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Length field makes it easier for OS to handle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rtl="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rtl="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rtl="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914400" y="1524000"/>
            <a:ext cx="76233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rtl="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 rot="5400000">
            <a:off x="4731600" y="2175613"/>
            <a:ext cx="5853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 rot="5400000">
            <a:off x="540600" y="194413"/>
            <a:ext cx="5853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rtl="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rtl="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rtl="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 rot="5400000">
            <a:off x="2306700" y="-249300"/>
            <a:ext cx="4530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rtl="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rtl="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rtl="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/>
          <p:nvPr>
            <p:ph idx="2" type="pic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1pPr>
            <a:lvl2pPr indent="-228600" lvl="1" marL="914400" rtl="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2pPr>
            <a:lvl3pPr indent="-228600" lvl="2" marL="1371600" rtl="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rtl="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rtl="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rtl="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1pPr>
            <a:lvl2pPr indent="-228600" lvl="1" marL="914400" rtl="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2pPr>
            <a:lvl3pPr indent="-228600" lvl="2" marL="1371600" rtl="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30238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630238" y="1681163"/>
            <a:ext cx="3868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30238" y="2505075"/>
            <a:ext cx="38688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rtl="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rtl="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rtl="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3" type="body"/>
          </p:nvPr>
        </p:nvSpPr>
        <p:spPr>
          <a:xfrm>
            <a:off x="4629150" y="1681163"/>
            <a:ext cx="3887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9"/>
          <p:cNvSpPr txBox="1"/>
          <p:nvPr>
            <p:ph idx="4" type="body"/>
          </p:nvPr>
        </p:nvSpPr>
        <p:spPr>
          <a:xfrm>
            <a:off x="4629150" y="2505075"/>
            <a:ext cx="38877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rtl="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rtl="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rtl="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457200" y="1600200"/>
            <a:ext cx="4038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rtl="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rtl="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rtl="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4648200" y="1600200"/>
            <a:ext cx="4038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rtl="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rtl="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rtl="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381000" y="2286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524288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1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524288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12"/>
          <p:cNvCxnSpPr/>
          <p:nvPr/>
        </p:nvCxnSpPr>
        <p:spPr>
          <a:xfrm>
            <a:off x="1981200" y="3962400"/>
            <a:ext cx="6511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3" name="Google Shape;83;p12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Overview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457200" y="1717675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LINUX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LINUX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commands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editors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C/C++ compiling</a:t>
            </a:r>
            <a:endParaRPr/>
          </a:p>
          <a:p>
            <a:pPr indent="-24384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Sockets</a:t>
            </a:r>
            <a:endParaRPr/>
          </a:p>
          <a:p>
            <a:pPr indent="-24384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1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Where is Socket Used?</a:t>
            </a:r>
            <a:br>
              <a:rPr b="1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Unix Socket is used in a client-server application framework.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server is a process that performs some functions on request from a client.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Most of the application-level protocols like FTP, SMTP, and POP3 make use of sockets to establish connection between client and server and then for exchanging data.</a:t>
            </a:r>
            <a:endParaRPr/>
          </a:p>
          <a:p>
            <a:pPr indent="-24384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1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Socket Types</a:t>
            </a:r>
            <a:br>
              <a:rPr b="1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b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types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sockets available to the users.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first two are most commonly used and the last two are rarely used.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 Sockets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Datagram Sockets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 Sockets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Sequenced Packet Sockets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1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Stream Sockets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Delivery in a networked environment is guaranteed.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send through the stream socket three items "A, B, C", they will arrive in the same order − "A, B, C".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sockets use TCP (Transmission Control Protocol) for data transmission.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delivery is impossible, the sender receives an error indicator.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records do not have any boundaries.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1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Datagram Sockets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Delivery in a networked environment is not guaranteed.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They're connectionless because you don't need to have an open connection as in Stream Sockets − you build a packet with the destination information and send it out.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They use UDP (User Datagram Protocol).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1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Raw Sockets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provide users access to the underlying communication protocols, which support socket abstractions.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sockets are normally datagram oriented, though their exact characteristics are dependent on the interface provided by the protocol.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 sockets are not intended for the general user; they have been provided mainly for those interested in developing new communication protocols, or for gaining access to some of the more cryptic facilities of an existing protocol.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1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Sequenced Packet Sockets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457200" y="1219200"/>
            <a:ext cx="8229600" cy="50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similar to a stream socket, with the exception that record boundaries are preserved.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interface is provided only as a part of the Network Systems (NS) socket abstraction, and is very important in most serious NS applications.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Sequenced-packet sockets allow the user to manipulate the Sequence Packet Protocol (SPP) or Internet Datagram Protocol (IDP) headers on a packet or a group of packets, either by writing a prototype header along with whatever data is to be sent, or by specifying a default header to be used with all outgoing data, and allows the user to receive the headers on incoming packets.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Network Application Programming Interface (API)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457200" y="1600200"/>
            <a:ext cx="82296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services provided (often by the operating system)  that provide the interface between application and protocol software.</a:t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1911350" y="3968750"/>
            <a:ext cx="5169000" cy="597000"/>
          </a:xfrm>
          <a:prstGeom prst="rect">
            <a:avLst/>
          </a:prstGeom>
          <a:solidFill>
            <a:srgbClr val="91919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1911350" y="4578350"/>
            <a:ext cx="5169000" cy="597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Network API</a:t>
            </a:r>
            <a:endParaRPr/>
          </a:p>
        </p:txBody>
      </p:sp>
      <p:sp>
        <p:nvSpPr>
          <p:cNvPr id="193" name="Google Shape;193;p29"/>
          <p:cNvSpPr txBox="1"/>
          <p:nvPr/>
        </p:nvSpPr>
        <p:spPr>
          <a:xfrm>
            <a:off x="1911350" y="5187950"/>
            <a:ext cx="1663800" cy="597000"/>
          </a:xfrm>
          <a:prstGeom prst="rect">
            <a:avLst/>
          </a:prstGeom>
          <a:solidFill>
            <a:srgbClr val="EF91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TCP</a:t>
            </a:r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3587750" y="5187950"/>
            <a:ext cx="1740000" cy="5970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UDP</a:t>
            </a:r>
            <a:endParaRPr/>
          </a:p>
        </p:txBody>
      </p:sp>
      <p:sp>
        <p:nvSpPr>
          <p:cNvPr id="195" name="Google Shape;195;p29"/>
          <p:cNvSpPr txBox="1"/>
          <p:nvPr/>
        </p:nvSpPr>
        <p:spPr>
          <a:xfrm>
            <a:off x="5340350" y="5187950"/>
            <a:ext cx="1740000" cy="597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Etc…</a:t>
            </a:r>
            <a:endParaRPr/>
          </a:p>
        </p:txBody>
      </p:sp>
      <p:cxnSp>
        <p:nvCxnSpPr>
          <p:cNvPr id="196" name="Google Shape;196;p29"/>
          <p:cNvCxnSpPr/>
          <p:nvPr/>
        </p:nvCxnSpPr>
        <p:spPr>
          <a:xfrm>
            <a:off x="914400" y="4572000"/>
            <a:ext cx="990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7" name="Google Shape;197;p29"/>
          <p:cNvSpPr txBox="1"/>
          <p:nvPr/>
        </p:nvSpPr>
        <p:spPr>
          <a:xfrm>
            <a:off x="288925" y="4075112"/>
            <a:ext cx="9969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Sockets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this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Socket Basics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76200" y="1219200"/>
            <a:ext cx="8837700" cy="50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end-point for a IP network connection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the application layer “plugs into”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programmer cares about Application Programming Interface (API)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point determined by two things: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address: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address is Network Layer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 number: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Transport Layer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end-points determine a connection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socket pair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128.226.123.101,p21 + 198.69.10.2,p1500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128.226.123.101,p21 + 198.69.10.2,p1499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Aside -- Ports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81000" y="1219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 (vary by OS):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0-1023 “reserved”, must be root to use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1024 - 5000 “ephemeral” i.e. (short-lived)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many systems allow &gt; 3977 ports</a:t>
            </a:r>
            <a:endParaRPr/>
          </a:p>
          <a:p>
            <a:pPr indent="-350837" lvl="2" marL="1022350" rtl="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accent1"/>
              </a:buClr>
              <a:buSzPts val="2015"/>
              <a:buFont typeface="Noto Sans Symbols"/>
              <a:buChar char="■"/>
            </a:pP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(50,000+ common)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Well-known, reserved services (see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/etc/services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Unix):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ftp 21/tcp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ssh 22/tcp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telnet 23/tcp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finger 79/tcp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snmp 161/udp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Transport Layer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UDP: User Datagram Protocol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acknowledgements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retransmissions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 of order, duplicates possible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connectionless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TCP: Transmission Control Protocol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reliable (in order, all arrive, no duplicates)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control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0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LINUX</a:t>
            </a: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–Getting Started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Where/How?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❑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linux on your home machine (dedicated machine or dual boot)</a:t>
            </a:r>
            <a:endParaRPr/>
          </a:p>
          <a:p>
            <a:pPr indent="-350837" lvl="2" marL="10223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familiar with linux is really useful even beyond this class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on the sun machines in the pod</a:t>
            </a:r>
            <a:endParaRPr/>
          </a:p>
          <a:p>
            <a:pPr indent="-350837" lvl="2" marL="10223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 in and use the X-windows interface; each window will give you a unix shell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 in to bingsuns from home (preferrably using a secure shell client like puttyssh)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VNC from your windows machine to get a unix work area (from a server running on bingsuns); help on class webpage</a:t>
            </a:r>
            <a:endParaRPr/>
          </a:p>
          <a:p>
            <a:pPr indent="-2603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brief tutorial; many more detailed ones on class page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Socket Descriptor Data Structure</a:t>
            </a:r>
            <a:endParaRPr/>
          </a:p>
        </p:txBody>
      </p:sp>
      <p:sp>
        <p:nvSpPr>
          <p:cNvPr id="221" name="Google Shape;221;p33"/>
          <p:cNvSpPr txBox="1"/>
          <p:nvPr/>
        </p:nvSpPr>
        <p:spPr>
          <a:xfrm>
            <a:off x="457200" y="1752600"/>
            <a:ext cx="2819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Descriptor Table</a:t>
            </a:r>
            <a:endParaRPr/>
          </a:p>
        </p:txBody>
      </p:sp>
      <p:sp>
        <p:nvSpPr>
          <p:cNvPr id="222" name="Google Shape;222;p33"/>
          <p:cNvSpPr txBox="1"/>
          <p:nvPr/>
        </p:nvSpPr>
        <p:spPr>
          <a:xfrm>
            <a:off x="914400" y="2362200"/>
            <a:ext cx="2108100" cy="38607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9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927100" y="2908300"/>
            <a:ext cx="2108100" cy="5079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927100" y="2374900"/>
            <a:ext cx="2108100" cy="5079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927100" y="3441700"/>
            <a:ext cx="2108100" cy="5079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927100" y="3975100"/>
            <a:ext cx="2108100" cy="5079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927100" y="4508500"/>
            <a:ext cx="2108100" cy="5079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1835150" y="2597150"/>
            <a:ext cx="139800" cy="1398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835150" y="3130550"/>
            <a:ext cx="139800" cy="1398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1835150" y="3663950"/>
            <a:ext cx="139800" cy="1398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1835150" y="4197350"/>
            <a:ext cx="139800" cy="1398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3"/>
          <p:cNvSpPr/>
          <p:nvPr/>
        </p:nvSpPr>
        <p:spPr>
          <a:xfrm>
            <a:off x="1835150" y="4730750"/>
            <a:ext cx="139800" cy="1398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381000" y="236220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234" name="Google Shape;234;p33"/>
          <p:cNvSpPr txBox="1"/>
          <p:nvPr/>
        </p:nvSpPr>
        <p:spPr>
          <a:xfrm>
            <a:off x="381000" y="289560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235" name="Google Shape;235;p33"/>
          <p:cNvSpPr txBox="1"/>
          <p:nvPr/>
        </p:nvSpPr>
        <p:spPr>
          <a:xfrm>
            <a:off x="381000" y="342900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236" name="Google Shape;236;p33"/>
          <p:cNvSpPr txBox="1"/>
          <p:nvPr/>
        </p:nvSpPr>
        <p:spPr>
          <a:xfrm>
            <a:off x="381000" y="396240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237" name="Google Shape;237;p33"/>
          <p:cNvSpPr txBox="1"/>
          <p:nvPr/>
        </p:nvSpPr>
        <p:spPr>
          <a:xfrm>
            <a:off x="381000" y="449580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grpSp>
        <p:nvGrpSpPr>
          <p:cNvPr id="238" name="Google Shape;238;p33"/>
          <p:cNvGrpSpPr/>
          <p:nvPr/>
        </p:nvGrpSpPr>
        <p:grpSpPr>
          <a:xfrm>
            <a:off x="1873250" y="5416550"/>
            <a:ext cx="0" cy="304800"/>
            <a:chOff x="1180" y="3412"/>
            <a:chExt cx="0" cy="192"/>
          </a:xfrm>
        </p:grpSpPr>
        <p:sp>
          <p:nvSpPr>
            <p:cNvPr id="239" name="Google Shape;239;p33"/>
            <p:cNvSpPr/>
            <p:nvPr/>
          </p:nvSpPr>
          <p:spPr>
            <a:xfrm>
              <a:off x="1180" y="3412"/>
              <a:ext cx="0" cy="0"/>
            </a:xfrm>
            <a:prstGeom prst="ellipse">
              <a:avLst/>
            </a:prstGeom>
            <a:solidFill>
              <a:srgbClr val="00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1180" y="3508"/>
              <a:ext cx="0" cy="0"/>
            </a:xfrm>
            <a:prstGeom prst="ellipse">
              <a:avLst/>
            </a:prstGeom>
            <a:solidFill>
              <a:srgbClr val="00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3"/>
            <p:cNvSpPr/>
            <p:nvPr/>
          </p:nvSpPr>
          <p:spPr>
            <a:xfrm>
              <a:off x="1180" y="3604"/>
              <a:ext cx="0" cy="0"/>
            </a:xfrm>
            <a:prstGeom prst="ellipse">
              <a:avLst/>
            </a:prstGeom>
            <a:solidFill>
              <a:srgbClr val="00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33"/>
          <p:cNvSpPr txBox="1"/>
          <p:nvPr/>
        </p:nvSpPr>
        <p:spPr>
          <a:xfrm>
            <a:off x="4737100" y="2146300"/>
            <a:ext cx="3936900" cy="3936900"/>
          </a:xfrm>
          <a:prstGeom prst="rect">
            <a:avLst/>
          </a:prstGeom>
          <a:gradFill>
            <a:gsLst>
              <a:gs pos="0">
                <a:srgbClr val="FAFD00"/>
              </a:gs>
              <a:gs pos="100000">
                <a:srgbClr val="7D7E00"/>
              </a:gs>
            </a:gsLst>
            <a:lin ang="2700006" scaled="0"/>
          </a:gra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rgbClr val="000000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Family:  PF_INET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Service:  SOCK_STREAM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Local IP:  111.22.3.4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Remote IP:  123.45.6.78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Local Port:  2249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Arial"/>
                <a:ea typeface="Arial"/>
                <a:cs typeface="Arial"/>
                <a:sym typeface="Arial"/>
              </a:rPr>
              <a:t>Remote Port:  3726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0000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0000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0000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3"/>
          <p:cNvSpPr/>
          <p:nvPr/>
        </p:nvSpPr>
        <p:spPr>
          <a:xfrm>
            <a:off x="1905000" y="2349500"/>
            <a:ext cx="2668588" cy="2030413"/>
          </a:xfrm>
          <a:custGeom>
            <a:rect b="b" l="l" r="r" t="t"/>
            <a:pathLst>
              <a:path extrusionOk="0" h="1279" w="1681">
                <a:moveTo>
                  <a:pt x="0" y="1208"/>
                </a:moveTo>
                <a:lnTo>
                  <a:pt x="25" y="1213"/>
                </a:lnTo>
                <a:lnTo>
                  <a:pt x="43" y="1213"/>
                </a:lnTo>
                <a:lnTo>
                  <a:pt x="62" y="1213"/>
                </a:lnTo>
                <a:lnTo>
                  <a:pt x="98" y="1223"/>
                </a:lnTo>
                <a:lnTo>
                  <a:pt x="117" y="1223"/>
                </a:lnTo>
                <a:lnTo>
                  <a:pt x="135" y="1223"/>
                </a:lnTo>
                <a:lnTo>
                  <a:pt x="154" y="1223"/>
                </a:lnTo>
                <a:lnTo>
                  <a:pt x="181" y="1232"/>
                </a:lnTo>
                <a:lnTo>
                  <a:pt x="209" y="1232"/>
                </a:lnTo>
                <a:lnTo>
                  <a:pt x="227" y="1232"/>
                </a:lnTo>
                <a:lnTo>
                  <a:pt x="264" y="1232"/>
                </a:lnTo>
                <a:lnTo>
                  <a:pt x="282" y="1232"/>
                </a:lnTo>
                <a:lnTo>
                  <a:pt x="310" y="1241"/>
                </a:lnTo>
                <a:lnTo>
                  <a:pt x="356" y="1250"/>
                </a:lnTo>
                <a:lnTo>
                  <a:pt x="383" y="1250"/>
                </a:lnTo>
                <a:lnTo>
                  <a:pt x="411" y="1259"/>
                </a:lnTo>
                <a:lnTo>
                  <a:pt x="457" y="1269"/>
                </a:lnTo>
                <a:lnTo>
                  <a:pt x="494" y="1269"/>
                </a:lnTo>
                <a:lnTo>
                  <a:pt x="512" y="1269"/>
                </a:lnTo>
                <a:lnTo>
                  <a:pt x="549" y="1269"/>
                </a:lnTo>
                <a:lnTo>
                  <a:pt x="567" y="1278"/>
                </a:lnTo>
                <a:lnTo>
                  <a:pt x="586" y="1278"/>
                </a:lnTo>
                <a:lnTo>
                  <a:pt x="623" y="1278"/>
                </a:lnTo>
                <a:lnTo>
                  <a:pt x="641" y="1278"/>
                </a:lnTo>
                <a:lnTo>
                  <a:pt x="733" y="1269"/>
                </a:lnTo>
                <a:lnTo>
                  <a:pt x="751" y="1269"/>
                </a:lnTo>
                <a:lnTo>
                  <a:pt x="770" y="1269"/>
                </a:lnTo>
                <a:lnTo>
                  <a:pt x="797" y="1269"/>
                </a:lnTo>
                <a:lnTo>
                  <a:pt x="816" y="1269"/>
                </a:lnTo>
                <a:lnTo>
                  <a:pt x="852" y="1250"/>
                </a:lnTo>
                <a:lnTo>
                  <a:pt x="871" y="1250"/>
                </a:lnTo>
                <a:lnTo>
                  <a:pt x="889" y="1250"/>
                </a:lnTo>
                <a:lnTo>
                  <a:pt x="917" y="1232"/>
                </a:lnTo>
                <a:lnTo>
                  <a:pt x="944" y="1223"/>
                </a:lnTo>
                <a:lnTo>
                  <a:pt x="963" y="1204"/>
                </a:lnTo>
                <a:lnTo>
                  <a:pt x="981" y="1195"/>
                </a:lnTo>
                <a:lnTo>
                  <a:pt x="1009" y="1186"/>
                </a:lnTo>
                <a:lnTo>
                  <a:pt x="1027" y="1167"/>
                </a:lnTo>
                <a:lnTo>
                  <a:pt x="1046" y="1149"/>
                </a:lnTo>
                <a:lnTo>
                  <a:pt x="1055" y="1121"/>
                </a:lnTo>
                <a:lnTo>
                  <a:pt x="1073" y="1103"/>
                </a:lnTo>
                <a:lnTo>
                  <a:pt x="1082" y="1075"/>
                </a:lnTo>
                <a:lnTo>
                  <a:pt x="1082" y="1048"/>
                </a:lnTo>
                <a:lnTo>
                  <a:pt x="1101" y="1020"/>
                </a:lnTo>
                <a:lnTo>
                  <a:pt x="1119" y="1002"/>
                </a:lnTo>
                <a:lnTo>
                  <a:pt x="1137" y="947"/>
                </a:lnTo>
                <a:lnTo>
                  <a:pt x="1147" y="919"/>
                </a:lnTo>
                <a:lnTo>
                  <a:pt x="1147" y="882"/>
                </a:lnTo>
                <a:lnTo>
                  <a:pt x="1156" y="855"/>
                </a:lnTo>
                <a:lnTo>
                  <a:pt x="1156" y="818"/>
                </a:lnTo>
                <a:lnTo>
                  <a:pt x="1156" y="790"/>
                </a:lnTo>
                <a:lnTo>
                  <a:pt x="1193" y="579"/>
                </a:lnTo>
                <a:lnTo>
                  <a:pt x="1202" y="542"/>
                </a:lnTo>
                <a:lnTo>
                  <a:pt x="1202" y="514"/>
                </a:lnTo>
                <a:lnTo>
                  <a:pt x="1202" y="478"/>
                </a:lnTo>
                <a:lnTo>
                  <a:pt x="1211" y="450"/>
                </a:lnTo>
                <a:lnTo>
                  <a:pt x="1220" y="413"/>
                </a:lnTo>
                <a:lnTo>
                  <a:pt x="1229" y="386"/>
                </a:lnTo>
                <a:lnTo>
                  <a:pt x="1229" y="349"/>
                </a:lnTo>
                <a:lnTo>
                  <a:pt x="1239" y="321"/>
                </a:lnTo>
                <a:lnTo>
                  <a:pt x="1239" y="303"/>
                </a:lnTo>
                <a:lnTo>
                  <a:pt x="1248" y="275"/>
                </a:lnTo>
                <a:lnTo>
                  <a:pt x="1257" y="248"/>
                </a:lnTo>
                <a:lnTo>
                  <a:pt x="1266" y="211"/>
                </a:lnTo>
                <a:lnTo>
                  <a:pt x="1285" y="193"/>
                </a:lnTo>
                <a:lnTo>
                  <a:pt x="1285" y="165"/>
                </a:lnTo>
                <a:lnTo>
                  <a:pt x="1294" y="137"/>
                </a:lnTo>
                <a:lnTo>
                  <a:pt x="1312" y="119"/>
                </a:lnTo>
                <a:lnTo>
                  <a:pt x="1321" y="101"/>
                </a:lnTo>
                <a:lnTo>
                  <a:pt x="1321" y="82"/>
                </a:lnTo>
                <a:lnTo>
                  <a:pt x="1340" y="64"/>
                </a:lnTo>
                <a:lnTo>
                  <a:pt x="1349" y="46"/>
                </a:lnTo>
                <a:lnTo>
                  <a:pt x="1367" y="27"/>
                </a:lnTo>
                <a:lnTo>
                  <a:pt x="1386" y="9"/>
                </a:lnTo>
                <a:lnTo>
                  <a:pt x="1404" y="9"/>
                </a:lnTo>
                <a:lnTo>
                  <a:pt x="1432" y="0"/>
                </a:lnTo>
                <a:lnTo>
                  <a:pt x="1450" y="0"/>
                </a:lnTo>
                <a:lnTo>
                  <a:pt x="1478" y="0"/>
                </a:lnTo>
                <a:lnTo>
                  <a:pt x="1505" y="0"/>
                </a:lnTo>
                <a:lnTo>
                  <a:pt x="1542" y="0"/>
                </a:lnTo>
                <a:lnTo>
                  <a:pt x="1662" y="9"/>
                </a:lnTo>
                <a:lnTo>
                  <a:pt x="1680" y="9"/>
                </a:lnTo>
              </a:path>
            </a:pathLst>
          </a:custGeom>
          <a:noFill/>
          <a:ln cap="rnd" cmpd="sng" w="508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ctrTitle"/>
          </p:nvPr>
        </p:nvSpPr>
        <p:spPr>
          <a:xfrm>
            <a:off x="914400" y="1524000"/>
            <a:ext cx="76233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Garamond"/>
              <a:buNone/>
            </a:pPr>
            <a:r>
              <a:rPr b="0" i="0" lang="en-US" sz="5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Preliminaries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Socket Address Structure</a:t>
            </a:r>
            <a:endParaRPr/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1143000" y="1657350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in_addr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in_addr_t s_addr;       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32-bit IPv4 addresses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sockaddr_in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unit8_t      sin_len;   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length of structure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sa_family_t  sin_family;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AF_INET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in_port_t    sin_port;  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TCP/UDP Port num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struct in_addr sin_addr;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IPv4 address (above)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sin_zero[8];       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unused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also “generic” and  “IPv6” socket structures</a:t>
            </a:r>
            <a:endParaRPr/>
          </a:p>
          <a:p>
            <a:pPr indent="-219075" lvl="0" marL="342900" rtl="0" algn="l"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457200" y="277812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Convert the natives! Byte order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381000" y="13716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1" i="0" lang="en-US" sz="3000" u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: host byte order          ‘</a:t>
            </a:r>
            <a:r>
              <a:rPr b="1" i="0" lang="en-US" sz="30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: network byte order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1" i="0" lang="en-US" sz="3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: short (16bit)               ‘</a:t>
            </a:r>
            <a:r>
              <a:rPr b="1" i="0" lang="en-US" sz="3000" u="none">
                <a:solidFill>
                  <a:srgbClr val="EF91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: long (32bit)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uint16_t </a:t>
            </a:r>
            <a:r>
              <a:rPr b="1" i="0" lang="en-US" sz="2600" u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i="0" lang="en-US" sz="26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26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(uint16_t);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uint16_t </a:t>
            </a:r>
            <a:r>
              <a:rPr b="1" i="0" lang="en-US" sz="26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i="0" lang="en-US" sz="2600" u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i="0" lang="en-US" sz="26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(uint_16_t);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 b="1" i="0" sz="2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uint32_t </a:t>
            </a:r>
            <a:r>
              <a:rPr b="1" i="0" lang="en-US" sz="2600" u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i="0" lang="en-US" sz="26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2600" u="none">
                <a:solidFill>
                  <a:srgbClr val="EF91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(uint32_t);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uint32_t </a:t>
            </a:r>
            <a:r>
              <a:rPr b="1" i="0" lang="en-US" sz="26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i="0" lang="en-US" sz="2600" u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i="0" lang="en-US" sz="2600" u="none">
                <a:solidFill>
                  <a:srgbClr val="EF91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(uint32_t);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 b="1" i="0" sz="2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1" i="0" lang="en-US" sz="2600" u="non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In_addr values should be stored in network byte order (common mistake)</a:t>
            </a:r>
            <a:endParaRPr/>
          </a:p>
          <a:p>
            <a:pPr indent="-235584" lvl="0" marL="342900" rtl="0" algn="l"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 b="1" i="0" sz="2600" u="none">
              <a:solidFill>
                <a:srgbClr val="3366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Aside – Using DNS server</a:t>
            </a:r>
            <a:endParaRPr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Sockets use IP addresses to name hosts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DNS to resolve host names to IP addresses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 is the “phone book” that maps machine names to IP addresses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Done before Initiating a connection</a:t>
            </a:r>
            <a:endParaRPr/>
          </a:p>
          <a:p>
            <a:pPr indent="-235584" lvl="0" marL="342900" rtl="0" algn="l"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Using DNS</a:t>
            </a:r>
            <a:endParaRPr/>
          </a:p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out the IP address of a machine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#include &lt;unistd.h&gt;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gethostname(char *name, int namelen);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: 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character array way to store the name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machine with null terminated character.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namelen :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 of the chracter array 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7" lvl="1" marL="669925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function puts the name of the host in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.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returns 0 if ok, -1 if error.</a:t>
            </a:r>
            <a:endParaRPr b="0" i="1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5584" lvl="0" marL="342900" rtl="0" algn="l"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 b="0" i="1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gethostbyname (cont)</a:t>
            </a:r>
            <a:endParaRPr/>
          </a:p>
        </p:txBody>
      </p:sp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457200" y="1219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2095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&lt;netdb.h&gt;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struct hostent *gethostbyname(const char *name);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returns 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hostent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 with all necessary information related to host with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 hostent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char    *h_name;         /* canonical name of host*/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char    **h_aliases;     /* alias list */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int     h_addrtype;      /* host address type */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int     h_length;        /* length of address */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char    **h_addr_list;   /* list of addresses */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};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#define h_addr h_addr_list[0]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609600" y="381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hostent</a:t>
            </a:r>
            <a:endParaRPr/>
          </a:p>
        </p:txBody>
      </p:sp>
      <p:sp>
        <p:nvSpPr>
          <p:cNvPr id="285" name="Google Shape;285;p40"/>
          <p:cNvSpPr txBox="1"/>
          <p:nvPr>
            <p:ph idx="1" type="body"/>
          </p:nvPr>
        </p:nvSpPr>
        <p:spPr>
          <a:xfrm>
            <a:off x="685800" y="10668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stored in h_addr is in struct in_addr form.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obtain “.” separated id address we could use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365"/>
              <a:buNone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#include &lt;sys/types.h&gt;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365"/>
              <a:buNone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#include &lt;sys/socket.h&gt;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365"/>
              <a:buNone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#include &lt;netinet/in.h&gt;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5"/>
              <a:buNone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#include &lt;arpa/inet.h&gt;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 *inet_ntoa(const struct in_addr in);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routine inet_ntoa() returns a pointer to a string in the base 256 notation d.d.d.d.</a:t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6222" lvl="0" marL="342900" rtl="0" algn="l">
              <a:spcBef>
                <a:spcPts val="420"/>
              </a:spcBef>
              <a:spcAft>
                <a:spcPts val="0"/>
              </a:spcAft>
              <a:buSzPts val="1365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IP Addresses and how to deal with them</a:t>
            </a:r>
            <a:endParaRPr/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ASCII to 32-bit IP: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ina.sin_addr.s_addr = </a:t>
            </a:r>
            <a:r>
              <a:rPr b="0" i="0" lang="en-US" sz="3600" u="none">
                <a:solidFill>
                  <a:srgbClr val="3366FF"/>
                </a:solidFill>
                <a:latin typeface="Cordia New"/>
                <a:ea typeface="Cordia New"/>
                <a:cs typeface="Cordia New"/>
                <a:sym typeface="Cordia New"/>
              </a:rPr>
              <a:t>inet_addr</a:t>
            </a:r>
            <a:r>
              <a:rPr b="0" i="0" lang="en-US" sz="26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("10.12.110.57");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Also can use inet_aton (ascii to network)</a:t>
            </a:r>
            <a:endParaRPr/>
          </a:p>
          <a:p>
            <a:pPr indent="-219075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32-bit IP to ASCII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a1 = </a:t>
            </a:r>
            <a:r>
              <a:rPr b="0" i="0" lang="en-US" sz="2600" u="none">
                <a:solidFill>
                  <a:srgbClr val="3366FF"/>
                </a:solidFill>
                <a:latin typeface="Arimo"/>
                <a:ea typeface="Arimo"/>
                <a:cs typeface="Arimo"/>
                <a:sym typeface="Arimo"/>
              </a:rPr>
              <a:t>inet_ntoa</a:t>
            </a:r>
            <a:r>
              <a:rPr b="0" i="0" lang="en-US" sz="26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(ina2.sin_addr); // this is 10.12.110.57 printf("address 1: %s\n",a1);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3048000" y="228600"/>
            <a:ext cx="6781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TCP Client-Server</a:t>
            </a:r>
            <a:endParaRPr/>
          </a:p>
        </p:txBody>
      </p:sp>
      <p:sp>
        <p:nvSpPr>
          <p:cNvPr id="297" name="Google Shape;297;p42"/>
          <p:cNvSpPr txBox="1"/>
          <p:nvPr/>
        </p:nvSpPr>
        <p:spPr>
          <a:xfrm>
            <a:off x="685800" y="609600"/>
            <a:ext cx="1539900" cy="39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socket()</a:t>
            </a:r>
            <a:endParaRPr/>
          </a:p>
        </p:txBody>
      </p:sp>
      <p:sp>
        <p:nvSpPr>
          <p:cNvPr id="298" name="Google Shape;298;p42"/>
          <p:cNvSpPr txBox="1"/>
          <p:nvPr/>
        </p:nvSpPr>
        <p:spPr>
          <a:xfrm>
            <a:off x="685800" y="1219200"/>
            <a:ext cx="1524000" cy="39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bind()</a:t>
            </a:r>
            <a:endParaRPr/>
          </a:p>
        </p:txBody>
      </p:sp>
      <p:sp>
        <p:nvSpPr>
          <p:cNvPr id="299" name="Google Shape;299;p42"/>
          <p:cNvSpPr txBox="1"/>
          <p:nvPr/>
        </p:nvSpPr>
        <p:spPr>
          <a:xfrm>
            <a:off x="685800" y="1905000"/>
            <a:ext cx="1524000" cy="39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listen()</a:t>
            </a:r>
            <a:endParaRPr/>
          </a:p>
        </p:txBody>
      </p:sp>
      <p:sp>
        <p:nvSpPr>
          <p:cNvPr id="300" name="Google Shape;300;p42"/>
          <p:cNvSpPr txBox="1"/>
          <p:nvPr/>
        </p:nvSpPr>
        <p:spPr>
          <a:xfrm>
            <a:off x="685800" y="2590800"/>
            <a:ext cx="1524000" cy="39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accept()</a:t>
            </a:r>
            <a:endParaRPr/>
          </a:p>
        </p:txBody>
      </p:sp>
      <p:cxnSp>
        <p:nvCxnSpPr>
          <p:cNvPr id="301" name="Google Shape;301;p42"/>
          <p:cNvCxnSpPr/>
          <p:nvPr/>
        </p:nvCxnSpPr>
        <p:spPr>
          <a:xfrm>
            <a:off x="1371600" y="9906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2" name="Google Shape;302;p42"/>
          <p:cNvCxnSpPr/>
          <p:nvPr/>
        </p:nvCxnSpPr>
        <p:spPr>
          <a:xfrm>
            <a:off x="1371600" y="16764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3" name="Google Shape;303;p42"/>
          <p:cNvCxnSpPr/>
          <p:nvPr/>
        </p:nvCxnSpPr>
        <p:spPr>
          <a:xfrm>
            <a:off x="1371600" y="23622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04" name="Google Shape;304;p42"/>
          <p:cNvSpPr txBox="1"/>
          <p:nvPr/>
        </p:nvSpPr>
        <p:spPr>
          <a:xfrm>
            <a:off x="2286000" y="762000"/>
            <a:ext cx="11889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endParaRPr/>
          </a:p>
        </p:txBody>
      </p:sp>
      <p:sp>
        <p:nvSpPr>
          <p:cNvPr id="305" name="Google Shape;305;p42"/>
          <p:cNvSpPr txBox="1"/>
          <p:nvPr/>
        </p:nvSpPr>
        <p:spPr>
          <a:xfrm>
            <a:off x="6248400" y="2743200"/>
            <a:ext cx="1539900" cy="39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socket()</a:t>
            </a:r>
            <a:endParaRPr/>
          </a:p>
        </p:txBody>
      </p:sp>
      <p:sp>
        <p:nvSpPr>
          <p:cNvPr id="306" name="Google Shape;306;p42"/>
          <p:cNvSpPr txBox="1"/>
          <p:nvPr/>
        </p:nvSpPr>
        <p:spPr>
          <a:xfrm>
            <a:off x="6248400" y="3352800"/>
            <a:ext cx="1524000" cy="39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connect()</a:t>
            </a:r>
            <a:endParaRPr/>
          </a:p>
        </p:txBody>
      </p:sp>
      <p:sp>
        <p:nvSpPr>
          <p:cNvPr id="307" name="Google Shape;307;p42"/>
          <p:cNvSpPr txBox="1"/>
          <p:nvPr/>
        </p:nvSpPr>
        <p:spPr>
          <a:xfrm>
            <a:off x="6248400" y="4038600"/>
            <a:ext cx="1524000" cy="39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send()</a:t>
            </a:r>
            <a:endParaRPr/>
          </a:p>
        </p:txBody>
      </p:sp>
      <p:sp>
        <p:nvSpPr>
          <p:cNvPr id="308" name="Google Shape;308;p42"/>
          <p:cNvSpPr txBox="1"/>
          <p:nvPr/>
        </p:nvSpPr>
        <p:spPr>
          <a:xfrm>
            <a:off x="6248400" y="5029200"/>
            <a:ext cx="1524000" cy="39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recv()</a:t>
            </a:r>
            <a:endParaRPr/>
          </a:p>
        </p:txBody>
      </p:sp>
      <p:cxnSp>
        <p:nvCxnSpPr>
          <p:cNvPr id="309" name="Google Shape;309;p42"/>
          <p:cNvCxnSpPr/>
          <p:nvPr/>
        </p:nvCxnSpPr>
        <p:spPr>
          <a:xfrm>
            <a:off x="6934200" y="31242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0" name="Google Shape;310;p42"/>
          <p:cNvCxnSpPr/>
          <p:nvPr/>
        </p:nvCxnSpPr>
        <p:spPr>
          <a:xfrm>
            <a:off x="6934200" y="38100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1" name="Google Shape;311;p42"/>
          <p:cNvCxnSpPr/>
          <p:nvPr/>
        </p:nvCxnSpPr>
        <p:spPr>
          <a:xfrm>
            <a:off x="6934200" y="4495800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2" name="Google Shape;312;p42"/>
          <p:cNvSpPr txBox="1"/>
          <p:nvPr/>
        </p:nvSpPr>
        <p:spPr>
          <a:xfrm>
            <a:off x="6400800" y="1995487"/>
            <a:ext cx="1144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baseline="-2500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/>
          </a:p>
        </p:txBody>
      </p:sp>
      <p:sp>
        <p:nvSpPr>
          <p:cNvPr id="313" name="Google Shape;313;p42"/>
          <p:cNvSpPr txBox="1"/>
          <p:nvPr/>
        </p:nvSpPr>
        <p:spPr>
          <a:xfrm>
            <a:off x="457200" y="3013075"/>
            <a:ext cx="2498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(Block until connection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cxnSp>
        <p:nvCxnSpPr>
          <p:cNvPr id="314" name="Google Shape;314;p42"/>
          <p:cNvCxnSpPr/>
          <p:nvPr/>
        </p:nvCxnSpPr>
        <p:spPr>
          <a:xfrm>
            <a:off x="1371600" y="3429000"/>
            <a:ext cx="0" cy="76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5" name="Google Shape;315;p42"/>
          <p:cNvCxnSpPr/>
          <p:nvPr/>
        </p:nvCxnSpPr>
        <p:spPr>
          <a:xfrm rot="10800000">
            <a:off x="1447800" y="3581400"/>
            <a:ext cx="4724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16" name="Google Shape;316;p42"/>
          <p:cNvSpPr txBox="1"/>
          <p:nvPr/>
        </p:nvSpPr>
        <p:spPr>
          <a:xfrm>
            <a:off x="3429000" y="3128962"/>
            <a:ext cx="1538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“Handshake”</a:t>
            </a:r>
            <a:endParaRPr/>
          </a:p>
        </p:txBody>
      </p:sp>
      <p:sp>
        <p:nvSpPr>
          <p:cNvPr id="317" name="Google Shape;317;p42"/>
          <p:cNvSpPr txBox="1"/>
          <p:nvPr/>
        </p:nvSpPr>
        <p:spPr>
          <a:xfrm>
            <a:off x="685800" y="4191000"/>
            <a:ext cx="1524000" cy="39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recv()</a:t>
            </a:r>
            <a:endParaRPr/>
          </a:p>
        </p:txBody>
      </p:sp>
      <p:cxnSp>
        <p:nvCxnSpPr>
          <p:cNvPr id="318" name="Google Shape;318;p42"/>
          <p:cNvCxnSpPr/>
          <p:nvPr/>
        </p:nvCxnSpPr>
        <p:spPr>
          <a:xfrm flipH="1">
            <a:off x="2209800" y="4191000"/>
            <a:ext cx="403860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9" name="Google Shape;319;p42"/>
          <p:cNvSpPr txBox="1"/>
          <p:nvPr/>
        </p:nvSpPr>
        <p:spPr>
          <a:xfrm>
            <a:off x="685800" y="4800600"/>
            <a:ext cx="1524000" cy="39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send()</a:t>
            </a:r>
            <a:endParaRPr/>
          </a:p>
        </p:txBody>
      </p:sp>
      <p:cxnSp>
        <p:nvCxnSpPr>
          <p:cNvPr id="320" name="Google Shape;320;p42"/>
          <p:cNvCxnSpPr/>
          <p:nvPr/>
        </p:nvCxnSpPr>
        <p:spPr>
          <a:xfrm rot="10800000">
            <a:off x="2209800" y="5029200"/>
            <a:ext cx="3962400" cy="15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321" name="Google Shape;321;p42"/>
          <p:cNvCxnSpPr/>
          <p:nvPr/>
        </p:nvCxnSpPr>
        <p:spPr>
          <a:xfrm>
            <a:off x="1371600" y="45720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2" name="Google Shape;322;p42"/>
          <p:cNvSpPr txBox="1"/>
          <p:nvPr/>
        </p:nvSpPr>
        <p:spPr>
          <a:xfrm>
            <a:off x="3276600" y="3851275"/>
            <a:ext cx="155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(request)</a:t>
            </a:r>
            <a:endParaRPr/>
          </a:p>
        </p:txBody>
      </p:sp>
      <p:sp>
        <p:nvSpPr>
          <p:cNvPr id="323" name="Google Shape;323;p42"/>
          <p:cNvSpPr txBox="1"/>
          <p:nvPr/>
        </p:nvSpPr>
        <p:spPr>
          <a:xfrm>
            <a:off x="3276600" y="4613275"/>
            <a:ext cx="1355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(reply)</a:t>
            </a:r>
            <a:endParaRPr/>
          </a:p>
        </p:txBody>
      </p:sp>
      <p:grpSp>
        <p:nvGrpSpPr>
          <p:cNvPr id="324" name="Google Shape;324;p42"/>
          <p:cNvGrpSpPr/>
          <p:nvPr/>
        </p:nvGrpSpPr>
        <p:grpSpPr>
          <a:xfrm>
            <a:off x="7772400" y="4191000"/>
            <a:ext cx="476250" cy="1066800"/>
            <a:chOff x="4800" y="2928"/>
            <a:chExt cx="300" cy="672"/>
          </a:xfrm>
        </p:grpSpPr>
        <p:cxnSp>
          <p:nvCxnSpPr>
            <p:cNvPr id="325" name="Google Shape;325;p42"/>
            <p:cNvCxnSpPr/>
            <p:nvPr/>
          </p:nvCxnSpPr>
          <p:spPr>
            <a:xfrm>
              <a:off x="4800" y="3600"/>
              <a:ext cx="3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6" name="Google Shape;326;p42"/>
            <p:cNvCxnSpPr/>
            <p:nvPr/>
          </p:nvCxnSpPr>
          <p:spPr>
            <a:xfrm>
              <a:off x="4800" y="2928"/>
              <a:ext cx="3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327" name="Google Shape;327;p42"/>
            <p:cNvCxnSpPr/>
            <p:nvPr/>
          </p:nvCxnSpPr>
          <p:spPr>
            <a:xfrm>
              <a:off x="5088" y="3000"/>
              <a:ext cx="0" cy="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328" name="Google Shape;328;p42"/>
          <p:cNvCxnSpPr/>
          <p:nvPr/>
        </p:nvCxnSpPr>
        <p:spPr>
          <a:xfrm>
            <a:off x="152400" y="4419600"/>
            <a:ext cx="457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9" name="Google Shape;329;p42"/>
          <p:cNvCxnSpPr/>
          <p:nvPr/>
        </p:nvCxnSpPr>
        <p:spPr>
          <a:xfrm>
            <a:off x="152400" y="4419600"/>
            <a:ext cx="0" cy="60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0" name="Google Shape;330;p42"/>
          <p:cNvCxnSpPr/>
          <p:nvPr/>
        </p:nvCxnSpPr>
        <p:spPr>
          <a:xfrm rot="10800000">
            <a:off x="152400" y="5029200"/>
            <a:ext cx="457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1" name="Google Shape;331;p42"/>
          <p:cNvCxnSpPr/>
          <p:nvPr/>
        </p:nvCxnSpPr>
        <p:spPr>
          <a:xfrm>
            <a:off x="6934200" y="54102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2" name="Google Shape;332;p42"/>
          <p:cNvSpPr txBox="1"/>
          <p:nvPr/>
        </p:nvSpPr>
        <p:spPr>
          <a:xfrm>
            <a:off x="6248400" y="5638800"/>
            <a:ext cx="1524000" cy="39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/>
          </a:p>
        </p:txBody>
      </p:sp>
      <p:cxnSp>
        <p:nvCxnSpPr>
          <p:cNvPr id="333" name="Google Shape;333;p42"/>
          <p:cNvCxnSpPr/>
          <p:nvPr/>
        </p:nvCxnSpPr>
        <p:spPr>
          <a:xfrm flipH="1">
            <a:off x="2209800" y="5791200"/>
            <a:ext cx="403860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4" name="Google Shape;334;p42"/>
          <p:cNvSpPr txBox="1"/>
          <p:nvPr/>
        </p:nvSpPr>
        <p:spPr>
          <a:xfrm>
            <a:off x="3276600" y="5527675"/>
            <a:ext cx="131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End-of-File</a:t>
            </a:r>
            <a:endParaRPr/>
          </a:p>
        </p:txBody>
      </p:sp>
      <p:sp>
        <p:nvSpPr>
          <p:cNvPr id="335" name="Google Shape;335;p42"/>
          <p:cNvSpPr txBox="1"/>
          <p:nvPr/>
        </p:nvSpPr>
        <p:spPr>
          <a:xfrm>
            <a:off x="685800" y="5791200"/>
            <a:ext cx="1524000" cy="39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recv()</a:t>
            </a:r>
            <a:endParaRPr/>
          </a:p>
        </p:txBody>
      </p:sp>
      <p:cxnSp>
        <p:nvCxnSpPr>
          <p:cNvPr id="336" name="Google Shape;336;p42"/>
          <p:cNvCxnSpPr/>
          <p:nvPr/>
        </p:nvCxnSpPr>
        <p:spPr>
          <a:xfrm>
            <a:off x="1371600" y="5181600"/>
            <a:ext cx="0" cy="60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7" name="Google Shape;337;p42"/>
          <p:cNvCxnSpPr/>
          <p:nvPr/>
        </p:nvCxnSpPr>
        <p:spPr>
          <a:xfrm>
            <a:off x="1371600" y="6122987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8" name="Google Shape;338;p42"/>
          <p:cNvSpPr txBox="1"/>
          <p:nvPr/>
        </p:nvSpPr>
        <p:spPr>
          <a:xfrm>
            <a:off x="685800" y="6351587"/>
            <a:ext cx="1524000" cy="39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/>
          </a:p>
        </p:txBody>
      </p:sp>
      <p:sp>
        <p:nvSpPr>
          <p:cNvPr id="339" name="Google Shape;339;p42"/>
          <p:cNvSpPr txBox="1"/>
          <p:nvPr/>
        </p:nvSpPr>
        <p:spPr>
          <a:xfrm>
            <a:off x="2255837" y="1071562"/>
            <a:ext cx="15495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“well-known”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0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LINUX</a:t>
            </a: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Commands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066800"/>
            <a:ext cx="8229600" cy="5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437" lvl="1" marL="6699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directory: 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dirname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to home dir: 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a file: 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old new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(rename) a file: 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mv old new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a file: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rm fname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working directory:	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new directory: 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b="1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the manual for command: 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b="1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contents of a file:  </a:t>
            </a:r>
            <a:r>
              <a:rPr b="1" i="0" lang="en-US" sz="16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cat filename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by screens: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less filename 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somecommand option argument|less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lines, words, chars:</a:t>
            </a:r>
            <a:r>
              <a:rPr b="1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wc filename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 file in current dir: 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b="1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–name foo.bar -print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for something in files: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grep “some thing” filename 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grep something /some/path/*.c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grep –r something /some/folder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type="title"/>
          </p:nvPr>
        </p:nvSpPr>
        <p:spPr>
          <a:xfrm>
            <a:off x="685800" y="228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creating a socket()</a:t>
            </a:r>
            <a:endParaRPr/>
          </a:p>
        </p:txBody>
      </p:sp>
      <p:sp>
        <p:nvSpPr>
          <p:cNvPr id="345" name="Google Shape;345;p43"/>
          <p:cNvSpPr txBox="1"/>
          <p:nvPr>
            <p:ph idx="1" type="body"/>
          </p:nvPr>
        </p:nvSpPr>
        <p:spPr>
          <a:xfrm>
            <a:off x="914400" y="9144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socket(int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family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socket/file descriptor, giving access to transport layer service.</a:t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68605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family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one of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❑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AF_INET (IPv4), AF_INET6 (IPv6), AF_LOCAL (local Unix),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❑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AF_ROUTE (access to routing tables), AF_KEY (new, for encryption)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one of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❑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SOCK_STREAM (TCP), SOCK_DGRAM (UDP)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❑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SOCK_RAW (for special IP packets, PING, etc.  Must be root)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setuid bit 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(-rws--x--x root 1997 /sbin/ping*)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0 (used for some raw socket options)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upon success returns socket descriptor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❑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Integer, like file descriptor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❑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-1 if failure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bind()-- </a:t>
            </a:r>
            <a:r>
              <a:rPr b="0" i="0" lang="en-US" sz="3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What is my port??</a:t>
            </a:r>
            <a:endParaRPr/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066800" y="2209800"/>
            <a:ext cx="8077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sockfd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socket descriptor from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socket()</a:t>
            </a:r>
            <a:endParaRPr/>
          </a:p>
          <a:p>
            <a:pPr indent="-341312" lvl="0" marL="341312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myaddr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pointer to address struct with:</a:t>
            </a:r>
            <a:endParaRPr/>
          </a:p>
          <a:p>
            <a:pPr indent="-284162" lvl="1" marL="7413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 number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address</a:t>
            </a:r>
            <a:endParaRPr/>
          </a:p>
          <a:p>
            <a:pPr indent="-284162" lvl="1" marL="7413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port is 0, then host will pick ephemeral port</a:t>
            </a:r>
            <a:endParaRPr/>
          </a:p>
          <a:p>
            <a:pPr indent="-284162" lvl="1" marL="7413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address = INADDR_ANY (unless multiple nics) </a:t>
            </a:r>
            <a:endParaRPr/>
          </a:p>
          <a:p>
            <a:pPr indent="-341312" lvl="0" marL="341312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addrlen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length of structure</a:t>
            </a:r>
            <a:endParaRPr/>
          </a:p>
          <a:p>
            <a:pPr indent="-341312" lvl="0" marL="341312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0 if ok, -1 on error</a:t>
            </a:r>
            <a:endParaRPr/>
          </a:p>
          <a:p>
            <a:pPr indent="-284162" lvl="1" marL="7413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EADDRINUSE (“Address already in use”)</a:t>
            </a:r>
            <a:endParaRPr/>
          </a:p>
        </p:txBody>
      </p:sp>
      <p:sp>
        <p:nvSpPr>
          <p:cNvPr id="352" name="Google Shape;352;p44"/>
          <p:cNvSpPr txBox="1"/>
          <p:nvPr/>
        </p:nvSpPr>
        <p:spPr>
          <a:xfrm>
            <a:off x="1066800" y="838200"/>
            <a:ext cx="7848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bind(int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sockfd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const struct sockaddr *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myaddr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socklen_t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addrlen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a local protocol address (“name”) to a socket.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Droid Sans Mono"/>
              <a:buNone/>
            </a:pPr>
            <a:r>
              <a:rPr b="0" i="0" lang="en-US" sz="4200" u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bind() example</a:t>
            </a:r>
            <a:endParaRPr/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457200" y="1066800"/>
            <a:ext cx="8229600" cy="5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sd;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struct sockaddr_in ma;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sd = </a:t>
            </a:r>
            <a:r>
              <a:rPr b="0" i="0" lang="en-US" sz="2600" u="none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socket</a:t>
            </a:r>
            <a:r>
              <a:rPr b="0" i="0" lang="en-US" sz="2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(AF_INET,SOCK_STREAM,0);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ma.sin_family = AF_INET;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ma.sin_port=htons(5100);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ma.sin_addr.s_addr=htonl(INADDR_ANY);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if(</a:t>
            </a:r>
            <a:r>
              <a:rPr b="0" i="0" lang="en-US" sz="2600" u="none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bind</a:t>
            </a:r>
            <a:r>
              <a:rPr b="0" i="0" lang="en-US" sz="2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(sd, (struct sockaddr *) &amp;ma,       sizeof(ma))!= -1) { …}</a:t>
            </a:r>
            <a:endParaRPr/>
          </a:p>
          <a:p>
            <a:pPr indent="-235584" lvl="0" marL="342900" rtl="0" algn="l"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 txBox="1"/>
          <p:nvPr>
            <p:ph type="title"/>
          </p:nvPr>
        </p:nvSpPr>
        <p:spPr>
          <a:xfrm>
            <a:off x="457200" y="373062"/>
            <a:ext cx="82296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listen() – will someone please talk to me?</a:t>
            </a:r>
            <a:endParaRPr/>
          </a:p>
        </p:txBody>
      </p:sp>
      <p:sp>
        <p:nvSpPr>
          <p:cNvPr id="364" name="Google Shape;364;p46"/>
          <p:cNvSpPr txBox="1"/>
          <p:nvPr>
            <p:ph idx="1" type="body"/>
          </p:nvPr>
        </p:nvSpPr>
        <p:spPr>
          <a:xfrm>
            <a:off x="990600" y="2895600"/>
            <a:ext cx="76962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sockfd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socket descriptor from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maximum number of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incomplete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connections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historically 5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rarely above 15 on a even moderate Web server!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Sockets default to active (for a client)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to passive so OS will accept connection</a:t>
            </a:r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685800" y="1752600"/>
            <a:ext cx="76962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urier New"/>
              <a:buNone/>
            </a:pPr>
            <a:r>
              <a:rPr b="0" baseline="-25000" i="0" lang="en-US" sz="4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listen(int </a:t>
            </a:r>
            <a:r>
              <a:rPr b="0" baseline="-25000" i="1" lang="en-US" sz="4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sockfd</a:t>
            </a:r>
            <a:r>
              <a:rPr b="0" baseline="-25000" i="0" lang="en-US" sz="4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0" baseline="-25000" i="1" lang="en-US" sz="4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backlog</a:t>
            </a:r>
            <a:r>
              <a:rPr b="0" baseline="-25000" i="0" lang="en-US" sz="4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baseline="-25000" i="0" sz="3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baseline="-2500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Change socket state for TCP server.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accept()– thank you for calling my port</a:t>
            </a:r>
            <a:endParaRPr/>
          </a:p>
        </p:txBody>
      </p:sp>
      <p:sp>
        <p:nvSpPr>
          <p:cNvPr id="371" name="Google Shape;371;p47"/>
          <p:cNvSpPr txBox="1"/>
          <p:nvPr>
            <p:ph idx="1" type="body"/>
          </p:nvPr>
        </p:nvSpPr>
        <p:spPr>
          <a:xfrm>
            <a:off x="990600" y="2971800"/>
            <a:ext cx="7543800" cy="3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sockfd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socket descriptor from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cliaddr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addrlen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 protocol address from client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returns brand new descriptor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created by 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note, if create new process or thread, can create concurrent server</a:t>
            </a:r>
            <a:endParaRPr/>
          </a:p>
          <a:p>
            <a:pPr indent="-235584" lvl="0" marL="342900" rtl="0" algn="l"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7"/>
          <p:cNvSpPr txBox="1"/>
          <p:nvPr/>
        </p:nvSpPr>
        <p:spPr>
          <a:xfrm>
            <a:off x="457200" y="1676400"/>
            <a:ext cx="8229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accept(int </a:t>
            </a:r>
            <a:r>
              <a:rPr b="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sockfd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struct sockaddr 	</a:t>
            </a:r>
            <a:r>
              <a:rPr b="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cliaddr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socklen_t *</a:t>
            </a:r>
            <a:r>
              <a:rPr b="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addrlen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baseline="-25000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next completed connection.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Droid Sans Mono"/>
              <a:buNone/>
            </a:pPr>
            <a:r>
              <a:rPr b="0" i="0" lang="en-US" sz="4200" u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listen/connect() example</a:t>
            </a:r>
            <a:endParaRPr/>
          </a:p>
        </p:txBody>
      </p:sp>
      <p:sp>
        <p:nvSpPr>
          <p:cNvPr id="378" name="Google Shape;378;p48"/>
          <p:cNvSpPr txBox="1"/>
          <p:nvPr>
            <p:ph idx="1" type="body"/>
          </p:nvPr>
        </p:nvSpPr>
        <p:spPr>
          <a:xfrm>
            <a:off x="457200" y="1066800"/>
            <a:ext cx="8229600" cy="5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b="0" i="0" lang="en-US" sz="3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struct sockaddr_in ca;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b="0" i="0" lang="en-US" sz="3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//After bind..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b="0" i="0" lang="en-US" sz="3000" u="none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listen</a:t>
            </a:r>
            <a:r>
              <a:rPr b="0" i="0" lang="en-US" sz="3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(sd,5);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b="0" i="0" lang="en-US" sz="3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calen = sizeof(ca);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b="0" i="0" lang="en-US" sz="3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cd = </a:t>
            </a:r>
            <a:r>
              <a:rPr b="0" i="0" lang="en-US" sz="3000" u="none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accept</a:t>
            </a:r>
            <a:r>
              <a:rPr b="0" i="0" lang="en-US" sz="3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(sd,(struct sockaddr *) ca, &amp;calen);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b="0" i="0" lang="en-US" sz="30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//read and write using cd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685800" y="1524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connect()</a:t>
            </a:r>
            <a:endParaRPr/>
          </a:p>
        </p:txBody>
      </p:sp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990600" y="2209800"/>
            <a:ext cx="739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sockfd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socket descriptor from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servaddr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pointer to a structure with: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 number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address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specified (unlike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bind()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– how?</a:t>
            </a:r>
            <a:endParaRPr b="0" i="1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addrlen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length of structure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doesn’t need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bind()</a:t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7" lvl="1" marL="6699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will pick ephemeral port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socket descriptor if ok, -1 on error</a:t>
            </a:r>
            <a:endParaRPr/>
          </a:p>
          <a:p>
            <a:pPr indent="-235584" lvl="0" marL="342900" rtl="0" algn="l"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9"/>
          <p:cNvSpPr txBox="1"/>
          <p:nvPr/>
        </p:nvSpPr>
        <p:spPr>
          <a:xfrm>
            <a:off x="1143000" y="762000"/>
            <a:ext cx="76962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/>
              <a:buNone/>
            </a:pPr>
            <a:r>
              <a:rPr b="0" baseline="-25000" i="0" lang="en-US" sz="3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connect(int </a:t>
            </a:r>
            <a:r>
              <a:rPr b="0" baseline="-25000" i="1" lang="en-US" sz="3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sockfd</a:t>
            </a:r>
            <a:r>
              <a:rPr b="0" baseline="-25000" i="0" lang="en-US" sz="3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const struct sockaddr *</a:t>
            </a:r>
            <a:r>
              <a:rPr b="0" baseline="-25000" i="1" lang="en-US" sz="3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servaddr</a:t>
            </a:r>
            <a:r>
              <a:rPr b="0" baseline="-25000" i="0" lang="en-US" sz="3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socklen_t </a:t>
            </a:r>
            <a:r>
              <a:rPr b="0" baseline="-25000" i="1" lang="en-US" sz="3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addrlen</a:t>
            </a:r>
            <a:r>
              <a:rPr b="0" baseline="-25000" i="0" lang="en-US" sz="3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baseline="-2500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Connect to server.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/>
          <p:nvPr>
            <p:ph type="title"/>
          </p:nvPr>
        </p:nvSpPr>
        <p:spPr>
          <a:xfrm>
            <a:off x="762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close()/shutdown – go away!</a:t>
            </a:r>
            <a:endParaRPr/>
          </a:p>
        </p:txBody>
      </p:sp>
      <p:sp>
        <p:nvSpPr>
          <p:cNvPr id="391" name="Google Shape;391;p50"/>
          <p:cNvSpPr txBox="1"/>
          <p:nvPr>
            <p:ph idx="1" type="body"/>
          </p:nvPr>
        </p:nvSpPr>
        <p:spPr>
          <a:xfrm>
            <a:off x="838200" y="22098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sockfd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socket descriptor from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closes socket for reading/writing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(doesn’t block)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attempts to send any unsent data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socket option SO_LINGER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until data sent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discard any remaining data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-1 if error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4477" lvl="0" marL="342900" rtl="0" algn="l">
              <a:spcBef>
                <a:spcPts val="380"/>
              </a:spcBef>
              <a:spcAft>
                <a:spcPts val="0"/>
              </a:spcAft>
              <a:buSzPts val="1235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0"/>
          <p:cNvSpPr txBox="1"/>
          <p:nvPr/>
        </p:nvSpPr>
        <p:spPr>
          <a:xfrm>
            <a:off x="2438400" y="1143000"/>
            <a:ext cx="4200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urier New"/>
              <a:buNone/>
            </a:pPr>
            <a:r>
              <a:rPr b="0" baseline="-25000" i="0" lang="en-US" sz="3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close(int </a:t>
            </a:r>
            <a:r>
              <a:rPr b="0" baseline="-25000" i="1" lang="en-US" sz="3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sockfd)</a:t>
            </a:r>
            <a:r>
              <a:rPr b="0" baseline="-25000" i="0" lang="en-US" sz="3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baseline="-2500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Close socket for use.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Droid Sans Mono"/>
              <a:buNone/>
            </a:pPr>
            <a:r>
              <a:rPr b="0" i="0" lang="en-US" sz="4200" u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connect() example</a:t>
            </a:r>
            <a:endParaRPr/>
          </a:p>
        </p:txBody>
      </p:sp>
      <p:sp>
        <p:nvSpPr>
          <p:cNvPr id="398" name="Google Shape;398;p51"/>
          <p:cNvSpPr txBox="1"/>
          <p:nvPr>
            <p:ph idx="1" type="body"/>
          </p:nvPr>
        </p:nvSpPr>
        <p:spPr>
          <a:xfrm>
            <a:off x="457200" y="1066800"/>
            <a:ext cx="8229600" cy="5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sd;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struct sockaddr_in sa;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sd = </a:t>
            </a:r>
            <a:r>
              <a:rPr b="0" i="0" lang="en-US" sz="2600" u="none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socket</a:t>
            </a:r>
            <a:r>
              <a:rPr b="0" i="0" lang="en-US" sz="2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(AF_INET,SOCK_STREAM,0);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sa.sin_family = AF_INET;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sa.sin_port=htons(5100);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sa.sin_addr.s_addr= htonl(inet_addr(“128.226.123.101”));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if(</a:t>
            </a:r>
            <a:r>
              <a:rPr b="0" i="0" lang="en-US" sz="2600" u="none">
                <a:solidFill>
                  <a:srgbClr val="3366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connect</a:t>
            </a:r>
            <a:r>
              <a:rPr b="0" i="0" lang="en-US" sz="26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(sd, (struct sockaddr *) &amp;sa,       sizeof(sa))!= -1) { …}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2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Sending and Receiving – talk to me!</a:t>
            </a:r>
            <a:endParaRPr/>
          </a:p>
        </p:txBody>
      </p:sp>
      <p:sp>
        <p:nvSpPr>
          <p:cNvPr id="404" name="Google Shape;404;p52"/>
          <p:cNvSpPr txBox="1"/>
          <p:nvPr>
            <p:ph idx="1" type="body"/>
          </p:nvPr>
        </p:nvSpPr>
        <p:spPr>
          <a:xfrm>
            <a:off x="609600" y="1981200"/>
            <a:ext cx="75438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b="0" i="0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recv(int </a:t>
            </a:r>
            <a:r>
              <a:rPr b="0" i="1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sockfd</a:t>
            </a:r>
            <a:r>
              <a:rPr b="0" i="0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void *</a:t>
            </a:r>
            <a:r>
              <a:rPr b="0" i="1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buff</a:t>
            </a:r>
            <a:r>
              <a:rPr b="0" i="0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size_t </a:t>
            </a:r>
            <a:r>
              <a:rPr b="0" i="1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mbytes</a:t>
            </a:r>
            <a:r>
              <a:rPr b="0" i="0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0" i="1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flags</a:t>
            </a:r>
            <a:r>
              <a:rPr b="0" i="0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1312" lvl="0" marL="3413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b="0" i="0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send(int </a:t>
            </a:r>
            <a:r>
              <a:rPr b="0" i="1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sockfd</a:t>
            </a:r>
            <a:r>
              <a:rPr b="0" i="0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void *</a:t>
            </a:r>
            <a:r>
              <a:rPr b="0" i="1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buff</a:t>
            </a:r>
            <a:r>
              <a:rPr b="0" i="0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size_t </a:t>
            </a:r>
            <a:r>
              <a:rPr b="0" i="1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mbytes</a:t>
            </a:r>
            <a:r>
              <a:rPr b="0" i="0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0" i="1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flags</a:t>
            </a:r>
            <a:r>
              <a:rPr b="0" i="0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17487" lvl="0" marL="3413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0" marL="342900" rtl="0" algn="l"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Text Editors in </a:t>
            </a:r>
            <a:r>
              <a:rPr b="0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LINUX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22275" y="10668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 (Visually Improved). 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 filename.c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:q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quit.</a:t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Pico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Pico is similar to Pine mail user agent. Good for first time LINUX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Emacs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GNU Emacs Manual: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http://www.delorie.com/gnu/docs/emacs/emacs_toc.html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XEmacs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version for X-Windows.</a:t>
            </a:r>
            <a:endParaRPr/>
          </a:p>
          <a:p>
            <a:pPr indent="-2492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exotic editors for linux out there now (anjuta, kwrite …)</a:t>
            </a:r>
            <a:endParaRPr/>
          </a:p>
          <a:p>
            <a:pPr indent="-243840" lvl="0" marL="3429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 txBox="1"/>
          <p:nvPr>
            <p:ph type="title"/>
          </p:nvPr>
        </p:nvSpPr>
        <p:spPr>
          <a:xfrm>
            <a:off x="2667000" y="3048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UDP Client-Server</a:t>
            </a:r>
            <a:endParaRPr/>
          </a:p>
        </p:txBody>
      </p:sp>
      <p:sp>
        <p:nvSpPr>
          <p:cNvPr id="410" name="Google Shape;410;p53"/>
          <p:cNvSpPr txBox="1"/>
          <p:nvPr/>
        </p:nvSpPr>
        <p:spPr>
          <a:xfrm>
            <a:off x="1524000" y="1433512"/>
            <a:ext cx="1539900" cy="39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socket()</a:t>
            </a:r>
            <a:endParaRPr/>
          </a:p>
        </p:txBody>
      </p:sp>
      <p:sp>
        <p:nvSpPr>
          <p:cNvPr id="411" name="Google Shape;411;p53"/>
          <p:cNvSpPr txBox="1"/>
          <p:nvPr/>
        </p:nvSpPr>
        <p:spPr>
          <a:xfrm>
            <a:off x="1524000" y="2043112"/>
            <a:ext cx="1524000" cy="39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bind()</a:t>
            </a:r>
            <a:endParaRPr/>
          </a:p>
        </p:txBody>
      </p:sp>
      <p:sp>
        <p:nvSpPr>
          <p:cNvPr id="412" name="Google Shape;412;p53"/>
          <p:cNvSpPr txBox="1"/>
          <p:nvPr/>
        </p:nvSpPr>
        <p:spPr>
          <a:xfrm>
            <a:off x="1371600" y="2703512"/>
            <a:ext cx="1752600" cy="39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recvfrom()</a:t>
            </a:r>
            <a:endParaRPr/>
          </a:p>
        </p:txBody>
      </p:sp>
      <p:cxnSp>
        <p:nvCxnSpPr>
          <p:cNvPr id="413" name="Google Shape;413;p53"/>
          <p:cNvCxnSpPr/>
          <p:nvPr/>
        </p:nvCxnSpPr>
        <p:spPr>
          <a:xfrm>
            <a:off x="2209800" y="1814512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14" name="Google Shape;414;p53"/>
          <p:cNvCxnSpPr/>
          <p:nvPr/>
        </p:nvCxnSpPr>
        <p:spPr>
          <a:xfrm>
            <a:off x="2209800" y="2500312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5" name="Google Shape;415;p53"/>
          <p:cNvSpPr txBox="1"/>
          <p:nvPr/>
        </p:nvSpPr>
        <p:spPr>
          <a:xfrm>
            <a:off x="1676400" y="685800"/>
            <a:ext cx="122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baseline="-2500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endParaRPr/>
          </a:p>
        </p:txBody>
      </p:sp>
      <p:sp>
        <p:nvSpPr>
          <p:cNvPr id="416" name="Google Shape;416;p53"/>
          <p:cNvSpPr txBox="1"/>
          <p:nvPr/>
        </p:nvSpPr>
        <p:spPr>
          <a:xfrm>
            <a:off x="7010400" y="2805112"/>
            <a:ext cx="1539900" cy="39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socket()</a:t>
            </a:r>
            <a:endParaRPr/>
          </a:p>
        </p:txBody>
      </p:sp>
      <p:sp>
        <p:nvSpPr>
          <p:cNvPr id="417" name="Google Shape;417;p53"/>
          <p:cNvSpPr txBox="1"/>
          <p:nvPr/>
        </p:nvSpPr>
        <p:spPr>
          <a:xfrm>
            <a:off x="7010400" y="3414712"/>
            <a:ext cx="1524000" cy="39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sendto()</a:t>
            </a:r>
            <a:endParaRPr/>
          </a:p>
        </p:txBody>
      </p:sp>
      <p:sp>
        <p:nvSpPr>
          <p:cNvPr id="418" name="Google Shape;418;p53"/>
          <p:cNvSpPr txBox="1"/>
          <p:nvPr/>
        </p:nvSpPr>
        <p:spPr>
          <a:xfrm>
            <a:off x="6858000" y="4405312"/>
            <a:ext cx="1676400" cy="39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recvfrom()</a:t>
            </a:r>
            <a:endParaRPr/>
          </a:p>
        </p:txBody>
      </p:sp>
      <p:cxnSp>
        <p:nvCxnSpPr>
          <p:cNvPr id="419" name="Google Shape;419;p53"/>
          <p:cNvCxnSpPr/>
          <p:nvPr/>
        </p:nvCxnSpPr>
        <p:spPr>
          <a:xfrm>
            <a:off x="7696200" y="3186112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0" name="Google Shape;420;p53"/>
          <p:cNvCxnSpPr/>
          <p:nvPr/>
        </p:nvCxnSpPr>
        <p:spPr>
          <a:xfrm>
            <a:off x="7696200" y="38719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21" name="Google Shape;421;p53"/>
          <p:cNvSpPr txBox="1"/>
          <p:nvPr/>
        </p:nvSpPr>
        <p:spPr>
          <a:xfrm>
            <a:off x="7162800" y="2057400"/>
            <a:ext cx="1144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baseline="-2500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/>
          </a:p>
        </p:txBody>
      </p:sp>
      <p:sp>
        <p:nvSpPr>
          <p:cNvPr id="422" name="Google Shape;422;p53"/>
          <p:cNvSpPr txBox="1"/>
          <p:nvPr/>
        </p:nvSpPr>
        <p:spPr>
          <a:xfrm>
            <a:off x="1295400" y="3125787"/>
            <a:ext cx="314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(Block until receive datagram)</a:t>
            </a:r>
            <a:endParaRPr/>
          </a:p>
        </p:txBody>
      </p:sp>
      <p:cxnSp>
        <p:nvCxnSpPr>
          <p:cNvPr id="423" name="Google Shape;423;p53"/>
          <p:cNvCxnSpPr/>
          <p:nvPr/>
        </p:nvCxnSpPr>
        <p:spPr>
          <a:xfrm>
            <a:off x="2209800" y="3541712"/>
            <a:ext cx="0" cy="76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24" name="Google Shape;424;p53"/>
          <p:cNvSpPr txBox="1"/>
          <p:nvPr/>
        </p:nvSpPr>
        <p:spPr>
          <a:xfrm>
            <a:off x="1524000" y="4303712"/>
            <a:ext cx="1524000" cy="39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sendto()</a:t>
            </a:r>
            <a:endParaRPr/>
          </a:p>
        </p:txBody>
      </p:sp>
      <p:cxnSp>
        <p:nvCxnSpPr>
          <p:cNvPr id="425" name="Google Shape;425;p53"/>
          <p:cNvCxnSpPr/>
          <p:nvPr/>
        </p:nvCxnSpPr>
        <p:spPr>
          <a:xfrm flipH="1">
            <a:off x="2209800" y="3567112"/>
            <a:ext cx="4800600" cy="243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6" name="Google Shape;426;p53"/>
          <p:cNvCxnSpPr/>
          <p:nvPr/>
        </p:nvCxnSpPr>
        <p:spPr>
          <a:xfrm rot="10800000">
            <a:off x="3048000" y="4495800"/>
            <a:ext cx="3810000" cy="15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427" name="Google Shape;427;p53"/>
          <p:cNvSpPr txBox="1"/>
          <p:nvPr/>
        </p:nvSpPr>
        <p:spPr>
          <a:xfrm>
            <a:off x="4953000" y="3124200"/>
            <a:ext cx="155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(request)</a:t>
            </a:r>
            <a:endParaRPr/>
          </a:p>
        </p:txBody>
      </p:sp>
      <p:sp>
        <p:nvSpPr>
          <p:cNvPr id="428" name="Google Shape;428;p53"/>
          <p:cNvSpPr txBox="1"/>
          <p:nvPr/>
        </p:nvSpPr>
        <p:spPr>
          <a:xfrm>
            <a:off x="4114800" y="4725987"/>
            <a:ext cx="1355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(reply)</a:t>
            </a:r>
            <a:endParaRPr/>
          </a:p>
        </p:txBody>
      </p:sp>
      <p:grpSp>
        <p:nvGrpSpPr>
          <p:cNvPr id="429" name="Google Shape;429;p53"/>
          <p:cNvGrpSpPr/>
          <p:nvPr/>
        </p:nvGrpSpPr>
        <p:grpSpPr>
          <a:xfrm>
            <a:off x="8534400" y="3567112"/>
            <a:ext cx="476250" cy="1066800"/>
            <a:chOff x="4800" y="2928"/>
            <a:chExt cx="300" cy="672"/>
          </a:xfrm>
        </p:grpSpPr>
        <p:cxnSp>
          <p:nvCxnSpPr>
            <p:cNvPr id="430" name="Google Shape;430;p53"/>
            <p:cNvCxnSpPr/>
            <p:nvPr/>
          </p:nvCxnSpPr>
          <p:spPr>
            <a:xfrm>
              <a:off x="4800" y="3600"/>
              <a:ext cx="3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1" name="Google Shape;431;p53"/>
            <p:cNvCxnSpPr/>
            <p:nvPr/>
          </p:nvCxnSpPr>
          <p:spPr>
            <a:xfrm>
              <a:off x="4800" y="2928"/>
              <a:ext cx="3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432" name="Google Shape;432;p53"/>
            <p:cNvCxnSpPr/>
            <p:nvPr/>
          </p:nvCxnSpPr>
          <p:spPr>
            <a:xfrm>
              <a:off x="5088" y="3000"/>
              <a:ext cx="0" cy="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433" name="Google Shape;433;p53"/>
          <p:cNvCxnSpPr/>
          <p:nvPr/>
        </p:nvCxnSpPr>
        <p:spPr>
          <a:xfrm>
            <a:off x="914400" y="4572000"/>
            <a:ext cx="609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4" name="Google Shape;434;p53"/>
          <p:cNvCxnSpPr/>
          <p:nvPr/>
        </p:nvCxnSpPr>
        <p:spPr>
          <a:xfrm>
            <a:off x="914400" y="2895600"/>
            <a:ext cx="0" cy="1676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5" name="Google Shape;435;p53"/>
          <p:cNvCxnSpPr/>
          <p:nvPr/>
        </p:nvCxnSpPr>
        <p:spPr>
          <a:xfrm rot="10800000">
            <a:off x="914400" y="2895600"/>
            <a:ext cx="457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36" name="Google Shape;436;p53"/>
          <p:cNvCxnSpPr/>
          <p:nvPr/>
        </p:nvCxnSpPr>
        <p:spPr>
          <a:xfrm>
            <a:off x="7696200" y="4786312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37" name="Google Shape;437;p53"/>
          <p:cNvSpPr txBox="1"/>
          <p:nvPr/>
        </p:nvSpPr>
        <p:spPr>
          <a:xfrm>
            <a:off x="7010400" y="5029200"/>
            <a:ext cx="1524000" cy="39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/>
          </a:p>
        </p:txBody>
      </p:sp>
      <p:sp>
        <p:nvSpPr>
          <p:cNvPr id="438" name="Google Shape;438;p53"/>
          <p:cNvSpPr txBox="1"/>
          <p:nvPr/>
        </p:nvSpPr>
        <p:spPr>
          <a:xfrm>
            <a:off x="3276600" y="1981200"/>
            <a:ext cx="1336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“well-known”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</a:t>
            </a:r>
            <a:endParaRPr/>
          </a:p>
        </p:txBody>
      </p:sp>
      <p:sp>
        <p:nvSpPr>
          <p:cNvPr id="439" name="Google Shape;439;p53"/>
          <p:cNvSpPr txBox="1"/>
          <p:nvPr/>
        </p:nvSpPr>
        <p:spPr>
          <a:xfrm>
            <a:off x="1295400" y="5181600"/>
            <a:ext cx="45957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baseline="-2500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No “handshake”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baseline="-2500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No simultaneous close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baseline="-2500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No </a:t>
            </a:r>
            <a:r>
              <a:rPr b="0" baseline="-25000" i="0" lang="en-US" sz="3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b="0" baseline="-2500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for concurrent servers!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4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Sending and Receiving</a:t>
            </a:r>
            <a:endParaRPr/>
          </a:p>
        </p:txBody>
      </p:sp>
      <p:sp>
        <p:nvSpPr>
          <p:cNvPr id="445" name="Google Shape;445;p54"/>
          <p:cNvSpPr txBox="1"/>
          <p:nvPr>
            <p:ph idx="1" type="body"/>
          </p:nvPr>
        </p:nvSpPr>
        <p:spPr>
          <a:xfrm>
            <a:off x="990600" y="1371600"/>
            <a:ext cx="7696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35"/>
              <a:buNone/>
            </a:pP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recvfrom(int </a:t>
            </a:r>
            <a:r>
              <a:rPr b="0" i="1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sockfd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void *</a:t>
            </a:r>
            <a:r>
              <a:rPr b="0" i="1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buff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size_t </a:t>
            </a:r>
            <a:r>
              <a:rPr b="0" i="1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mbytes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0" i="1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flags,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1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sockaddr</a:t>
            </a:r>
            <a:r>
              <a:rPr b="0" i="1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*from,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socklen</a:t>
            </a:r>
            <a:r>
              <a:rPr b="0" i="1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1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*addrlen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SzPts val="1235"/>
              <a:buNone/>
            </a:pP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sendto(int </a:t>
            </a:r>
            <a:r>
              <a:rPr b="0" i="1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sockfd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void *</a:t>
            </a:r>
            <a:r>
              <a:rPr b="0" i="1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buff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size_t </a:t>
            </a:r>
            <a:r>
              <a:rPr b="0" i="1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mbytes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0" i="1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flags, 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struct sockaddr *</a:t>
            </a:r>
            <a:r>
              <a:rPr b="0" i="1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socklen_t </a:t>
            </a:r>
            <a:r>
              <a:rPr b="0" i="1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addrlen</a:t>
            </a: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as </a:t>
            </a:r>
            <a:r>
              <a:rPr b="0" i="0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recv()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send()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but for </a:t>
            </a:r>
            <a:r>
              <a:rPr b="0" i="1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recvfrom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fills in address of where packet came from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sendto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requires address of where sending packet to</a:t>
            </a:r>
            <a:endParaRPr/>
          </a:p>
          <a:p>
            <a:pPr indent="-235584" lvl="0" marL="342900" rtl="0" algn="l"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5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Times New Roman"/>
              <a:buNone/>
            </a:pPr>
            <a:r>
              <a:rPr b="1" i="0" lang="en-US" sz="35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getpeername()--Who are you?</a:t>
            </a:r>
            <a:br>
              <a:rPr b="1" i="0" lang="en-US" sz="35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451" name="Google Shape;451;p55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tell you who is at the other end of a connected stream socket. The synopsis: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#include &lt;sys/socket.h&gt;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int getpeername(int sockfd, struct sockaddr *addr, int *addrlen); 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3840" lvl="0" marL="3429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6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Gethostname() </a:t>
            </a:r>
            <a:r>
              <a:rPr b="1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--Who am I? </a:t>
            </a:r>
            <a:br>
              <a:rPr b="1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</p:txBody>
      </p:sp>
      <p:sp>
        <p:nvSpPr>
          <p:cNvPr id="457" name="Google Shape;457;p56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the name of the computer that your program is running on. You can then use  gethostbyname() to determine the IP address of your local machine.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Here's the breakdown: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b="0" i="0" lang="en-US" sz="3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#include &lt;unistd.h&gt;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b="0" i="0" lang="en-US" sz="30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int gethostname(char *hostname, size_t size);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7"/>
          <p:cNvSpPr txBox="1"/>
          <p:nvPr>
            <p:ph type="title"/>
          </p:nvPr>
        </p:nvSpPr>
        <p:spPr>
          <a:xfrm>
            <a:off x="685800" y="228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Garamond"/>
              <a:buNone/>
            </a:pPr>
            <a:r>
              <a:rPr b="0" i="0" lang="en-US" sz="38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Example of Stream Server: echo</a:t>
            </a: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sp>
        <p:nvSpPr>
          <p:cNvPr id="463" name="Google Shape;463;p57"/>
          <p:cNvSpPr txBox="1"/>
          <p:nvPr>
            <p:ph idx="1" type="body"/>
          </p:nvPr>
        </p:nvSpPr>
        <p:spPr>
          <a:xfrm>
            <a:off x="609600" y="9906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stream server: echo what is received from client */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&lt;sys/types.h&gt;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&lt;sys/socket.h&gt;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&lt;netinet/in.h&gt;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&lt;arpa/inet.h&gt;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&lt;string.h&gt;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&lt;unistd.h&gt;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&lt;stdlib.h&gt;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&lt;stdio.h&gt;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 (int argc, char *argv[])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s, t, sinlen;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struct sockaddr_in sin;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char msg[80];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8"/>
          <p:cNvSpPr txBox="1"/>
          <p:nvPr>
            <p:ph type="title"/>
          </p:nvPr>
        </p:nvSpPr>
        <p:spPr>
          <a:xfrm>
            <a:off x="762000" y="2286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Garamond"/>
              <a:buNone/>
            </a:pPr>
            <a:r>
              <a:rPr b="0" i="0" lang="en-US" sz="29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Example of Stream Server: echo (cont’d)</a:t>
            </a: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sp>
        <p:nvSpPr>
          <p:cNvPr id="469" name="Google Shape;469;p58"/>
          <p:cNvSpPr txBox="1"/>
          <p:nvPr>
            <p:ph idx="1" type="body"/>
          </p:nvPr>
        </p:nvSpPr>
        <p:spPr>
          <a:xfrm>
            <a:off x="685800" y="9144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(argc &lt; 2) {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(”%s port\n”, argv[0] ); /* input error: need port no!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return -1;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 (s = socket(AF_INET, SOCK_STREAM, 0 ) ) &lt; 0) { /* create socket*/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perror(”socket”);  /* socket error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return -1;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sin.sin_family = AF_INET;              /*set protocol family to Internet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sin.sin_port = htons(atoi(argv[1]));  /* set port no.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sin.sin_addr.s_addr  = INADDR_ANY;   /* set IP addr to any interface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(bind(s, (struct sockaddr *)&amp;sin, sizeof(sin) ) &lt; 0 ){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perror(”bind”); return -1;  /* bind error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9"/>
          <p:cNvSpPr txBox="1"/>
          <p:nvPr>
            <p:ph type="title"/>
          </p:nvPr>
        </p:nvSpPr>
        <p:spPr>
          <a:xfrm>
            <a:off x="762000" y="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Garamond"/>
              <a:buNone/>
            </a:pPr>
            <a:r>
              <a:rPr b="0" i="0" lang="en-US" sz="29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Example of Stream Server: echo (cont’d)</a:t>
            </a: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sp>
        <p:nvSpPr>
          <p:cNvPr id="475" name="Google Shape;475;p59"/>
          <p:cNvSpPr txBox="1"/>
          <p:nvPr>
            <p:ph idx="1" type="body"/>
          </p:nvPr>
        </p:nvSpPr>
        <p:spPr>
          <a:xfrm>
            <a:off x="685800" y="9144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server indicates it’s ready, max. listen queue is 5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(listen(s, 5)) {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perror (”listen”); /* listen error*/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return -1;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sinlen = sizeof(sin);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(1)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/* accepting new connection request from client,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socket id for the new connection is returned in t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 (t = accept(s, (struct sockaddr *) &amp;sin, &amp;sinlen) ) &lt; 0 ){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	perror(”accept ”);  /* accpet error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	return -1;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0"/>
          <p:cNvSpPr txBox="1"/>
          <p:nvPr>
            <p:ph type="title"/>
          </p:nvPr>
        </p:nvSpPr>
        <p:spPr>
          <a:xfrm>
            <a:off x="762000" y="228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Garamond"/>
              <a:buNone/>
            </a:pPr>
            <a:r>
              <a:rPr b="0" i="0" lang="en-US" sz="29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Example of Stream Server: echo (cont’d)</a:t>
            </a: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sp>
        <p:nvSpPr>
          <p:cNvPr id="481" name="Google Shape;481;p60"/>
          <p:cNvSpPr txBox="1"/>
          <p:nvPr>
            <p:ph idx="1" type="body"/>
          </p:nvPr>
        </p:nvSpPr>
        <p:spPr>
          <a:xfrm>
            <a:off x="685800" y="9906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 ”From %s:%d.\n”,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	inet_ntoa(sin.sin_addr), ntohs(sin.sin_port) 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 read(t, msg, sizeof(msg) ) &lt;0) {  /* read message from client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		perror(”read”);         /*  read error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		return -1;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 write(t, msg, strlen(msg) ) &lt; 0 ) {  /* echo message back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	perror(”write”);    return -1; /*  write error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/* close connection, clean up sockets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(close(t) &lt; 0) { perror(”close”); return -1;}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// not reach below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(close(s) &lt; 0) { perror(”close”); return -1;}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0;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1"/>
          <p:cNvSpPr txBox="1"/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Example of Stream Client: echo  </a:t>
            </a:r>
            <a:endParaRPr/>
          </a:p>
        </p:txBody>
      </p:sp>
      <p:sp>
        <p:nvSpPr>
          <p:cNvPr id="487" name="Google Shape;487;p61"/>
          <p:cNvSpPr txBox="1"/>
          <p:nvPr>
            <p:ph idx="1" type="body"/>
          </p:nvPr>
        </p:nvSpPr>
        <p:spPr>
          <a:xfrm>
            <a:off x="685800" y="9906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stream client: send a message to server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&lt;sys/types.h&gt;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&lt;sys/socket.h&gt;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&lt;netinet/in.h&gt;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&lt;arpa/inet.h&gt;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&lt;string.h&gt;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&lt;unistd.h&gt;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&lt;stdlib.h&gt;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#inlcude &lt;stdio.h&gt;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&lt;netdb.h&gt;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 (int argc, char *argv[] 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s, n;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struct sockaddr_in sin; struct hostent *hptr;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char msg[80] = ”Hello World!”;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2"/>
          <p:cNvSpPr txBox="1"/>
          <p:nvPr>
            <p:ph type="title"/>
          </p:nvPr>
        </p:nvSpPr>
        <p:spPr>
          <a:xfrm>
            <a:off x="762000" y="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Garamond"/>
              <a:buNone/>
            </a:pPr>
            <a:r>
              <a:rPr b="0" i="0" lang="en-US" sz="3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Example of Stream Client: echo (cont’d)</a:t>
            </a: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sp>
        <p:nvSpPr>
          <p:cNvPr id="493" name="Google Shape;493;p62"/>
          <p:cNvSpPr txBox="1"/>
          <p:nvPr>
            <p:ph idx="1" type="body"/>
          </p:nvPr>
        </p:nvSpPr>
        <p:spPr>
          <a:xfrm>
            <a:off x="457200" y="8382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70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 argc &lt; 3 )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printf ( ”%s host port\n”, argv[0] );   /* input error: need host &amp; port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return -1;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 (s = socket(AF_INET, SOCK_STREAM, 0 ) ) &lt; 0) { /* create socket*/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perror(”socket”);  /* socket error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return -1;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sin.sin_family = AF_INET;              /*set protocol family to Internet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sin.sin_port = htons(atoi(argv[2]));  /* set port no.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 (hptr =  gethostbyname(argv[1]) ) == NULL){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fprintf(stderr, ”gethostname error: %s”, argv[1]);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return = -1;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memcpy( &amp;sin.sin_addr, hptr-&gt;h_addr, hptr-&gt;h_length);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Compilng C/C++ and Java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Compiling with gcc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gcc –o tcpClient tcpClient.c otherFile.c –lnsl 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-lsocket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g++ in the same way for C++ files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should not ignore warnings.</a:t>
            </a:r>
            <a:endParaRPr/>
          </a:p>
          <a:p>
            <a:pPr indent="-2603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Don’t forget –lnsl –lsocket on unix machines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they link in the name services library and the sockets library.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Linux, you don’t need –lsocket</a:t>
            </a:r>
            <a:endParaRPr/>
          </a:p>
          <a:p>
            <a:pPr indent="-260350" lvl="0" marL="3429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3"/>
          <p:cNvSpPr txBox="1"/>
          <p:nvPr>
            <p:ph type="title"/>
          </p:nvPr>
        </p:nvSpPr>
        <p:spPr>
          <a:xfrm>
            <a:off x="762000" y="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Garamond"/>
              <a:buNone/>
            </a:pPr>
            <a:r>
              <a:rPr b="0" i="0" lang="en-US" sz="3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Example of Stream Client: echo (cont’d)</a:t>
            </a: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sp>
        <p:nvSpPr>
          <p:cNvPr id="499" name="Google Shape;499;p63"/>
          <p:cNvSpPr txBox="1"/>
          <p:nvPr>
            <p:ph idx="1" type="body"/>
          </p:nvPr>
        </p:nvSpPr>
        <p:spPr>
          <a:xfrm>
            <a:off x="609600" y="7620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(connect (s, (struct sockaddr *)&amp;sin, sizeof(sin) ) &lt; 0 ){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perror(”connect”); return -1;   /* connect error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 write(s, msg, strlen(msg) +1) &lt; 0 ) {  /* send message to server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perror(”write”);    return -1; /*  write error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 ( n = read(s, msg, sizeof(msg) ) ) &lt;0) {  /* read message from server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perror(”read”); return -1; /*  read error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 (” %d bytes: %s\n”, n, msg);  /* print message to screen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close connection, clean up socket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(close(s) &lt; 0) {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perror(”close”);   /* close error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return -1;}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0;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260350" lvl="0" marL="3429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4"/>
          <p:cNvSpPr txBox="1"/>
          <p:nvPr>
            <p:ph type="title"/>
          </p:nvPr>
        </p:nvSpPr>
        <p:spPr>
          <a:xfrm>
            <a:off x="7620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Compiling and Executing</a:t>
            </a:r>
            <a:endParaRPr/>
          </a:p>
        </p:txBody>
      </p:sp>
      <p:sp>
        <p:nvSpPr>
          <p:cNvPr id="505" name="Google Shape;505;p64"/>
          <p:cNvSpPr txBox="1"/>
          <p:nvPr>
            <p:ph idx="1" type="body"/>
          </p:nvPr>
        </p:nvSpPr>
        <p:spPr>
          <a:xfrm>
            <a:off x="609600" y="1066800"/>
            <a:ext cx="7772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5"/>
              <a:buNone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garnet% g++ -o echo-server echo-server.c -lsocket -lnsl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365"/>
              <a:buNone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garnet% g++ -o echo-client echo-client.c -lsocket -lnsl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365"/>
              <a:buNone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garnet% echo-server 5700 &amp;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365"/>
              <a:buNone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garnet% echo-client opal 5700 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365"/>
              <a:buNone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128.226.123.110:32938.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365"/>
              <a:buNone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12 bytes: Hello World!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365"/>
              <a:buNone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5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Concurrent Servers</a:t>
            </a:r>
            <a:endParaRPr/>
          </a:p>
        </p:txBody>
      </p:sp>
      <p:sp>
        <p:nvSpPr>
          <p:cNvPr id="511" name="Google Shape;511;p65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blocks; how do servers that support multiple clients work?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Threaded servers; only a thread blocks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Asynchronous receive; receive that doesn’t block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Select() system call lets you test which sockets have something ready to receive so that you are guaranteed not to block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next time/on class webpage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6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select</a:t>
            </a:r>
            <a:endParaRPr/>
          </a:p>
        </p:txBody>
      </p:sp>
      <p:sp>
        <p:nvSpPr>
          <p:cNvPr id="517" name="Google Shape;517;p66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&lt;sys/select.h&gt;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&lt;sys/time.h&gt;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en-US" sz="24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int numfds, fd_set *readfds, fd_set *writefds, fd_set *exceptfds, struct timeval *timeout); </a:t>
            </a:r>
            <a:endParaRPr/>
          </a:p>
        </p:txBody>
      </p:sp>
      <p:sp>
        <p:nvSpPr>
          <p:cNvPr id="518" name="Google Shape;518;p66"/>
          <p:cNvSpPr txBox="1"/>
          <p:nvPr/>
        </p:nvSpPr>
        <p:spPr>
          <a:xfrm>
            <a:off x="1066800" y="3733800"/>
            <a:ext cx="74676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</a:pPr>
            <a:r>
              <a:rPr b="1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Struct timeval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</a:pPr>
            <a:r>
              <a:rPr b="1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long tv_sec;  /* seconds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</a:pPr>
            <a:r>
              <a:rPr b="1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long tv_usec; /* microseconds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/>
              <a:buNone/>
            </a:pPr>
            <a:r>
              <a:rPr b="1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select</a:t>
            </a:r>
            <a:endParaRPr/>
          </a:p>
        </p:txBody>
      </p:sp>
      <p:sp>
        <p:nvSpPr>
          <p:cNvPr id="524" name="Google Shape;524;p67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FD_ZERO(fd_set *set) ;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 all bits in fdset.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FD_SET(int fd, fd_set *set) ;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 on the bit for fd in fdset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FD_CLR(int fd, fd_set *set) ;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 off the bit for fd in fdset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FD_ISSET(int fd, fd_set *set) ;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bit for fd on in fdset?</a:t>
            </a:r>
            <a:endParaRPr/>
          </a:p>
          <a:p>
            <a:pPr indent="-235584" lvl="0" marL="342900" rtl="0" algn="l"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8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Select example</a:t>
            </a:r>
            <a:endParaRPr/>
          </a:p>
        </p:txBody>
      </p:sp>
      <p:sp>
        <p:nvSpPr>
          <p:cNvPr id="530" name="Google Shape;530;p68"/>
          <p:cNvSpPr txBox="1"/>
          <p:nvPr/>
        </p:nvSpPr>
        <p:spPr>
          <a:xfrm>
            <a:off x="533400" y="1066800"/>
            <a:ext cx="7696200" cy="5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#include &lt;sys/time.h&gt;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#include &lt;sys/types.h&gt;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#include &lt;unistd.h&gt;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#define STDIN 0 /* file descriptor for standard input */ 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main() {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struct timeval tv;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fd_set readfds;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tv.tv_sec = 2;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tv.tv_usec = 500000;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FD_ZERO(&amp;readfds);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FD_SET(STDIN, &amp;readfds); /* don't care about writefds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			and exceptfds: */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 select(STDIN+1, &amp;readfds, NULL, NULL, &amp;tv);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if (FD_ISSET(STDIN, &amp;readfds))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	 printf("A key was pressed!\n");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 else printf("Timed out.\n");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9"/>
          <p:cNvSpPr txBox="1"/>
          <p:nvPr>
            <p:ph type="ctrTitle"/>
          </p:nvPr>
        </p:nvSpPr>
        <p:spPr>
          <a:xfrm>
            <a:off x="914400" y="1524000"/>
            <a:ext cx="76233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Garamond"/>
              <a:buNone/>
            </a:pPr>
            <a:r>
              <a:rPr b="0" i="0" lang="en-US" sz="5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Extra stuff – probably not interesting</a:t>
            </a:r>
            <a:endParaRPr/>
          </a:p>
        </p:txBody>
      </p:sp>
      <p:sp>
        <p:nvSpPr>
          <p:cNvPr id="536" name="Google Shape;536;p69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0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Socket Options</a:t>
            </a:r>
            <a:endParaRPr/>
          </a:p>
        </p:txBody>
      </p:sp>
      <p:sp>
        <p:nvSpPr>
          <p:cNvPr id="542" name="Google Shape;542;p70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setsockopt(), getsockopt()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SO_LINGER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upon close, discard data or block until sent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SO_RCVBUF, SO_SNDBUF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buffer sizes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TCP is “pipeline”, for UDP is “discard”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SO_RCVTIMEO, SO_SNDTIMEO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timeouts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1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Socket Options (TCP)</a:t>
            </a:r>
            <a:endParaRPr/>
          </a:p>
        </p:txBody>
      </p:sp>
      <p:sp>
        <p:nvSpPr>
          <p:cNvPr id="548" name="Google Shape;548;p71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TCP_KEEPALIVE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idle time before close (2 hours, default)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TCP_MAXRT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timeout value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TCP_NODELAY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disable Nagle Algorithm</a:t>
            </a:r>
            <a:endParaRPr/>
          </a:p>
          <a:p>
            <a:pPr indent="-235584" lvl="0" marL="342900" rtl="0" algn="l"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2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fcntl()</a:t>
            </a:r>
            <a:endParaRPr/>
          </a:p>
        </p:txBody>
      </p:sp>
      <p:sp>
        <p:nvSpPr>
          <p:cNvPr id="554" name="Google Shape;554;p72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‘File control’ but used for sockets, too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 driven sockets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socket owner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socket owner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socket non-blocking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flags = fcntl(sockfd, F_GETFL, 0);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flags |= O_NONBLOCK;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fcntl(sockfd, F_SETFL, flags);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Beware not getting flags before setting!</a:t>
            </a:r>
            <a:endParaRPr/>
          </a:p>
          <a:p>
            <a:pPr indent="-235584" lvl="0" marL="342900" rtl="0" algn="l"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685800" y="228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Garamond"/>
              <a:buNone/>
            </a:pPr>
            <a:r>
              <a:rPr b="0" i="0" lang="en-US" sz="5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Sockets Programming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752600"/>
            <a:ext cx="6840537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6489700" y="1536700"/>
            <a:ext cx="1955700" cy="804900"/>
          </a:xfrm>
          <a:prstGeom prst="wedgeRoundRectCallout">
            <a:avLst>
              <a:gd fmla="val 1799" name="adj1"/>
              <a:gd fmla="val 25200" name="adj2"/>
              <a:gd fmla="val 0" name="adj3"/>
            </a:avLst>
          </a:prstGeom>
          <a:solidFill>
            <a:schemeClr val="dk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Socket to me!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3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socket" id="560" name="Google Shape;56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457200"/>
            <a:ext cx="8534400" cy="5484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Outline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 socket?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Preliminaries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 and conversion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 resolution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 server with example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UDP server with example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Select() for concurrent servers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0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Sockets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57200" y="1641475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Sockets allow communication between two different processes on the same or different machines.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more precise, it's a way to talk to other computers using standard Unix file descriptors.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Unix, every I/O action is done by writing or reading a file descriptor.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file descriptor is just an integer associated with an open file and it can be a network connection, a text file, a terminal, or something else.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Conti…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Sockets were first introduced in 2.1BSD and subsequently refined into their current form with 4.2BSD.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sockets feature is now available with most current UNIX system releases.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Berkeley Software Distribution (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BSD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sometimes called Berkeley Unix) is a UNIX operating system derivative developed and distributed by the Computer Systems Research Group (CSRG)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