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2AED-9109-48D9-9796-6B8A1EC620D2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FE583C6-C976-471A-B8C9-BEC4F0EDAF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75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2AED-9109-48D9-9796-6B8A1EC620D2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E583C6-C976-471A-B8C9-BEC4F0EDAF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30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2AED-9109-48D9-9796-6B8A1EC620D2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E583C6-C976-471A-B8C9-BEC4F0EDAF5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10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2AED-9109-48D9-9796-6B8A1EC620D2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E583C6-C976-471A-B8C9-BEC4F0EDAF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101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2AED-9109-48D9-9796-6B8A1EC620D2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E583C6-C976-471A-B8C9-BEC4F0EDAF5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447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2AED-9109-48D9-9796-6B8A1EC620D2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E583C6-C976-471A-B8C9-BEC4F0EDAF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226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2AED-9109-48D9-9796-6B8A1EC620D2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83C6-C976-471A-B8C9-BEC4F0EDAF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903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2AED-9109-48D9-9796-6B8A1EC620D2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83C6-C976-471A-B8C9-BEC4F0EDAF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62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2AED-9109-48D9-9796-6B8A1EC620D2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83C6-C976-471A-B8C9-BEC4F0EDAF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81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2AED-9109-48D9-9796-6B8A1EC620D2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E583C6-C976-471A-B8C9-BEC4F0EDAF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54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2AED-9109-48D9-9796-6B8A1EC620D2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FE583C6-C976-471A-B8C9-BEC4F0EDAF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41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2AED-9109-48D9-9796-6B8A1EC620D2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FE583C6-C976-471A-B8C9-BEC4F0EDAF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76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2AED-9109-48D9-9796-6B8A1EC620D2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83C6-C976-471A-B8C9-BEC4F0EDAF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29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2AED-9109-48D9-9796-6B8A1EC620D2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83C6-C976-471A-B8C9-BEC4F0EDAF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641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2AED-9109-48D9-9796-6B8A1EC620D2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83C6-C976-471A-B8C9-BEC4F0EDAF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37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2AED-9109-48D9-9796-6B8A1EC620D2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E583C6-C976-471A-B8C9-BEC4F0EDAF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9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82AED-9109-48D9-9796-6B8A1EC620D2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FE583C6-C976-471A-B8C9-BEC4F0EDAF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69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889987"/>
            <a:ext cx="8915399" cy="2262781"/>
          </a:xfrm>
        </p:spPr>
        <p:txBody>
          <a:bodyPr/>
          <a:lstStyle/>
          <a:p>
            <a:r>
              <a:rPr lang="en-IN" dirty="0" smtClean="0"/>
              <a:t>LINUX Introduction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3660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most common Linux commands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4680660"/>
              </p:ext>
            </p:extLst>
          </p:nvPr>
        </p:nvGraphicFramePr>
        <p:xfrm>
          <a:off x="2263803" y="1526962"/>
          <a:ext cx="9783194" cy="5202315"/>
        </p:xfrm>
        <a:graphic>
          <a:graphicData uri="http://schemas.openxmlformats.org/drawingml/2006/table">
            <a:tbl>
              <a:tblPr/>
              <a:tblGrid>
                <a:gridCol w="4891597"/>
                <a:gridCol w="4891597"/>
              </a:tblGrid>
              <a:tr h="507543">
                <a:tc>
                  <a:txBody>
                    <a:bodyPr/>
                    <a:lstStyle/>
                    <a:p>
                      <a:r>
                        <a:rPr lang="en-IN" b="1" dirty="0"/>
                        <a:t>Command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8857">
                <a:tc>
                  <a:txBody>
                    <a:bodyPr/>
                    <a:lstStyle/>
                    <a:p>
                      <a:r>
                        <a:rPr lang="en-IN" b="1" dirty="0"/>
                        <a:t>cat</a:t>
                      </a:r>
                      <a:r>
                        <a:rPr lang="en-IN" dirty="0"/>
                        <a:t> [filename]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Display file’s contents to the standard output device</a:t>
                      </a:r>
                      <a:br>
                        <a:rPr lang="en-IN"/>
                      </a:br>
                      <a:r>
                        <a:rPr lang="en-IN"/>
                        <a:t>(usually your monitor).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7543">
                <a:tc>
                  <a:txBody>
                    <a:bodyPr/>
                    <a:lstStyle/>
                    <a:p>
                      <a:r>
                        <a:rPr lang="en-IN" b="1" dirty="0"/>
                        <a:t>cd</a:t>
                      </a:r>
                      <a:r>
                        <a:rPr lang="en-IN" dirty="0"/>
                        <a:t> /</a:t>
                      </a:r>
                      <a:r>
                        <a:rPr lang="en-IN" dirty="0" err="1"/>
                        <a:t>directorypath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Change to directory.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7543">
                <a:tc>
                  <a:txBody>
                    <a:bodyPr/>
                    <a:lstStyle/>
                    <a:p>
                      <a:r>
                        <a:rPr lang="en-IN" b="1" dirty="0" err="1"/>
                        <a:t>chmod</a:t>
                      </a:r>
                      <a:r>
                        <a:rPr lang="en-IN" dirty="0"/>
                        <a:t> [options] mode filename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Change a file’s permissions.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7543">
                <a:tc>
                  <a:txBody>
                    <a:bodyPr/>
                    <a:lstStyle/>
                    <a:p>
                      <a:r>
                        <a:rPr lang="en-IN" dirty="0" err="1"/>
                        <a:t>c</a:t>
                      </a:r>
                      <a:r>
                        <a:rPr lang="en-IN" b="1" dirty="0" err="1"/>
                        <a:t>hown</a:t>
                      </a:r>
                      <a:r>
                        <a:rPr lang="en-IN" dirty="0"/>
                        <a:t> [options] filename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Change who owns a file.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88200">
                <a:tc>
                  <a:txBody>
                    <a:bodyPr/>
                    <a:lstStyle/>
                    <a:p>
                      <a:r>
                        <a:rPr lang="en-IN" b="1" dirty="0"/>
                        <a:t>clear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Clear a command line screen/window for a fresh start.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7543">
                <a:tc>
                  <a:txBody>
                    <a:bodyPr/>
                    <a:lstStyle/>
                    <a:p>
                      <a:r>
                        <a:rPr lang="en-IN" b="1" dirty="0" err="1"/>
                        <a:t>cp</a:t>
                      </a:r>
                      <a:r>
                        <a:rPr lang="en-IN" dirty="0"/>
                        <a:t> [options] source destination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Copy files and directories.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7543">
                <a:tc>
                  <a:txBody>
                    <a:bodyPr/>
                    <a:lstStyle/>
                    <a:p>
                      <a:r>
                        <a:rPr lang="en-IN" b="1" dirty="0"/>
                        <a:t>date</a:t>
                      </a:r>
                      <a:r>
                        <a:rPr lang="en-IN" dirty="0"/>
                        <a:t> [options]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Display or set the system date and </a:t>
                      </a:r>
                      <a:r>
                        <a:rPr lang="en-IN" dirty="0" err="1"/>
                        <a:t>tim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594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062367"/>
              </p:ext>
            </p:extLst>
          </p:nvPr>
        </p:nvGraphicFramePr>
        <p:xfrm>
          <a:off x="2059616" y="337349"/>
          <a:ext cx="9951870" cy="6213477"/>
        </p:xfrm>
        <a:graphic>
          <a:graphicData uri="http://schemas.openxmlformats.org/drawingml/2006/table">
            <a:tbl>
              <a:tblPr/>
              <a:tblGrid>
                <a:gridCol w="4975935"/>
                <a:gridCol w="4975935"/>
              </a:tblGrid>
              <a:tr h="558477">
                <a:tc>
                  <a:txBody>
                    <a:bodyPr/>
                    <a:lstStyle/>
                    <a:p>
                      <a:r>
                        <a:rPr lang="en-IN" b="1" dirty="0" err="1"/>
                        <a:t>df</a:t>
                      </a:r>
                      <a:r>
                        <a:rPr lang="en-IN" b="1" dirty="0"/>
                        <a:t> </a:t>
                      </a:r>
                      <a:r>
                        <a:rPr lang="en-IN" b="0" dirty="0"/>
                        <a:t>[options]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Display used and available disk space.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8477">
                <a:tc>
                  <a:txBody>
                    <a:bodyPr/>
                    <a:lstStyle/>
                    <a:p>
                      <a:r>
                        <a:rPr lang="en-IN" b="1" dirty="0"/>
                        <a:t>du </a:t>
                      </a:r>
                      <a:r>
                        <a:rPr lang="en-IN" b="0" dirty="0"/>
                        <a:t>[options]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Show how much space each file takes up.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8477">
                <a:tc>
                  <a:txBody>
                    <a:bodyPr/>
                    <a:lstStyle/>
                    <a:p>
                      <a:r>
                        <a:rPr lang="en-IN" b="1" dirty="0"/>
                        <a:t>file </a:t>
                      </a:r>
                      <a:r>
                        <a:rPr lang="en-IN" b="0" dirty="0"/>
                        <a:t>[options] filename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Determine what type of data is within a file.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8477">
                <a:tc>
                  <a:txBody>
                    <a:bodyPr/>
                    <a:lstStyle/>
                    <a:p>
                      <a:r>
                        <a:rPr lang="en-IN" b="1" dirty="0"/>
                        <a:t>find </a:t>
                      </a:r>
                      <a:r>
                        <a:rPr lang="en-IN" b="0" dirty="0"/>
                        <a:t>[pathname] [expression]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Search for files matching a provided pattern.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8477">
                <a:tc>
                  <a:txBody>
                    <a:bodyPr/>
                    <a:lstStyle/>
                    <a:p>
                      <a:r>
                        <a:rPr lang="en-IN" b="1" dirty="0"/>
                        <a:t>kill </a:t>
                      </a:r>
                      <a:r>
                        <a:rPr lang="en-IN" b="0" dirty="0"/>
                        <a:t>[options] </a:t>
                      </a:r>
                      <a:r>
                        <a:rPr lang="en-IN" b="0" dirty="0" err="1"/>
                        <a:t>pid</a:t>
                      </a:r>
                      <a:endParaRPr lang="en-IN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Stop a process. If the process refuses to stop, use kill -9 pid.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8477">
                <a:tc>
                  <a:txBody>
                    <a:bodyPr/>
                    <a:lstStyle/>
                    <a:p>
                      <a:r>
                        <a:rPr lang="en-IN" b="1" dirty="0"/>
                        <a:t>less </a:t>
                      </a:r>
                      <a:r>
                        <a:rPr lang="en-IN" b="0" dirty="0"/>
                        <a:t>[options] [filename]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View the contents of a file one page at a time.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0601">
                <a:tc>
                  <a:txBody>
                    <a:bodyPr/>
                    <a:lstStyle/>
                    <a:p>
                      <a:r>
                        <a:rPr lang="en-IN" b="1" dirty="0" err="1"/>
                        <a:t>ln</a:t>
                      </a:r>
                      <a:r>
                        <a:rPr lang="en-IN" b="1" dirty="0"/>
                        <a:t> </a:t>
                      </a:r>
                      <a:r>
                        <a:rPr lang="en-IN" b="0" dirty="0"/>
                        <a:t>[options] source [destination]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Create a shortcut.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97824">
                <a:tc>
                  <a:txBody>
                    <a:bodyPr/>
                    <a:lstStyle/>
                    <a:p>
                      <a:r>
                        <a:rPr lang="en-IN" b="1" dirty="0"/>
                        <a:t>locate filename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Search a copy of your filesystem for the specified</a:t>
                      </a:r>
                      <a:br>
                        <a:rPr lang="en-IN"/>
                      </a:br>
                      <a:r>
                        <a:rPr lang="en-IN"/>
                        <a:t>filename.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0601">
                <a:tc>
                  <a:txBody>
                    <a:bodyPr/>
                    <a:lstStyle/>
                    <a:p>
                      <a:r>
                        <a:rPr lang="en-IN" b="1" dirty="0" err="1"/>
                        <a:t>lpr</a:t>
                      </a:r>
                      <a:r>
                        <a:rPr lang="en-IN" b="1" dirty="0"/>
                        <a:t> [options]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Send a print job.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0601">
                <a:tc>
                  <a:txBody>
                    <a:bodyPr/>
                    <a:lstStyle/>
                    <a:p>
                      <a:r>
                        <a:rPr lang="en-IN" b="1" dirty="0" err="1"/>
                        <a:t>ls</a:t>
                      </a:r>
                      <a:r>
                        <a:rPr lang="en-IN" b="1" dirty="0"/>
                        <a:t> [options]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List directory contents.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80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518823"/>
              </p:ext>
            </p:extLst>
          </p:nvPr>
        </p:nvGraphicFramePr>
        <p:xfrm>
          <a:off x="1811045" y="665951"/>
          <a:ext cx="9693568" cy="5983423"/>
        </p:xfrm>
        <a:graphic>
          <a:graphicData uri="http://schemas.openxmlformats.org/drawingml/2006/table">
            <a:tbl>
              <a:tblPr/>
              <a:tblGrid>
                <a:gridCol w="4846784"/>
                <a:gridCol w="4846784"/>
              </a:tblGrid>
              <a:tr h="698066">
                <a:tc>
                  <a:txBody>
                    <a:bodyPr/>
                    <a:lstStyle/>
                    <a:p>
                      <a:r>
                        <a:rPr lang="en-IN" b="1" dirty="0"/>
                        <a:t>man</a:t>
                      </a:r>
                      <a:r>
                        <a:rPr lang="en-IN" dirty="0"/>
                        <a:t> [command]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Display the help information for the specified command.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8895">
                <a:tc>
                  <a:txBody>
                    <a:bodyPr/>
                    <a:lstStyle/>
                    <a:p>
                      <a:r>
                        <a:rPr lang="en-IN" b="1" dirty="0" err="1"/>
                        <a:t>mkdir</a:t>
                      </a:r>
                      <a:r>
                        <a:rPr lang="en-IN" dirty="0"/>
                        <a:t> [options] directory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Create a new directory.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8895">
                <a:tc>
                  <a:txBody>
                    <a:bodyPr/>
                    <a:lstStyle/>
                    <a:p>
                      <a:r>
                        <a:rPr lang="en-IN" b="1" dirty="0"/>
                        <a:t>mv</a:t>
                      </a:r>
                      <a:r>
                        <a:rPr lang="en-IN" dirty="0"/>
                        <a:t> [options] source destination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Rename or move file(s) or directories.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7237">
                <a:tc>
                  <a:txBody>
                    <a:bodyPr/>
                    <a:lstStyle/>
                    <a:p>
                      <a:r>
                        <a:rPr lang="en-IN" b="1" dirty="0" err="1"/>
                        <a:t>passwd</a:t>
                      </a:r>
                      <a:r>
                        <a:rPr lang="en-IN" dirty="0"/>
                        <a:t> [name [password]]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Change the password or allow (for the system administrator) to</a:t>
                      </a:r>
                      <a:br>
                        <a:rPr lang="en-IN"/>
                      </a:br>
                      <a:r>
                        <a:rPr lang="en-IN"/>
                        <a:t>change any password.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98066">
                <a:tc>
                  <a:txBody>
                    <a:bodyPr/>
                    <a:lstStyle/>
                    <a:p>
                      <a:r>
                        <a:rPr lang="en-IN" b="1" dirty="0" err="1"/>
                        <a:t>ps</a:t>
                      </a:r>
                      <a:r>
                        <a:rPr lang="en-IN" dirty="0"/>
                        <a:t> [options]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Display a snapshot of the currently running processes.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98066">
                <a:tc>
                  <a:txBody>
                    <a:bodyPr/>
                    <a:lstStyle/>
                    <a:p>
                      <a:r>
                        <a:rPr lang="en-IN" b="1" dirty="0" err="1"/>
                        <a:t>pwd</a:t>
                      </a:r>
                      <a:endParaRPr lang="en-IN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Display the pathname for the current directory.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98066">
                <a:tc>
                  <a:txBody>
                    <a:bodyPr/>
                    <a:lstStyle/>
                    <a:p>
                      <a:r>
                        <a:rPr lang="en-IN" b="1" dirty="0" err="1"/>
                        <a:t>rm</a:t>
                      </a:r>
                      <a:r>
                        <a:rPr lang="en-IN" dirty="0"/>
                        <a:t> [options] directory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Remove (delete) file(s) and/or directories.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8895">
                <a:tc>
                  <a:txBody>
                    <a:bodyPr/>
                    <a:lstStyle/>
                    <a:p>
                      <a:r>
                        <a:rPr lang="en-IN" b="1" dirty="0" err="1"/>
                        <a:t>rmdir</a:t>
                      </a:r>
                      <a:r>
                        <a:rPr lang="en-IN" dirty="0"/>
                        <a:t> [options] directory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Delete empty directories.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7237">
                <a:tc>
                  <a:txBody>
                    <a:bodyPr/>
                    <a:lstStyle/>
                    <a:p>
                      <a:r>
                        <a:rPr lang="en-IN" b="1" dirty="0" err="1"/>
                        <a:t>ssh</a:t>
                      </a:r>
                      <a:r>
                        <a:rPr lang="en-IN" dirty="0"/>
                        <a:t> [options] </a:t>
                      </a:r>
                      <a:r>
                        <a:rPr lang="en-IN" dirty="0" err="1"/>
                        <a:t>user@machine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Remotely log in to another Linux machine, over the network.</a:t>
                      </a:r>
                      <a:br>
                        <a:rPr lang="en-IN" dirty="0"/>
                      </a:br>
                      <a:r>
                        <a:rPr lang="en-IN" dirty="0"/>
                        <a:t>Leave an </a:t>
                      </a:r>
                      <a:r>
                        <a:rPr lang="en-IN" dirty="0" err="1"/>
                        <a:t>ssh</a:t>
                      </a:r>
                      <a:r>
                        <a:rPr lang="en-IN" dirty="0"/>
                        <a:t> session by typing </a:t>
                      </a:r>
                      <a:r>
                        <a:rPr lang="en-IN" b="1" dirty="0"/>
                        <a:t>exit</a:t>
                      </a:r>
                      <a:r>
                        <a:rPr lang="en-IN" dirty="0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262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8240689"/>
              </p:ext>
            </p:extLst>
          </p:nvPr>
        </p:nvGraphicFramePr>
        <p:xfrm>
          <a:off x="2797969" y="435005"/>
          <a:ext cx="8915400" cy="5841510"/>
        </p:xfrm>
        <a:graphic>
          <a:graphicData uri="http://schemas.openxmlformats.org/drawingml/2006/table">
            <a:tbl>
              <a:tblPr/>
              <a:tblGrid>
                <a:gridCol w="4457700"/>
                <a:gridCol w="4457700"/>
              </a:tblGrid>
              <a:tr h="556335">
                <a:tc>
                  <a:txBody>
                    <a:bodyPr/>
                    <a:lstStyle/>
                    <a:p>
                      <a:r>
                        <a:rPr lang="en-IN" b="1" dirty="0" err="1"/>
                        <a:t>su</a:t>
                      </a:r>
                      <a:r>
                        <a:rPr lang="en-IN" dirty="0"/>
                        <a:t> [options] [user [arguments]]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Switch to another user account.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0835">
                <a:tc>
                  <a:txBody>
                    <a:bodyPr/>
                    <a:lstStyle/>
                    <a:p>
                      <a:r>
                        <a:rPr lang="en-IN" b="1" dirty="0"/>
                        <a:t>tail</a:t>
                      </a:r>
                      <a:r>
                        <a:rPr lang="en-IN" dirty="0"/>
                        <a:t> [options] [filename]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Display the last </a:t>
                      </a:r>
                      <a:r>
                        <a:rPr lang="en-IN" i="1"/>
                        <a:t>n</a:t>
                      </a:r>
                      <a:r>
                        <a:rPr lang="en-IN"/>
                        <a:t> lines of a file (the default is</a:t>
                      </a:r>
                      <a:br>
                        <a:rPr lang="en-IN"/>
                      </a:br>
                      <a:r>
                        <a:rPr lang="en-IN"/>
                        <a:t>10).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3585">
                <a:tc>
                  <a:txBody>
                    <a:bodyPr/>
                    <a:lstStyle/>
                    <a:p>
                      <a:r>
                        <a:rPr lang="en-IN" b="1" dirty="0"/>
                        <a:t>tar</a:t>
                      </a:r>
                      <a:r>
                        <a:rPr lang="en-IN" dirty="0"/>
                        <a:t> [options] filename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Store and extract files from a tarfile (.tar) or tarball (.tar.gz or .tgz).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0835">
                <a:tc>
                  <a:txBody>
                    <a:bodyPr/>
                    <a:lstStyle/>
                    <a:p>
                      <a:r>
                        <a:rPr lang="en-IN" b="1" dirty="0"/>
                        <a:t>top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Displays the resources being used on your system. Press q to</a:t>
                      </a:r>
                      <a:br>
                        <a:rPr lang="en-IN"/>
                      </a:br>
                      <a:r>
                        <a:rPr lang="en-IN"/>
                        <a:t>exit.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3585">
                <a:tc>
                  <a:txBody>
                    <a:bodyPr/>
                    <a:lstStyle/>
                    <a:p>
                      <a:r>
                        <a:rPr lang="en-IN" b="1" dirty="0"/>
                        <a:t>touch</a:t>
                      </a:r>
                      <a:r>
                        <a:rPr lang="en-IN" dirty="0"/>
                        <a:t> filename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Create an empty file with the specified name.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6335">
                <a:tc>
                  <a:txBody>
                    <a:bodyPr/>
                    <a:lstStyle/>
                    <a:p>
                      <a:r>
                        <a:rPr lang="en-IN" b="1" dirty="0"/>
                        <a:t>who</a:t>
                      </a:r>
                      <a:r>
                        <a:rPr lang="en-IN" dirty="0"/>
                        <a:t> [options]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Display who is logged on.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Linux?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7798" y="2142478"/>
            <a:ext cx="10101940" cy="3777622"/>
          </a:xfrm>
        </p:spPr>
        <p:txBody>
          <a:bodyPr/>
          <a:lstStyle/>
          <a:p>
            <a:pPr algn="just"/>
            <a:r>
              <a:rPr lang="en-IN" dirty="0" smtClean="0"/>
              <a:t>Just </a:t>
            </a:r>
            <a:r>
              <a:rPr lang="en-IN" dirty="0"/>
              <a:t>like </a:t>
            </a:r>
            <a:r>
              <a:rPr lang="en-IN" dirty="0" smtClean="0"/>
              <a:t>Windows, </a:t>
            </a:r>
            <a:r>
              <a:rPr lang="en-IN" dirty="0"/>
              <a:t>Linux is an operating system. </a:t>
            </a:r>
            <a:endParaRPr lang="en-IN" dirty="0" smtClean="0"/>
          </a:p>
          <a:p>
            <a:pPr algn="just"/>
            <a:r>
              <a:rPr lang="en-IN" dirty="0"/>
              <a:t>Linux operating system is one of the popular versions of the UNIX operating system, which is designed to offer a free or low cost operating system for personal computer users.</a:t>
            </a:r>
            <a:endParaRPr lang="en-IN" dirty="0" smtClean="0"/>
          </a:p>
          <a:p>
            <a:pPr algn="just"/>
            <a:r>
              <a:rPr lang="en-IN" dirty="0" smtClean="0"/>
              <a:t>In </a:t>
            </a:r>
            <a:r>
              <a:rPr lang="en-IN" dirty="0"/>
              <a:t>fact, one of the most popular platforms on the planet, Android, is powered by the Linux operating system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 </a:t>
            </a:r>
            <a:r>
              <a:rPr lang="en-IN" dirty="0"/>
              <a:t>An operating system is software that manages all of the hardware resources associated with your desktop or laptop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 </a:t>
            </a:r>
            <a:r>
              <a:rPr lang="en-IN" dirty="0"/>
              <a:t>To put it simply, the operating system manages the communication between your software and your hardware. Without the operating system (OS), the software </a:t>
            </a:r>
            <a:r>
              <a:rPr lang="en-IN" dirty="0" smtClean="0"/>
              <a:t>wouldn't </a:t>
            </a:r>
            <a:r>
              <a:rPr lang="en-IN" dirty="0"/>
              <a:t>function.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281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7515" y="224614"/>
            <a:ext cx="8911687" cy="1280890"/>
          </a:xfrm>
        </p:spPr>
        <p:txBody>
          <a:bodyPr/>
          <a:lstStyle/>
          <a:p>
            <a:r>
              <a:rPr lang="en-IN" b="1" dirty="0"/>
              <a:t>Why use Linux?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13390"/>
            <a:ext cx="8915400" cy="4197832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Does that operating system </a:t>
            </a:r>
            <a:r>
              <a:rPr lang="en-IN" dirty="0" smtClean="0"/>
              <a:t>you are </a:t>
            </a:r>
            <a:r>
              <a:rPr lang="en-IN" dirty="0"/>
              <a:t>currently using really work </a:t>
            </a:r>
            <a:r>
              <a:rPr lang="en-IN" dirty="0" smtClean="0"/>
              <a:t>?  </a:t>
            </a:r>
            <a:r>
              <a:rPr lang="en-IN" dirty="0"/>
              <a:t>Or, do you find yourself battling obstacles like viruses, malware, slow downs, crashes, costly repairs, and licensing fees</a:t>
            </a:r>
            <a:r>
              <a:rPr lang="en-IN" dirty="0" smtClean="0"/>
              <a:t>?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If you struggle with the above, Linux might be the perfect platform for you.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Linux </a:t>
            </a:r>
            <a:r>
              <a:rPr lang="en-IN" dirty="0"/>
              <a:t>has evolved into one of the most reliable computer ecosystems on the planet.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Combine </a:t>
            </a:r>
            <a:r>
              <a:rPr lang="en-IN" dirty="0"/>
              <a:t>that reliability with zero cost </a:t>
            </a:r>
            <a:r>
              <a:rPr lang="en-IN" dirty="0" smtClean="0"/>
              <a:t>(Free)of </a:t>
            </a:r>
            <a:r>
              <a:rPr lang="en-IN" dirty="0"/>
              <a:t>entry and you have the perfect solution for a desktop platform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Open source</a:t>
            </a:r>
          </a:p>
          <a:p>
            <a:r>
              <a:rPr lang="en-IN" dirty="0" smtClean="0"/>
              <a:t>Open </a:t>
            </a:r>
            <a:r>
              <a:rPr lang="en-IN" dirty="0"/>
              <a:t>source follows these key tenants: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 freedom to run the program, for any purpose.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The </a:t>
            </a:r>
            <a:r>
              <a:rPr lang="en-IN" dirty="0"/>
              <a:t>freedom to study how the program works, and change it to make it do what you </a:t>
            </a:r>
            <a:r>
              <a:rPr lang="en-IN" dirty="0" smtClean="0"/>
              <a:t>wish.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The </a:t>
            </a:r>
            <a:r>
              <a:rPr lang="en-IN" dirty="0"/>
              <a:t>freedom to redistribute copies so you can help your </a:t>
            </a:r>
            <a:r>
              <a:rPr lang="en-IN" dirty="0" smtClean="0"/>
              <a:t>neighbour.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 freedom to distribute copies of your modified versions to others.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20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The Linux operating system comprises several different pieces: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36955" y="2151354"/>
            <a:ext cx="9972691" cy="4418121"/>
          </a:xfrm>
        </p:spPr>
        <p:txBody>
          <a:bodyPr/>
          <a:lstStyle/>
          <a:p>
            <a:pPr algn="just"/>
            <a:r>
              <a:rPr lang="en-IN" b="1" dirty="0" err="1"/>
              <a:t>Bootloader</a:t>
            </a:r>
            <a:r>
              <a:rPr lang="en-IN" b="1" dirty="0"/>
              <a:t> – </a:t>
            </a:r>
            <a:r>
              <a:rPr lang="en-IN" dirty="0"/>
              <a:t> The software that manages the boot process of your computer. For most users, this will simply be a splash screen that pops up and eventually goes away to boot into the operating system</a:t>
            </a:r>
            <a:r>
              <a:rPr lang="en-IN" dirty="0" smtClean="0"/>
              <a:t>.</a:t>
            </a:r>
          </a:p>
          <a:p>
            <a:pPr algn="just"/>
            <a:r>
              <a:rPr lang="en-IN" b="1" dirty="0"/>
              <a:t>Kernel –</a:t>
            </a:r>
            <a:r>
              <a:rPr lang="en-IN" dirty="0"/>
              <a:t> This is the one piece of the whole that is actually called </a:t>
            </a:r>
            <a:r>
              <a:rPr lang="en-IN" dirty="0" smtClean="0"/>
              <a:t>Linux. </a:t>
            </a:r>
            <a:r>
              <a:rPr lang="en-IN" dirty="0"/>
              <a:t>The kernel is the core of the system and manages the CPU, memory, and peripheral devices. The kernel is the lowest level of the OS</a:t>
            </a:r>
            <a:r>
              <a:rPr lang="en-IN" dirty="0" smtClean="0"/>
              <a:t>.</a:t>
            </a:r>
          </a:p>
          <a:p>
            <a:pPr algn="just"/>
            <a:r>
              <a:rPr lang="en-IN" b="1" dirty="0"/>
              <a:t>Daemons –</a:t>
            </a:r>
            <a:r>
              <a:rPr lang="en-IN" dirty="0"/>
              <a:t> These are background services (printing, sound, scheduling, etc.) that either start up during boot or after you log into the desktop</a:t>
            </a:r>
            <a:r>
              <a:rPr lang="en-IN" dirty="0" smtClean="0"/>
              <a:t>.</a:t>
            </a:r>
          </a:p>
          <a:p>
            <a:pPr algn="just"/>
            <a:r>
              <a:rPr lang="en-IN" b="1" dirty="0" err="1"/>
              <a:t>Init</a:t>
            </a:r>
            <a:r>
              <a:rPr lang="en-IN" b="1" dirty="0"/>
              <a:t> system –</a:t>
            </a:r>
            <a:r>
              <a:rPr lang="en-IN" dirty="0"/>
              <a:t> This is a sub-system that bootstraps the user space and is charged with controlling daemons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6814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Linux System Architecture</a:t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573" y="2337010"/>
            <a:ext cx="6200102" cy="4374508"/>
          </a:xfrm>
        </p:spPr>
      </p:pic>
      <p:sp>
        <p:nvSpPr>
          <p:cNvPr id="5" name="Rectangle 4"/>
          <p:cNvSpPr/>
          <p:nvPr/>
        </p:nvSpPr>
        <p:spPr>
          <a:xfrm>
            <a:off x="2657382" y="1443335"/>
            <a:ext cx="9451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The kernel </a:t>
            </a:r>
            <a:r>
              <a:rPr lang="en-IN" dirty="0" smtClean="0"/>
              <a:t>is the core part of the operating system, which is  responsible for all the major activities of the LINUX operating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266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Features of Linux Operating System</a:t>
            </a:r>
            <a:br>
              <a:rPr lang="en-IN" b="1" dirty="0"/>
            </a:br>
            <a:endParaRPr lang="en-IN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445" y="1535837"/>
            <a:ext cx="7838982" cy="5086905"/>
          </a:xfrm>
        </p:spPr>
      </p:pic>
    </p:spTree>
    <p:extLst>
      <p:ext uri="{BB962C8B-B14F-4D97-AF65-F5344CB8AC3E}">
        <p14:creationId xmlns:p14="http://schemas.microsoft.com/office/powerpoint/2010/main" val="3684690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819922" y="674703"/>
            <a:ext cx="10227076" cy="6183297"/>
          </a:xfrm>
        </p:spPr>
        <p:txBody>
          <a:bodyPr>
            <a:normAutofit/>
          </a:bodyPr>
          <a:lstStyle/>
          <a:p>
            <a:r>
              <a:rPr lang="en-IN" b="1" dirty="0"/>
              <a:t>Portable:</a:t>
            </a:r>
            <a:r>
              <a:rPr lang="en-IN" dirty="0"/>
              <a:t> Linux operating system can work on different types of </a:t>
            </a:r>
            <a:r>
              <a:rPr lang="en-IN" dirty="0" smtClean="0"/>
              <a:t>hardware's </a:t>
            </a:r>
            <a:r>
              <a:rPr lang="en-IN" dirty="0"/>
              <a:t>as well as Linux kernel supports the installation of any kind of hardware platform</a:t>
            </a:r>
            <a:r>
              <a:rPr lang="en-IN" dirty="0" smtClean="0"/>
              <a:t>.</a:t>
            </a:r>
          </a:p>
          <a:p>
            <a:r>
              <a:rPr lang="en-IN" b="1" dirty="0"/>
              <a:t>Open Source:</a:t>
            </a:r>
            <a:r>
              <a:rPr lang="en-IN" dirty="0"/>
              <a:t> Source code of LINUX operating system is freely available and,  to enhance the ability of the LINUX operating system, many teams work in collaboration</a:t>
            </a:r>
            <a:r>
              <a:rPr lang="en-IN" dirty="0" smtClean="0"/>
              <a:t>.</a:t>
            </a:r>
          </a:p>
          <a:p>
            <a:r>
              <a:rPr lang="en-IN" b="1" dirty="0"/>
              <a:t>Multiuser:</a:t>
            </a:r>
            <a:r>
              <a:rPr lang="en-IN" dirty="0"/>
              <a:t> Linux operating system is a multiuser system, which means, multiple users can access the system resources like RAM, Memory or Application programs at the same time</a:t>
            </a:r>
            <a:r>
              <a:rPr lang="en-IN" dirty="0" smtClean="0"/>
              <a:t>.</a:t>
            </a:r>
          </a:p>
          <a:p>
            <a:r>
              <a:rPr lang="en-IN" b="1" dirty="0"/>
              <a:t>Multiprogramming:</a:t>
            </a:r>
            <a:r>
              <a:rPr lang="en-IN" dirty="0"/>
              <a:t> Linux operating system is a multiprogramming system, which means multiple applications can run at the same time</a:t>
            </a:r>
            <a:r>
              <a:rPr lang="en-IN" dirty="0" smtClean="0"/>
              <a:t>.</a:t>
            </a:r>
          </a:p>
          <a:p>
            <a:r>
              <a:rPr lang="en-IN" b="1" dirty="0"/>
              <a:t>Shell:</a:t>
            </a:r>
            <a:r>
              <a:rPr lang="en-IN" dirty="0"/>
              <a:t> Linux operating system offers  a special interpreter program, that  can be used to execute commands of the OS. It can be used to do several types of operations like call application programs, and so on</a:t>
            </a:r>
            <a:r>
              <a:rPr lang="en-IN" dirty="0" smtClean="0"/>
              <a:t>.</a:t>
            </a:r>
          </a:p>
          <a:p>
            <a:r>
              <a:rPr lang="en-IN" b="1" dirty="0"/>
              <a:t>Security:</a:t>
            </a:r>
            <a:r>
              <a:rPr lang="en-IN" dirty="0"/>
              <a:t> Linux operating system offers user </a:t>
            </a:r>
            <a:r>
              <a:rPr lang="en-IN" dirty="0">
                <a:solidFill>
                  <a:schemeClr val="tx1"/>
                </a:solidFill>
              </a:rPr>
              <a:t>security </a:t>
            </a:r>
            <a:r>
              <a:rPr lang="en-IN" dirty="0" smtClean="0">
                <a:solidFill>
                  <a:schemeClr val="tx1"/>
                </a:solidFill>
              </a:rPr>
              <a:t>system </a:t>
            </a:r>
            <a:r>
              <a:rPr lang="en-IN" dirty="0"/>
              <a:t>using authentication features like encryption of data or password protection or  controlled access to particular files.</a:t>
            </a:r>
          </a:p>
        </p:txBody>
      </p:sp>
    </p:spTree>
    <p:extLst>
      <p:ext uri="{BB962C8B-B14F-4D97-AF65-F5344CB8AC3E}">
        <p14:creationId xmlns:p14="http://schemas.microsoft.com/office/powerpoint/2010/main" val="362093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Applications of Linux Operating System</a:t>
            </a:r>
            <a:br>
              <a:rPr lang="en-IN" b="1" dirty="0"/>
            </a:b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2" y="1802167"/>
            <a:ext cx="8915400" cy="4989250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The list of some of popular Linux based electronic </a:t>
            </a:r>
            <a:r>
              <a:rPr lang="en-IN" b="1" dirty="0" smtClean="0"/>
              <a:t>devices includes</a:t>
            </a:r>
            <a:r>
              <a:rPr lang="en-IN" b="1" dirty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Dell Inspiron Mini 9 and 12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Garmin </a:t>
            </a:r>
            <a:r>
              <a:rPr lang="en-IN" dirty="0" err="1"/>
              <a:t>Nuvi</a:t>
            </a:r>
            <a:r>
              <a:rPr lang="en-IN" dirty="0"/>
              <a:t> 860, 880, and 5000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Google Android </a:t>
            </a:r>
            <a:r>
              <a:rPr lang="en-IN" dirty="0" err="1"/>
              <a:t>Dev</a:t>
            </a:r>
            <a:r>
              <a:rPr lang="en-IN" dirty="0"/>
              <a:t> Phone 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HP Mini 1000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Lenovo </a:t>
            </a:r>
            <a:r>
              <a:rPr lang="en-IN" dirty="0" err="1"/>
              <a:t>IdeaPad</a:t>
            </a:r>
            <a:r>
              <a:rPr lang="en-IN" dirty="0"/>
              <a:t> S9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Motorola </a:t>
            </a:r>
            <a:r>
              <a:rPr lang="en-IN" dirty="0" err="1"/>
              <a:t>MotoRokr</a:t>
            </a:r>
            <a:r>
              <a:rPr lang="en-IN" dirty="0"/>
              <a:t> EM35 Phone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One Laptop Per Child XO2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Sony </a:t>
            </a:r>
            <a:r>
              <a:rPr lang="en-IN" dirty="0" err="1"/>
              <a:t>Bravia</a:t>
            </a:r>
            <a:r>
              <a:rPr lang="en-IN" dirty="0"/>
              <a:t> Television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Sony Reader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TiVo Digital Video Recorder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Volvo In-Car Navigation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Yamaha Motif Keyboard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8153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Popular Linux distributions include: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LINUX MINT</a:t>
            </a:r>
          </a:p>
          <a:p>
            <a:r>
              <a:rPr lang="en-IN" dirty="0"/>
              <a:t>MANJARO</a:t>
            </a:r>
          </a:p>
          <a:p>
            <a:r>
              <a:rPr lang="en-IN" dirty="0"/>
              <a:t>DEBIAN</a:t>
            </a:r>
          </a:p>
          <a:p>
            <a:r>
              <a:rPr lang="en-IN" dirty="0"/>
              <a:t>UBUNTU</a:t>
            </a:r>
          </a:p>
          <a:p>
            <a:r>
              <a:rPr lang="en-IN" dirty="0"/>
              <a:t>ANTERGOS</a:t>
            </a:r>
          </a:p>
          <a:p>
            <a:r>
              <a:rPr lang="en-IN" dirty="0"/>
              <a:t>SOLUS</a:t>
            </a:r>
          </a:p>
          <a:p>
            <a:r>
              <a:rPr lang="en-IN" dirty="0"/>
              <a:t>FEDORA</a:t>
            </a:r>
          </a:p>
          <a:p>
            <a:r>
              <a:rPr lang="en-IN" dirty="0"/>
              <a:t>ELEMENTARY OS</a:t>
            </a:r>
          </a:p>
          <a:p>
            <a:r>
              <a:rPr lang="en-IN" dirty="0"/>
              <a:t>OPENSUSE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426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116</TotalTime>
  <Words>715</Words>
  <Application>Microsoft Office PowerPoint</Application>
  <PresentationFormat>Widescreen</PresentationFormat>
  <Paragraphs>125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Wisp</vt:lpstr>
      <vt:lpstr>LINUX Introduction </vt:lpstr>
      <vt:lpstr>What is Linux? </vt:lpstr>
      <vt:lpstr>Why use Linux? </vt:lpstr>
      <vt:lpstr>The Linux operating system comprises several different pieces:</vt:lpstr>
      <vt:lpstr>Linux System Architecture </vt:lpstr>
      <vt:lpstr>Features of Linux Operating System </vt:lpstr>
      <vt:lpstr>PowerPoint Presentation</vt:lpstr>
      <vt:lpstr>Applications of Linux Operating System </vt:lpstr>
      <vt:lpstr>Popular Linux distributions include:</vt:lpstr>
      <vt:lpstr>The most common Linux commands</vt:lpstr>
      <vt:lpstr>PowerPoint Presentation</vt:lpstr>
      <vt:lpstr>PowerPoint Presentation</vt:lpstr>
      <vt:lpstr>PowerPoint Presentation</vt:lpstr>
    </vt:vector>
  </TitlesOfParts>
  <Company>muj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Introduction</dc:title>
  <dc:creator>Windows User</dc:creator>
  <cp:lastModifiedBy>Windows User</cp:lastModifiedBy>
  <cp:revision>5</cp:revision>
  <dcterms:created xsi:type="dcterms:W3CDTF">2019-08-25T17:26:04Z</dcterms:created>
  <dcterms:modified xsi:type="dcterms:W3CDTF">2019-08-25T19:22:16Z</dcterms:modified>
</cp:coreProperties>
</file>