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presentation.main+xml" PartName="/ppt/presentation.xml"/>
  <Override ContentType="image/jpg" PartName="/ppt/media/image9.jpg"/>
  <Override ContentType="image/jpg" PartName="/ppt/media/image14.jpg"/>
  <Override ContentType="image/jpg" PartName="/ppt/media/image2.jpg"/>
  <Override ContentType="image/jpg" PartName="/ppt/media/image11.jpg"/>
  <Override ContentType="image/jpg" PartName="/ppt/media/image4.jpg"/>
  <Override ContentType="image/jpg" PartName="/ppt/media/image7.jpg"/>
  <Override ContentType="image/jpg" PartName="/ppt/media/image12.jpg"/>
  <Override ContentType="image/jpg" PartName="/ppt/media/image16.jpg"/>
  <Override ContentType="image/jpg" PartName="/ppt/media/image3.jpg"/>
  <Override ContentType="image/jpg" PartName="/ppt/media/image15.jpg"/>
  <Override ContentType="image/jpg" PartName="/ppt/media/image8.jpg"/>
  <Override ContentType="image/jpg" PartName="/ppt/media/image10.jpg"/>
  <Override ContentType="image/jpg" PartName="/ppt/media/image13.jpg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9144000"/>
  <p:notesSz cx="9144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2D5ABB26-0587-4C30-8999-92F81FD0307C}" styleName="No Style, No Grid">
    <a:wholeTbl>
      <a:tcTxStyle>
        <a:fontRef idx="minor">
          <a:scrgbClr b="0" g="0" r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tableStyles" Target="tableStyles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51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42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88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66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44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017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06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44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7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03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4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31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4120" y="1503679"/>
            <a:ext cx="462915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10" dirty="0">
                <a:latin typeface="Comic Sans MS"/>
                <a:cs typeface="Comic Sans MS"/>
              </a:rPr>
              <a:t>Sockets</a:t>
            </a:r>
            <a:endParaRPr sz="960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410" y="344438"/>
            <a:ext cx="783463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latin typeface="Comic Sans MS"/>
                <a:cs typeface="Comic Sans MS"/>
              </a:rPr>
              <a:t>Using Ports to </a:t>
            </a:r>
            <a:r>
              <a:rPr sz="4000" spc="-10" dirty="0">
                <a:latin typeface="Comic Sans MS"/>
                <a:cs typeface="Comic Sans MS"/>
              </a:rPr>
              <a:t>Identify</a:t>
            </a:r>
            <a:r>
              <a:rPr sz="4000" spc="-35" dirty="0">
                <a:latin typeface="Comic Sans MS"/>
                <a:cs typeface="Comic Sans MS"/>
              </a:rPr>
              <a:t> </a:t>
            </a:r>
            <a:r>
              <a:rPr sz="4000" spc="-10" dirty="0">
                <a:latin typeface="Comic Sans MS"/>
                <a:cs typeface="Comic Sans MS"/>
              </a:rPr>
              <a:t>Services</a:t>
            </a:r>
          </a:p>
        </p:txBody>
      </p:sp>
      <p:sp>
        <p:nvSpPr>
          <p:cNvPr id="3" name="object 3"/>
          <p:cNvSpPr/>
          <p:nvPr/>
        </p:nvSpPr>
        <p:spPr>
          <a:xfrm>
            <a:off x="1082039" y="2184400"/>
            <a:ext cx="1295400" cy="1143000"/>
          </a:xfrm>
          <a:custGeom>
            <a:avLst/>
            <a:gdLst/>
            <a:ahLst/>
            <a:cxnLst/>
            <a:rect l="l" t="t" r="r" b="b"/>
            <a:pathLst>
              <a:path w="1295400" h="1143000">
                <a:moveTo>
                  <a:pt x="1295399" y="0"/>
                </a:moveTo>
                <a:lnTo>
                  <a:pt x="0" y="0"/>
                </a:lnTo>
                <a:lnTo>
                  <a:pt x="0" y="1143000"/>
                </a:lnTo>
                <a:lnTo>
                  <a:pt x="1295399" y="1143000"/>
                </a:lnTo>
                <a:lnTo>
                  <a:pt x="1295399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04339" y="33274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4810" y="33274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4010" y="33274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3210" y="33274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03680" y="33274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2880" y="33274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02080" y="33274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52550" y="33274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01750" y="33274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50950" y="33274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01419" y="3327400"/>
            <a:ext cx="24130" cy="0"/>
          </a:xfrm>
          <a:custGeom>
            <a:avLst/>
            <a:gdLst/>
            <a:ahLst/>
            <a:cxnLst/>
            <a:rect l="l" t="t" r="r" b="b"/>
            <a:pathLst>
              <a:path w="24130">
                <a:moveTo>
                  <a:pt x="2413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50619" y="33274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99819" y="33274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82039" y="329437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82039" y="32448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12700" y="12064"/>
                </a:moveTo>
                <a:lnTo>
                  <a:pt x="12700" y="12064"/>
                </a:lnTo>
              </a:path>
            </a:pathLst>
          </a:custGeom>
          <a:ln w="241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82039" y="319405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82039" y="314325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82039" y="309372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12700" y="12064"/>
                </a:moveTo>
                <a:lnTo>
                  <a:pt x="12700" y="12064"/>
                </a:lnTo>
              </a:path>
            </a:pathLst>
          </a:custGeom>
          <a:ln w="241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82039" y="304292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82039" y="299212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82039" y="294132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82039" y="289178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82039" y="284098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82039" y="279018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82039" y="274066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82039" y="268986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82039" y="263906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82039" y="258952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82039" y="253872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82039" y="248792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82039" y="243840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12700" y="12064"/>
                </a:moveTo>
                <a:lnTo>
                  <a:pt x="12700" y="12064"/>
                </a:lnTo>
              </a:path>
            </a:pathLst>
          </a:custGeom>
          <a:ln w="241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82039" y="238760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82039" y="233680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82039" y="228727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12700" y="12064"/>
                </a:moveTo>
                <a:lnTo>
                  <a:pt x="12700" y="12064"/>
                </a:lnTo>
              </a:path>
            </a:pathLst>
          </a:custGeom>
          <a:ln w="241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82039" y="223647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82039" y="218567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66010" y="2184400"/>
            <a:ext cx="11430" cy="12700"/>
          </a:xfrm>
          <a:custGeom>
            <a:avLst/>
            <a:gdLst/>
            <a:ahLst/>
            <a:cxnLst/>
            <a:rect l="l" t="t" r="r" b="b"/>
            <a:pathLst>
              <a:path w="11430" h="12700">
                <a:moveTo>
                  <a:pt x="0" y="0"/>
                </a:moveTo>
                <a:lnTo>
                  <a:pt x="11429" y="0"/>
                </a:lnTo>
                <a:lnTo>
                  <a:pt x="11429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77439" y="222250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77439" y="227330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77439" y="232282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77439" y="237362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77439" y="242442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77439" y="2475229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12700" y="12065"/>
                </a:moveTo>
                <a:lnTo>
                  <a:pt x="12700" y="12065"/>
                </a:lnTo>
              </a:path>
            </a:pathLst>
          </a:custGeom>
          <a:ln w="24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77439" y="252476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77439" y="257556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77439" y="262636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12700" y="12064"/>
                </a:moveTo>
                <a:lnTo>
                  <a:pt x="12700" y="12064"/>
                </a:lnTo>
              </a:path>
            </a:pathLst>
          </a:custGeom>
          <a:ln w="241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77439" y="267588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377439" y="272668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377439" y="2777489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12700" y="12064"/>
                </a:moveTo>
                <a:lnTo>
                  <a:pt x="12700" y="12064"/>
                </a:lnTo>
              </a:path>
            </a:pathLst>
          </a:custGeom>
          <a:ln w="24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377439" y="282702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77439" y="287782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77439" y="292862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77439" y="297815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377439" y="302895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377439" y="307975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77439" y="312927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77439" y="318007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377439" y="323087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377439" y="328040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348229" y="33274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298700" y="3327400"/>
            <a:ext cx="24130" cy="0"/>
          </a:xfrm>
          <a:custGeom>
            <a:avLst/>
            <a:gdLst/>
            <a:ahLst/>
            <a:cxnLst/>
            <a:rect l="l" t="t" r="r" b="b"/>
            <a:pathLst>
              <a:path w="24130">
                <a:moveTo>
                  <a:pt x="2413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47900" y="33274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197100" y="33274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147570" y="3327400"/>
            <a:ext cx="24130" cy="0"/>
          </a:xfrm>
          <a:custGeom>
            <a:avLst/>
            <a:gdLst/>
            <a:ahLst/>
            <a:cxnLst/>
            <a:rect l="l" t="t" r="r" b="b"/>
            <a:pathLst>
              <a:path w="24130">
                <a:moveTo>
                  <a:pt x="2413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096770" y="33274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045970" y="33274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96439" y="3327400"/>
            <a:ext cx="24130" cy="0"/>
          </a:xfrm>
          <a:custGeom>
            <a:avLst/>
            <a:gdLst/>
            <a:ahLst/>
            <a:cxnLst/>
            <a:rect l="l" t="t" r="r" b="b"/>
            <a:pathLst>
              <a:path w="24130">
                <a:moveTo>
                  <a:pt x="2413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945639" y="33274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894839" y="33274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844039" y="33274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794510" y="33274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743710" y="33274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501640" y="1708150"/>
            <a:ext cx="3505200" cy="1981200"/>
          </a:xfrm>
          <a:custGeom>
            <a:avLst/>
            <a:gdLst/>
            <a:ahLst/>
            <a:cxnLst/>
            <a:rect l="l" t="t" r="r" b="b"/>
            <a:pathLst>
              <a:path w="3505200" h="1981200">
                <a:moveTo>
                  <a:pt x="3505200" y="0"/>
                </a:moveTo>
                <a:lnTo>
                  <a:pt x="0" y="0"/>
                </a:lnTo>
                <a:lnTo>
                  <a:pt x="0" y="1981200"/>
                </a:lnTo>
                <a:lnTo>
                  <a:pt x="3505200" y="1981200"/>
                </a:lnTo>
                <a:lnTo>
                  <a:pt x="35052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230109" y="368935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2413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179309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128509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077709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028180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977380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926580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877050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826250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775450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725919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675119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624319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574790" y="368935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24129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523990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473190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423659" y="368935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24129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372859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322059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272529" y="368935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2413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221729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170929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120129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070600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019800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969000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919470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868670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817870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768340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717540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666740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617209" y="368935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24129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566409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515609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501640" y="365252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699"/>
                </a:moveTo>
                <a:lnTo>
                  <a:pt x="12700" y="12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501640" y="360172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501640" y="355219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501640" y="350139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501640" y="345059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501640" y="3401059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12700" y="12064"/>
                </a:moveTo>
                <a:lnTo>
                  <a:pt x="12700" y="12064"/>
                </a:lnTo>
              </a:path>
            </a:pathLst>
          </a:custGeom>
          <a:ln w="241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501640" y="335025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501640" y="329945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501640" y="3249929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12700" y="12065"/>
                </a:moveTo>
                <a:lnTo>
                  <a:pt x="12700" y="12065"/>
                </a:lnTo>
              </a:path>
            </a:pathLst>
          </a:custGeom>
          <a:ln w="24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501640" y="319912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501640" y="314832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501640" y="309752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501640" y="304800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501640" y="299720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501640" y="294640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501640" y="289687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501640" y="284607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501640" y="279527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501640" y="274573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501640" y="269493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501640" y="264413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501640" y="259461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12700" y="12064"/>
                </a:moveTo>
                <a:lnTo>
                  <a:pt x="12700" y="12064"/>
                </a:lnTo>
              </a:path>
            </a:pathLst>
          </a:custGeom>
          <a:ln w="241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501640" y="254381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501640" y="249301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501640" y="2443479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12700" y="12065"/>
                </a:moveTo>
                <a:lnTo>
                  <a:pt x="12700" y="12065"/>
                </a:lnTo>
              </a:path>
            </a:pathLst>
          </a:custGeom>
          <a:ln w="24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501640" y="239267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501640" y="234187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501640" y="229235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12700" y="12064"/>
                </a:moveTo>
                <a:lnTo>
                  <a:pt x="12700" y="12064"/>
                </a:lnTo>
              </a:path>
            </a:pathLst>
          </a:custGeom>
          <a:ln w="241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501640" y="224155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501640" y="219075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501640" y="213995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501640" y="209042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501640" y="203962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501640" y="198882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501640" y="193928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501640" y="188848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501640" y="183768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501640" y="178816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501640" y="173736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501640" y="1708150"/>
            <a:ext cx="21590" cy="3810"/>
          </a:xfrm>
          <a:custGeom>
            <a:avLst/>
            <a:gdLst/>
            <a:ahLst/>
            <a:cxnLst/>
            <a:rect l="l" t="t" r="r" b="b"/>
            <a:pathLst>
              <a:path w="21589" h="3810">
                <a:moveTo>
                  <a:pt x="0" y="3810"/>
                </a:moveTo>
                <a:lnTo>
                  <a:pt x="0" y="0"/>
                </a:lnTo>
                <a:lnTo>
                  <a:pt x="21589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548629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598159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648959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699759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749290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800090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850890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901690" y="170815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413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951220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002020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052820" y="170815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412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102350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153150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203950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253479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304279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355079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404609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455409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506209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555740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606540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657340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708140" y="170815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412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757669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808469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859269" y="170815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412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908800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959600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010400" y="170815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412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059930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110730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161530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211059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261859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312659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362190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412990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463790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513319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564119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614919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665719" y="170815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412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715250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7766050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816850" y="170815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412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866380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917180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967980" y="170815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412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8017509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8068309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119109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8168640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8219440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8270240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319769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370569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421369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470900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521700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572500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623300" y="170815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412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672830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723630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774430" y="170815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412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823959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874759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925559" y="170815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413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975090" y="17081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9006840" y="172592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9006840" y="177672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9006840" y="182752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9006840" y="1878329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12700" y="12065"/>
                </a:moveTo>
                <a:lnTo>
                  <a:pt x="12700" y="12065"/>
                </a:lnTo>
              </a:path>
            </a:pathLst>
          </a:custGeom>
          <a:ln w="24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9006840" y="192786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9006840" y="197866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9006840" y="202946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12700" y="12064"/>
                </a:moveTo>
                <a:lnTo>
                  <a:pt x="12700" y="12064"/>
                </a:lnTo>
              </a:path>
            </a:pathLst>
          </a:custGeom>
          <a:ln w="241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9006840" y="207898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9006840" y="212978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9006840" y="218058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9006840" y="223012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9006840" y="228092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9006840" y="233172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9006840" y="238125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9006840" y="243205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9006840" y="248285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9006840" y="253237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9006840" y="258317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9006840" y="263397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9006840" y="2684779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12700" y="12065"/>
                </a:moveTo>
                <a:lnTo>
                  <a:pt x="12700" y="12065"/>
                </a:lnTo>
              </a:path>
            </a:pathLst>
          </a:custGeom>
          <a:ln w="24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9006840" y="273431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9006840" y="278511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9006840" y="2835910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12700" y="12064"/>
                </a:moveTo>
                <a:lnTo>
                  <a:pt x="12700" y="12064"/>
                </a:lnTo>
              </a:path>
            </a:pathLst>
          </a:custGeom>
          <a:ln w="241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9006840" y="288543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9006840" y="293623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9006840" y="2987039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12700" y="12064"/>
                </a:moveTo>
                <a:lnTo>
                  <a:pt x="12700" y="12064"/>
                </a:lnTo>
              </a:path>
            </a:pathLst>
          </a:custGeom>
          <a:ln w="24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9006840" y="303657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9006840" y="308737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9006840" y="313817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9006840" y="318770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9006840" y="323850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9006840" y="328930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9006840" y="333882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9006840" y="338962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9006840" y="344042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9006840" y="348995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9006840" y="354075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9006840" y="359155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9006840" y="3642359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12700" y="12064"/>
                </a:moveTo>
                <a:lnTo>
                  <a:pt x="12700" y="12064"/>
                </a:lnTo>
              </a:path>
            </a:pathLst>
          </a:custGeom>
          <a:ln w="241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8978900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8928100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8878569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8827769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8776969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8727440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8676640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8625840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8576309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8525509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8474709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8425180" y="368935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24129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8374380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8323580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8274050" y="368935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24129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8223250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8172450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8122919" y="368935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24129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8072119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8021319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7970519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7920990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7870190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7819390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7769859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7719059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7668259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7618730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7567930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7517130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7467600" y="368935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24129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7416800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7366000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7316469" y="368935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24129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7265669" y="36893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082039" y="5111750"/>
            <a:ext cx="1295400" cy="1143000"/>
          </a:xfrm>
          <a:custGeom>
            <a:avLst/>
            <a:gdLst/>
            <a:ahLst/>
            <a:cxnLst/>
            <a:rect l="l" t="t" r="r" b="b"/>
            <a:pathLst>
              <a:path w="1295400" h="1143000">
                <a:moveTo>
                  <a:pt x="1295399" y="0"/>
                </a:moveTo>
                <a:lnTo>
                  <a:pt x="0" y="0"/>
                </a:lnTo>
                <a:lnTo>
                  <a:pt x="0" y="1143000"/>
                </a:lnTo>
                <a:lnTo>
                  <a:pt x="1295399" y="1143000"/>
                </a:lnTo>
                <a:lnTo>
                  <a:pt x="1295399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704339" y="62547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654810" y="62547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604010" y="62547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553210" y="62547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503680" y="62547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452880" y="62547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402080" y="62547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352550" y="62547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301750" y="62547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250950" y="62547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201419" y="6254750"/>
            <a:ext cx="24130" cy="0"/>
          </a:xfrm>
          <a:custGeom>
            <a:avLst/>
            <a:gdLst/>
            <a:ahLst/>
            <a:cxnLst/>
            <a:rect l="l" t="t" r="r" b="b"/>
            <a:pathLst>
              <a:path w="24130">
                <a:moveTo>
                  <a:pt x="2413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150619" y="62547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099819" y="62547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082039" y="622172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082039" y="617092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082039" y="612140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082039" y="607060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1082039" y="601980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082039" y="597027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699"/>
                </a:moveTo>
                <a:lnTo>
                  <a:pt x="12700" y="12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082039" y="591947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699"/>
                </a:moveTo>
                <a:lnTo>
                  <a:pt x="12700" y="12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082039" y="586867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699"/>
                </a:moveTo>
                <a:lnTo>
                  <a:pt x="12700" y="12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082039" y="581914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12700" y="12065"/>
                </a:moveTo>
                <a:lnTo>
                  <a:pt x="12700" y="12065"/>
                </a:lnTo>
              </a:path>
            </a:pathLst>
          </a:custGeom>
          <a:ln w="241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1082039" y="576834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1082039" y="571754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1082039" y="5668009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12700" y="12064"/>
                </a:moveTo>
                <a:lnTo>
                  <a:pt x="12700" y="12064"/>
                </a:lnTo>
              </a:path>
            </a:pathLst>
          </a:custGeom>
          <a:ln w="24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1082039" y="561720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699"/>
                </a:moveTo>
                <a:lnTo>
                  <a:pt x="12700" y="12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1082039" y="556640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699"/>
                </a:moveTo>
                <a:lnTo>
                  <a:pt x="12700" y="12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082039" y="5516879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12700" y="12065"/>
                </a:moveTo>
                <a:lnTo>
                  <a:pt x="12700" y="12065"/>
                </a:lnTo>
              </a:path>
            </a:pathLst>
          </a:custGeom>
          <a:ln w="241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082039" y="546607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1082039" y="541527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1082039" y="536447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1082039" y="531495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082039" y="526415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1082039" y="521335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1082039" y="516382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699"/>
                </a:moveTo>
                <a:lnTo>
                  <a:pt x="12700" y="12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1082039" y="511302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699"/>
                </a:moveTo>
                <a:lnTo>
                  <a:pt x="12700" y="12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1106169" y="51117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1155700" y="51117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206500" y="51117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257300" y="51117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308100" y="5111750"/>
            <a:ext cx="24130" cy="0"/>
          </a:xfrm>
          <a:custGeom>
            <a:avLst/>
            <a:gdLst/>
            <a:ahLst/>
            <a:cxnLst/>
            <a:rect l="l" t="t" r="r" b="b"/>
            <a:pathLst>
              <a:path w="24130">
                <a:moveTo>
                  <a:pt x="0" y="0"/>
                </a:moveTo>
                <a:lnTo>
                  <a:pt x="2413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357630" y="51117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408430" y="51117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459230" y="5111750"/>
            <a:ext cx="24130" cy="0"/>
          </a:xfrm>
          <a:custGeom>
            <a:avLst/>
            <a:gdLst/>
            <a:ahLst/>
            <a:cxnLst/>
            <a:rect l="l" t="t" r="r" b="b"/>
            <a:pathLst>
              <a:path w="24130">
                <a:moveTo>
                  <a:pt x="0" y="0"/>
                </a:moveTo>
                <a:lnTo>
                  <a:pt x="2412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508760" y="51117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559560" y="51117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610360" y="5111750"/>
            <a:ext cx="24130" cy="0"/>
          </a:xfrm>
          <a:custGeom>
            <a:avLst/>
            <a:gdLst/>
            <a:ahLst/>
            <a:cxnLst/>
            <a:rect l="l" t="t" r="r" b="b"/>
            <a:pathLst>
              <a:path w="24130">
                <a:moveTo>
                  <a:pt x="0" y="0"/>
                </a:moveTo>
                <a:lnTo>
                  <a:pt x="2412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659889" y="51117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710689" y="51117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761489" y="51117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811020" y="51117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861820" y="51117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912620" y="51117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962150" y="51117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2012950" y="51117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2063750" y="51117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2114550" y="5111750"/>
            <a:ext cx="24130" cy="0"/>
          </a:xfrm>
          <a:custGeom>
            <a:avLst/>
            <a:gdLst/>
            <a:ahLst/>
            <a:cxnLst/>
            <a:rect l="l" t="t" r="r" b="b"/>
            <a:pathLst>
              <a:path w="24130">
                <a:moveTo>
                  <a:pt x="0" y="0"/>
                </a:moveTo>
                <a:lnTo>
                  <a:pt x="2413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2164079" y="51117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2214879" y="51117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2265679" y="5111750"/>
            <a:ext cx="24130" cy="0"/>
          </a:xfrm>
          <a:custGeom>
            <a:avLst/>
            <a:gdLst/>
            <a:ahLst/>
            <a:cxnLst/>
            <a:rect l="l" t="t" r="r" b="b"/>
            <a:pathLst>
              <a:path w="24130">
                <a:moveTo>
                  <a:pt x="0" y="0"/>
                </a:moveTo>
                <a:lnTo>
                  <a:pt x="2413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2315210" y="51117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2366010" y="5111750"/>
            <a:ext cx="11430" cy="12700"/>
          </a:xfrm>
          <a:custGeom>
            <a:avLst/>
            <a:gdLst/>
            <a:ahLst/>
            <a:cxnLst/>
            <a:rect l="l" t="t" r="r" b="b"/>
            <a:pathLst>
              <a:path w="11430" h="12700">
                <a:moveTo>
                  <a:pt x="0" y="0"/>
                </a:moveTo>
                <a:lnTo>
                  <a:pt x="11429" y="0"/>
                </a:lnTo>
                <a:lnTo>
                  <a:pt x="11429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2377439" y="514985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2377439" y="52006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12700" y="12064"/>
                </a:moveTo>
                <a:lnTo>
                  <a:pt x="12700" y="12064"/>
                </a:lnTo>
              </a:path>
            </a:pathLst>
          </a:custGeom>
          <a:ln w="24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2377439" y="525017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2377439" y="530097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2377439" y="535177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2377439" y="540130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699"/>
                </a:moveTo>
                <a:lnTo>
                  <a:pt x="12700" y="12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2377439" y="545210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699"/>
                </a:moveTo>
                <a:lnTo>
                  <a:pt x="12700" y="12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2377439" y="550290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699"/>
                </a:moveTo>
                <a:lnTo>
                  <a:pt x="12700" y="12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2377439" y="555244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2377439" y="560324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2377439" y="565404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2377439" y="570357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699"/>
                </a:moveTo>
                <a:lnTo>
                  <a:pt x="12700" y="12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2377439" y="575437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699"/>
                </a:moveTo>
                <a:lnTo>
                  <a:pt x="12700" y="12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2377439" y="580517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699"/>
                </a:moveTo>
                <a:lnTo>
                  <a:pt x="12700" y="12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2377439" y="585597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12700" y="12064"/>
                </a:moveTo>
                <a:lnTo>
                  <a:pt x="12700" y="12064"/>
                </a:lnTo>
              </a:path>
            </a:pathLst>
          </a:custGeom>
          <a:ln w="24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2377439" y="590550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2377439" y="595630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2377439" y="600710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12700" y="12065"/>
                </a:moveTo>
                <a:lnTo>
                  <a:pt x="12700" y="12065"/>
                </a:lnTo>
              </a:path>
            </a:pathLst>
          </a:custGeom>
          <a:ln w="24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2377439" y="605662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2377439" y="610742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2377439" y="615822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2377439" y="620775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699"/>
                </a:moveTo>
                <a:lnTo>
                  <a:pt x="12700" y="12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2348229" y="62547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2298700" y="6254750"/>
            <a:ext cx="24130" cy="0"/>
          </a:xfrm>
          <a:custGeom>
            <a:avLst/>
            <a:gdLst/>
            <a:ahLst/>
            <a:cxnLst/>
            <a:rect l="l" t="t" r="r" b="b"/>
            <a:pathLst>
              <a:path w="24130">
                <a:moveTo>
                  <a:pt x="2413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2247900" y="62547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2197100" y="62547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2147570" y="6254750"/>
            <a:ext cx="24130" cy="0"/>
          </a:xfrm>
          <a:custGeom>
            <a:avLst/>
            <a:gdLst/>
            <a:ahLst/>
            <a:cxnLst/>
            <a:rect l="l" t="t" r="r" b="b"/>
            <a:pathLst>
              <a:path w="24130">
                <a:moveTo>
                  <a:pt x="2413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2096770" y="62547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2045970" y="62547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1996439" y="6254750"/>
            <a:ext cx="24130" cy="0"/>
          </a:xfrm>
          <a:custGeom>
            <a:avLst/>
            <a:gdLst/>
            <a:ahLst/>
            <a:cxnLst/>
            <a:rect l="l" t="t" r="r" b="b"/>
            <a:pathLst>
              <a:path w="24130">
                <a:moveTo>
                  <a:pt x="2413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1945639" y="62547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1894839" y="62547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1844039" y="62547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1794510" y="62547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1743710" y="62547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5501640" y="4635500"/>
            <a:ext cx="3505200" cy="1981200"/>
          </a:xfrm>
          <a:custGeom>
            <a:avLst/>
            <a:gdLst/>
            <a:ahLst/>
            <a:cxnLst/>
            <a:rect l="l" t="t" r="r" b="b"/>
            <a:pathLst>
              <a:path w="3505200" h="1981200">
                <a:moveTo>
                  <a:pt x="3505200" y="0"/>
                </a:moveTo>
                <a:lnTo>
                  <a:pt x="0" y="0"/>
                </a:lnTo>
                <a:lnTo>
                  <a:pt x="0" y="1981200"/>
                </a:lnTo>
                <a:lnTo>
                  <a:pt x="3505200" y="1981200"/>
                </a:lnTo>
                <a:lnTo>
                  <a:pt x="35052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7230109" y="661670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2413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7179309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7128509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7077709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7028180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6977380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6926580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6877050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6826250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6775450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6725919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6675119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6624319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6574790" y="661670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24129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6523990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6473190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6423659" y="661670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24129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6372859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6322059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6272529" y="661670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2413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6221729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6170929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6120129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6070600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6019800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5969000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5919470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5868670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5817870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5768340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5717540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5666740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5617209" y="661670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24129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5566409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5515609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5501640" y="657986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699"/>
                </a:moveTo>
                <a:lnTo>
                  <a:pt x="12700" y="12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5501640" y="653034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699"/>
                </a:moveTo>
                <a:lnTo>
                  <a:pt x="12700" y="12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5501640" y="647954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5501640" y="642874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5501640" y="637920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699"/>
                </a:moveTo>
                <a:lnTo>
                  <a:pt x="12700" y="12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5501640" y="632840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699"/>
                </a:moveTo>
                <a:lnTo>
                  <a:pt x="12700" y="12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5501640" y="627760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699"/>
                </a:moveTo>
                <a:lnTo>
                  <a:pt x="12700" y="12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5501640" y="6228079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12700" y="12065"/>
                </a:moveTo>
                <a:lnTo>
                  <a:pt x="12700" y="12065"/>
                </a:lnTo>
              </a:path>
            </a:pathLst>
          </a:custGeom>
          <a:ln w="241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5501640" y="617727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5501640" y="612647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5501640" y="60769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12700" y="12065"/>
                </a:moveTo>
                <a:lnTo>
                  <a:pt x="12700" y="12065"/>
                </a:lnTo>
              </a:path>
            </a:pathLst>
          </a:custGeom>
          <a:ln w="241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5501640" y="602615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5501640" y="597535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5501640" y="592582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12700" y="12064"/>
                </a:moveTo>
                <a:lnTo>
                  <a:pt x="12700" y="12064"/>
                </a:lnTo>
              </a:path>
            </a:pathLst>
          </a:custGeom>
          <a:ln w="24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5501640" y="587502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699"/>
                </a:moveTo>
                <a:lnTo>
                  <a:pt x="12700" y="12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5501640" y="582422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699"/>
                </a:moveTo>
                <a:lnTo>
                  <a:pt x="12700" y="12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5501640" y="577342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699"/>
                </a:moveTo>
                <a:lnTo>
                  <a:pt x="12700" y="12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5501640" y="572389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5501640" y="567309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5501640" y="562229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5501640" y="557275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699"/>
                </a:moveTo>
                <a:lnTo>
                  <a:pt x="12700" y="12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5501640" y="552195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699"/>
                </a:moveTo>
                <a:lnTo>
                  <a:pt x="12700" y="12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5501640" y="547115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699"/>
                </a:moveTo>
                <a:lnTo>
                  <a:pt x="12700" y="12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5501640" y="542162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5501640" y="537082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5501640" y="532002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5501640" y="527050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12700" y="12065"/>
                </a:moveTo>
                <a:lnTo>
                  <a:pt x="12700" y="12065"/>
                </a:lnTo>
              </a:path>
            </a:pathLst>
          </a:custGeom>
          <a:ln w="24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5501640" y="521970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5501640" y="516890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5501640" y="511937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12700" y="12064"/>
                </a:moveTo>
                <a:lnTo>
                  <a:pt x="12700" y="12064"/>
                </a:lnTo>
              </a:path>
            </a:pathLst>
          </a:custGeom>
          <a:ln w="24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5501640" y="506857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699"/>
                </a:moveTo>
                <a:lnTo>
                  <a:pt x="12700" y="12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5501640" y="501777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699"/>
                </a:moveTo>
                <a:lnTo>
                  <a:pt x="12700" y="12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5501640" y="496824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12700" y="12064"/>
                </a:moveTo>
                <a:lnTo>
                  <a:pt x="12700" y="12064"/>
                </a:lnTo>
              </a:path>
            </a:pathLst>
          </a:custGeom>
          <a:ln w="24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5501640" y="491744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5501640" y="486664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5501640" y="481584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5501640" y="476630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5501640" y="471550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5501640" y="466470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5501640" y="4635500"/>
            <a:ext cx="21590" cy="5080"/>
          </a:xfrm>
          <a:custGeom>
            <a:avLst/>
            <a:gdLst/>
            <a:ahLst/>
            <a:cxnLst/>
            <a:rect l="l" t="t" r="r" b="b"/>
            <a:pathLst>
              <a:path w="21589" h="5079">
                <a:moveTo>
                  <a:pt x="0" y="5080"/>
                </a:moveTo>
                <a:lnTo>
                  <a:pt x="0" y="0"/>
                </a:lnTo>
                <a:lnTo>
                  <a:pt x="2158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5547359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5598159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5648959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5699759" y="463550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412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5749290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5800090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5850890" y="463550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413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5900420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5951220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6002020" y="463550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412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6051550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6102350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6153150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6202679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6253479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6304279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6353809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6404609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6455409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6504940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6555740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6606540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6657340" y="463550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412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6706869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6757669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6808469" y="463550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412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6858000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6908800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6959600" y="463550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412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7009130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7059930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7110730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7160259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7211059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7261859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7311390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7362190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7412990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7463790" y="463550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412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7513319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7564119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7614919" y="463550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412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7664450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7715250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7766050" y="463550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412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7815580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7866380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7917180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7966709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8017509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8068309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8117840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8168640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8219440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8268969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8319769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8370569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8421369" y="463550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412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8470900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8521700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8572500" y="463550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412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8622030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8672830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8723630" y="463550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412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8773159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8823959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8874759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8924290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8975090" y="46355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9006840" y="465327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9006840" y="470407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9006840" y="475487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9006840" y="480440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9006840" y="485520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9006840" y="490600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9006840" y="495554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9006840" y="500634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9006840" y="505714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9006840" y="510794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12700" y="12064"/>
                </a:moveTo>
                <a:lnTo>
                  <a:pt x="12700" y="12064"/>
                </a:lnTo>
              </a:path>
            </a:pathLst>
          </a:custGeom>
          <a:ln w="24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9006840" y="515747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699"/>
                </a:moveTo>
                <a:lnTo>
                  <a:pt x="12700" y="12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9006840" y="520827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699"/>
                </a:moveTo>
                <a:lnTo>
                  <a:pt x="12700" y="12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9006840" y="525907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12700" y="12064"/>
                </a:moveTo>
                <a:lnTo>
                  <a:pt x="12700" y="12064"/>
                </a:lnTo>
              </a:path>
            </a:pathLst>
          </a:custGeom>
          <a:ln w="24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9006840" y="530860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9006840" y="535940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9006840" y="541020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12700" y="12065"/>
                </a:moveTo>
                <a:lnTo>
                  <a:pt x="12700" y="12065"/>
                </a:lnTo>
              </a:path>
            </a:pathLst>
          </a:custGeom>
          <a:ln w="24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9006840" y="545972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9006840" y="551052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9006840" y="556132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9006840" y="561085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699"/>
                </a:moveTo>
                <a:lnTo>
                  <a:pt x="12700" y="12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9006840" y="566165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699"/>
                </a:moveTo>
                <a:lnTo>
                  <a:pt x="12700" y="12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9006840" y="571245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699"/>
                </a:moveTo>
                <a:lnTo>
                  <a:pt x="12700" y="12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9006840" y="576199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9006840" y="581279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9006840" y="586359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9006840" y="591312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699"/>
                </a:moveTo>
                <a:lnTo>
                  <a:pt x="12700" y="12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9006840" y="596392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699"/>
                </a:moveTo>
                <a:lnTo>
                  <a:pt x="12700" y="12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9006840" y="601472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699"/>
                </a:moveTo>
                <a:lnTo>
                  <a:pt x="12700" y="12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9006840" y="606552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12700" y="12064"/>
                </a:moveTo>
                <a:lnTo>
                  <a:pt x="12700" y="12064"/>
                </a:lnTo>
              </a:path>
            </a:pathLst>
          </a:custGeom>
          <a:ln w="241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9006840" y="611505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9006840" y="616585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9006840" y="6216650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12700" y="12065"/>
                </a:moveTo>
                <a:lnTo>
                  <a:pt x="12700" y="12065"/>
                </a:lnTo>
              </a:path>
            </a:pathLst>
          </a:custGeom>
          <a:ln w="241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9006840" y="626617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9006840" y="631697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9006840" y="6367779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12700" y="12065"/>
                </a:moveTo>
                <a:lnTo>
                  <a:pt x="12700" y="12065"/>
                </a:lnTo>
              </a:path>
            </a:pathLst>
          </a:custGeom>
          <a:ln w="241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9006840" y="641730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699"/>
                </a:moveTo>
                <a:lnTo>
                  <a:pt x="12700" y="12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9006840" y="646810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699"/>
                </a:moveTo>
                <a:lnTo>
                  <a:pt x="12700" y="12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9006840" y="6518909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7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9006840" y="656844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12700" y="12699"/>
                </a:moveTo>
                <a:lnTo>
                  <a:pt x="12700" y="12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8980169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8929369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8878569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8829040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8778240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8727440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8677909" y="661670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2413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8627109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8576309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8526780" y="661670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24129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8475980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8425180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8375650" y="661670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24129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8324850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8274050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8223250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8173719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8122919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8072119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8022590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7971790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7920990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7871459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7820659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7769859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7720330" y="661670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24129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7669530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7618730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7569200" y="661670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24129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7518400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7467600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7418069" y="661670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24129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7367269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7316469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7265669" y="6616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7011669" y="1827529"/>
            <a:ext cx="1746250" cy="796290"/>
          </a:xfrm>
          <a:custGeom>
            <a:avLst/>
            <a:gdLst/>
            <a:ahLst/>
            <a:cxnLst/>
            <a:rect l="l" t="t" r="r" b="b"/>
            <a:pathLst>
              <a:path w="1746250" h="796289">
                <a:moveTo>
                  <a:pt x="873759" y="0"/>
                </a:moveTo>
                <a:lnTo>
                  <a:pt x="806967" y="1051"/>
                </a:lnTo>
                <a:lnTo>
                  <a:pt x="741771" y="4163"/>
                </a:lnTo>
                <a:lnTo>
                  <a:pt x="678318" y="9268"/>
                </a:lnTo>
                <a:lnTo>
                  <a:pt x="616756" y="16301"/>
                </a:lnTo>
                <a:lnTo>
                  <a:pt x="557232" y="25196"/>
                </a:lnTo>
                <a:lnTo>
                  <a:pt x="499893" y="35887"/>
                </a:lnTo>
                <a:lnTo>
                  <a:pt x="444887" y="48308"/>
                </a:lnTo>
                <a:lnTo>
                  <a:pt x="392362" y="62395"/>
                </a:lnTo>
                <a:lnTo>
                  <a:pt x="342464" y="78079"/>
                </a:lnTo>
                <a:lnTo>
                  <a:pt x="295342" y="95297"/>
                </a:lnTo>
                <a:lnTo>
                  <a:pt x="251142" y="113982"/>
                </a:lnTo>
                <a:lnTo>
                  <a:pt x="210012" y="134068"/>
                </a:lnTo>
                <a:lnTo>
                  <a:pt x="172100" y="155489"/>
                </a:lnTo>
                <a:lnTo>
                  <a:pt x="137553" y="178180"/>
                </a:lnTo>
                <a:lnTo>
                  <a:pt x="106518" y="202075"/>
                </a:lnTo>
                <a:lnTo>
                  <a:pt x="55574" y="253212"/>
                </a:lnTo>
                <a:lnTo>
                  <a:pt x="20449" y="308373"/>
                </a:lnTo>
                <a:lnTo>
                  <a:pt x="2321" y="367033"/>
                </a:lnTo>
                <a:lnTo>
                  <a:pt x="0" y="397510"/>
                </a:lnTo>
                <a:lnTo>
                  <a:pt x="2321" y="427994"/>
                </a:lnTo>
                <a:lnTo>
                  <a:pt x="20449" y="486710"/>
                </a:lnTo>
                <a:lnTo>
                  <a:pt x="55574" y="541974"/>
                </a:lnTo>
                <a:lnTo>
                  <a:pt x="106518" y="593248"/>
                </a:lnTo>
                <a:lnTo>
                  <a:pt x="137553" y="617220"/>
                </a:lnTo>
                <a:lnTo>
                  <a:pt x="172100" y="639993"/>
                </a:lnTo>
                <a:lnTo>
                  <a:pt x="210012" y="661500"/>
                </a:lnTo>
                <a:lnTo>
                  <a:pt x="251142" y="681672"/>
                </a:lnTo>
                <a:lnTo>
                  <a:pt x="295342" y="700443"/>
                </a:lnTo>
                <a:lnTo>
                  <a:pt x="342464" y="717746"/>
                </a:lnTo>
                <a:lnTo>
                  <a:pt x="392362" y="733513"/>
                </a:lnTo>
                <a:lnTo>
                  <a:pt x="444887" y="747677"/>
                </a:lnTo>
                <a:lnTo>
                  <a:pt x="499893" y="760170"/>
                </a:lnTo>
                <a:lnTo>
                  <a:pt x="557232" y="770926"/>
                </a:lnTo>
                <a:lnTo>
                  <a:pt x="616756" y="779878"/>
                </a:lnTo>
                <a:lnTo>
                  <a:pt x="678318" y="786957"/>
                </a:lnTo>
                <a:lnTo>
                  <a:pt x="741771" y="792097"/>
                </a:lnTo>
                <a:lnTo>
                  <a:pt x="806967" y="795230"/>
                </a:lnTo>
                <a:lnTo>
                  <a:pt x="873759" y="796290"/>
                </a:lnTo>
                <a:lnTo>
                  <a:pt x="940386" y="795230"/>
                </a:lnTo>
                <a:lnTo>
                  <a:pt x="1005432" y="792097"/>
                </a:lnTo>
                <a:lnTo>
                  <a:pt x="1068749" y="786957"/>
                </a:lnTo>
                <a:lnTo>
                  <a:pt x="1130189" y="779878"/>
                </a:lnTo>
                <a:lnTo>
                  <a:pt x="1189603" y="770926"/>
                </a:lnTo>
                <a:lnTo>
                  <a:pt x="1246845" y="760170"/>
                </a:lnTo>
                <a:lnTo>
                  <a:pt x="1301764" y="747677"/>
                </a:lnTo>
                <a:lnTo>
                  <a:pt x="1354215" y="733513"/>
                </a:lnTo>
                <a:lnTo>
                  <a:pt x="1404047" y="717746"/>
                </a:lnTo>
                <a:lnTo>
                  <a:pt x="1451113" y="700443"/>
                </a:lnTo>
                <a:lnTo>
                  <a:pt x="1495266" y="681672"/>
                </a:lnTo>
                <a:lnTo>
                  <a:pt x="1536356" y="661500"/>
                </a:lnTo>
                <a:lnTo>
                  <a:pt x="1574236" y="639993"/>
                </a:lnTo>
                <a:lnTo>
                  <a:pt x="1608757" y="617220"/>
                </a:lnTo>
                <a:lnTo>
                  <a:pt x="1639772" y="593248"/>
                </a:lnTo>
                <a:lnTo>
                  <a:pt x="1690690" y="541974"/>
                </a:lnTo>
                <a:lnTo>
                  <a:pt x="1725804" y="486710"/>
                </a:lnTo>
                <a:lnTo>
                  <a:pt x="1743928" y="427994"/>
                </a:lnTo>
                <a:lnTo>
                  <a:pt x="1746250" y="397510"/>
                </a:lnTo>
                <a:lnTo>
                  <a:pt x="1743928" y="367033"/>
                </a:lnTo>
                <a:lnTo>
                  <a:pt x="1725804" y="308373"/>
                </a:lnTo>
                <a:lnTo>
                  <a:pt x="1690690" y="253212"/>
                </a:lnTo>
                <a:lnTo>
                  <a:pt x="1639772" y="202075"/>
                </a:lnTo>
                <a:lnTo>
                  <a:pt x="1608757" y="178180"/>
                </a:lnTo>
                <a:lnTo>
                  <a:pt x="1574236" y="155489"/>
                </a:lnTo>
                <a:lnTo>
                  <a:pt x="1536356" y="134068"/>
                </a:lnTo>
                <a:lnTo>
                  <a:pt x="1495266" y="113982"/>
                </a:lnTo>
                <a:lnTo>
                  <a:pt x="1451113" y="95297"/>
                </a:lnTo>
                <a:lnTo>
                  <a:pt x="1404047" y="78079"/>
                </a:lnTo>
                <a:lnTo>
                  <a:pt x="1354215" y="62395"/>
                </a:lnTo>
                <a:lnTo>
                  <a:pt x="1301764" y="48308"/>
                </a:lnTo>
                <a:lnTo>
                  <a:pt x="1246845" y="35887"/>
                </a:lnTo>
                <a:lnTo>
                  <a:pt x="1189603" y="25196"/>
                </a:lnTo>
                <a:lnTo>
                  <a:pt x="1130189" y="16301"/>
                </a:lnTo>
                <a:lnTo>
                  <a:pt x="1068749" y="9268"/>
                </a:lnTo>
                <a:lnTo>
                  <a:pt x="1005432" y="4163"/>
                </a:lnTo>
                <a:lnTo>
                  <a:pt x="940386" y="1051"/>
                </a:lnTo>
                <a:lnTo>
                  <a:pt x="8737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7011669" y="1827529"/>
            <a:ext cx="1746250" cy="796290"/>
          </a:xfrm>
          <a:custGeom>
            <a:avLst/>
            <a:gdLst/>
            <a:ahLst/>
            <a:cxnLst/>
            <a:rect l="l" t="t" r="r" b="b"/>
            <a:pathLst>
              <a:path w="1746250" h="796289">
                <a:moveTo>
                  <a:pt x="873759" y="0"/>
                </a:moveTo>
                <a:lnTo>
                  <a:pt x="940386" y="1051"/>
                </a:lnTo>
                <a:lnTo>
                  <a:pt x="1005432" y="4163"/>
                </a:lnTo>
                <a:lnTo>
                  <a:pt x="1068749" y="9268"/>
                </a:lnTo>
                <a:lnTo>
                  <a:pt x="1130189" y="16301"/>
                </a:lnTo>
                <a:lnTo>
                  <a:pt x="1189603" y="25196"/>
                </a:lnTo>
                <a:lnTo>
                  <a:pt x="1246845" y="35887"/>
                </a:lnTo>
                <a:lnTo>
                  <a:pt x="1301764" y="48308"/>
                </a:lnTo>
                <a:lnTo>
                  <a:pt x="1354215" y="62395"/>
                </a:lnTo>
                <a:lnTo>
                  <a:pt x="1404047" y="78079"/>
                </a:lnTo>
                <a:lnTo>
                  <a:pt x="1451113" y="95297"/>
                </a:lnTo>
                <a:lnTo>
                  <a:pt x="1495266" y="113982"/>
                </a:lnTo>
                <a:lnTo>
                  <a:pt x="1536356" y="134068"/>
                </a:lnTo>
                <a:lnTo>
                  <a:pt x="1574236" y="155489"/>
                </a:lnTo>
                <a:lnTo>
                  <a:pt x="1608757" y="178180"/>
                </a:lnTo>
                <a:lnTo>
                  <a:pt x="1639772" y="202075"/>
                </a:lnTo>
                <a:lnTo>
                  <a:pt x="1690690" y="253212"/>
                </a:lnTo>
                <a:lnTo>
                  <a:pt x="1725804" y="308373"/>
                </a:lnTo>
                <a:lnTo>
                  <a:pt x="1743928" y="367033"/>
                </a:lnTo>
                <a:lnTo>
                  <a:pt x="1746250" y="397510"/>
                </a:lnTo>
                <a:lnTo>
                  <a:pt x="1743928" y="427994"/>
                </a:lnTo>
                <a:lnTo>
                  <a:pt x="1725804" y="486710"/>
                </a:lnTo>
                <a:lnTo>
                  <a:pt x="1690690" y="541974"/>
                </a:lnTo>
                <a:lnTo>
                  <a:pt x="1639772" y="593248"/>
                </a:lnTo>
                <a:lnTo>
                  <a:pt x="1608757" y="617220"/>
                </a:lnTo>
                <a:lnTo>
                  <a:pt x="1574236" y="639993"/>
                </a:lnTo>
                <a:lnTo>
                  <a:pt x="1536356" y="661500"/>
                </a:lnTo>
                <a:lnTo>
                  <a:pt x="1495266" y="681672"/>
                </a:lnTo>
                <a:lnTo>
                  <a:pt x="1451113" y="700443"/>
                </a:lnTo>
                <a:lnTo>
                  <a:pt x="1404047" y="717746"/>
                </a:lnTo>
                <a:lnTo>
                  <a:pt x="1354215" y="733513"/>
                </a:lnTo>
                <a:lnTo>
                  <a:pt x="1301764" y="747677"/>
                </a:lnTo>
                <a:lnTo>
                  <a:pt x="1246845" y="760170"/>
                </a:lnTo>
                <a:lnTo>
                  <a:pt x="1189603" y="770926"/>
                </a:lnTo>
                <a:lnTo>
                  <a:pt x="1130189" y="779878"/>
                </a:lnTo>
                <a:lnTo>
                  <a:pt x="1068749" y="786957"/>
                </a:lnTo>
                <a:lnTo>
                  <a:pt x="1005432" y="792097"/>
                </a:lnTo>
                <a:lnTo>
                  <a:pt x="940386" y="795230"/>
                </a:lnTo>
                <a:lnTo>
                  <a:pt x="873759" y="796290"/>
                </a:lnTo>
                <a:lnTo>
                  <a:pt x="806967" y="795230"/>
                </a:lnTo>
                <a:lnTo>
                  <a:pt x="741771" y="792097"/>
                </a:lnTo>
                <a:lnTo>
                  <a:pt x="678318" y="786957"/>
                </a:lnTo>
                <a:lnTo>
                  <a:pt x="616756" y="779878"/>
                </a:lnTo>
                <a:lnTo>
                  <a:pt x="557232" y="770926"/>
                </a:lnTo>
                <a:lnTo>
                  <a:pt x="499893" y="760170"/>
                </a:lnTo>
                <a:lnTo>
                  <a:pt x="444887" y="747677"/>
                </a:lnTo>
                <a:lnTo>
                  <a:pt x="392362" y="733513"/>
                </a:lnTo>
                <a:lnTo>
                  <a:pt x="342464" y="717746"/>
                </a:lnTo>
                <a:lnTo>
                  <a:pt x="295342" y="700443"/>
                </a:lnTo>
                <a:lnTo>
                  <a:pt x="251142" y="681672"/>
                </a:lnTo>
                <a:lnTo>
                  <a:pt x="210012" y="661500"/>
                </a:lnTo>
                <a:lnTo>
                  <a:pt x="172100" y="639993"/>
                </a:lnTo>
                <a:lnTo>
                  <a:pt x="137553" y="617220"/>
                </a:lnTo>
                <a:lnTo>
                  <a:pt x="106518" y="593248"/>
                </a:lnTo>
                <a:lnTo>
                  <a:pt x="55574" y="541974"/>
                </a:lnTo>
                <a:lnTo>
                  <a:pt x="20449" y="486710"/>
                </a:lnTo>
                <a:lnTo>
                  <a:pt x="2321" y="427994"/>
                </a:lnTo>
                <a:lnTo>
                  <a:pt x="0" y="397510"/>
                </a:lnTo>
                <a:lnTo>
                  <a:pt x="2321" y="367033"/>
                </a:lnTo>
                <a:lnTo>
                  <a:pt x="20449" y="308373"/>
                </a:lnTo>
                <a:lnTo>
                  <a:pt x="55574" y="253212"/>
                </a:lnTo>
                <a:lnTo>
                  <a:pt x="106518" y="202075"/>
                </a:lnTo>
                <a:lnTo>
                  <a:pt x="137553" y="178180"/>
                </a:lnTo>
                <a:lnTo>
                  <a:pt x="172100" y="155489"/>
                </a:lnTo>
                <a:lnTo>
                  <a:pt x="210012" y="134068"/>
                </a:lnTo>
                <a:lnTo>
                  <a:pt x="251142" y="113982"/>
                </a:lnTo>
                <a:lnTo>
                  <a:pt x="295342" y="95297"/>
                </a:lnTo>
                <a:lnTo>
                  <a:pt x="342464" y="78079"/>
                </a:lnTo>
                <a:lnTo>
                  <a:pt x="392362" y="62395"/>
                </a:lnTo>
                <a:lnTo>
                  <a:pt x="444887" y="48308"/>
                </a:lnTo>
                <a:lnTo>
                  <a:pt x="499893" y="35887"/>
                </a:lnTo>
                <a:lnTo>
                  <a:pt x="557232" y="25196"/>
                </a:lnTo>
                <a:lnTo>
                  <a:pt x="616756" y="16301"/>
                </a:lnTo>
                <a:lnTo>
                  <a:pt x="678318" y="9268"/>
                </a:lnTo>
                <a:lnTo>
                  <a:pt x="741771" y="4163"/>
                </a:lnTo>
                <a:lnTo>
                  <a:pt x="806967" y="1051"/>
                </a:lnTo>
                <a:lnTo>
                  <a:pt x="873759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7011669" y="1827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8757919" y="2623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 txBox="1"/>
          <p:nvPr/>
        </p:nvSpPr>
        <p:spPr>
          <a:xfrm>
            <a:off x="7346950" y="1969770"/>
            <a:ext cx="1064260" cy="511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</a:rPr>
              <a:t>Web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server  </a:t>
            </a:r>
            <a:r>
              <a:rPr sz="1600" spc="-5" dirty="0">
                <a:latin typeface="Arial"/>
                <a:cs typeface="Arial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port</a:t>
            </a:r>
            <a:r>
              <a:rPr sz="16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80</a:t>
            </a:r>
            <a:r>
              <a:rPr sz="16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17" name="object 617"/>
          <p:cNvSpPr txBox="1"/>
          <p:nvPr/>
        </p:nvSpPr>
        <p:spPr>
          <a:xfrm>
            <a:off x="1017269" y="1826259"/>
            <a:ext cx="1463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C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lient</a:t>
            </a:r>
            <a:r>
              <a:rPr sz="2400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hos</a:t>
            </a:r>
            <a:r>
              <a:rPr sz="2400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18" name="object 618"/>
          <p:cNvSpPr txBox="1"/>
          <p:nvPr/>
        </p:nvSpPr>
        <p:spPr>
          <a:xfrm>
            <a:off x="5095240" y="1267459"/>
            <a:ext cx="3606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Server </a:t>
            </a:r>
            <a:r>
              <a:rPr sz="2400" dirty="0">
                <a:latin typeface="Arial"/>
                <a:cs typeface="Arial"/>
              </a:rPr>
              <a:t>host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9900"/>
                </a:solidFill>
                <a:latin typeface="Arial"/>
                <a:cs typeface="Arial"/>
              </a:rPr>
              <a:t>128.2.194.242</a:t>
            </a:r>
            <a:endParaRPr sz="2400">
              <a:latin typeface="Arial"/>
              <a:cs typeface="Arial"/>
            </a:endParaRPr>
          </a:p>
        </p:txBody>
      </p:sp>
      <p:sp>
        <p:nvSpPr>
          <p:cNvPr id="619" name="object 619"/>
          <p:cNvSpPr/>
          <p:nvPr/>
        </p:nvSpPr>
        <p:spPr>
          <a:xfrm>
            <a:off x="2225039" y="2698750"/>
            <a:ext cx="3357879" cy="0"/>
          </a:xfrm>
          <a:custGeom>
            <a:avLst/>
            <a:gdLst/>
            <a:ahLst/>
            <a:cxnLst/>
            <a:rect l="l" t="t" r="r" b="b"/>
            <a:pathLst>
              <a:path w="3357879">
                <a:moveTo>
                  <a:pt x="0" y="0"/>
                </a:moveTo>
                <a:lnTo>
                  <a:pt x="335788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5577840" y="266065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7025640" y="2774950"/>
            <a:ext cx="1746250" cy="797560"/>
          </a:xfrm>
          <a:custGeom>
            <a:avLst/>
            <a:gdLst/>
            <a:ahLst/>
            <a:cxnLst/>
            <a:rect l="l" t="t" r="r" b="b"/>
            <a:pathLst>
              <a:path w="1746250" h="797560">
                <a:moveTo>
                  <a:pt x="872489" y="0"/>
                </a:moveTo>
                <a:lnTo>
                  <a:pt x="805863" y="1059"/>
                </a:lnTo>
                <a:lnTo>
                  <a:pt x="740817" y="4192"/>
                </a:lnTo>
                <a:lnTo>
                  <a:pt x="677500" y="9332"/>
                </a:lnTo>
                <a:lnTo>
                  <a:pt x="616060" y="16411"/>
                </a:lnTo>
                <a:lnTo>
                  <a:pt x="556646" y="25363"/>
                </a:lnTo>
                <a:lnTo>
                  <a:pt x="499404" y="36119"/>
                </a:lnTo>
                <a:lnTo>
                  <a:pt x="444485" y="48612"/>
                </a:lnTo>
                <a:lnTo>
                  <a:pt x="392034" y="62776"/>
                </a:lnTo>
                <a:lnTo>
                  <a:pt x="342202" y="78543"/>
                </a:lnTo>
                <a:lnTo>
                  <a:pt x="295136" y="95846"/>
                </a:lnTo>
                <a:lnTo>
                  <a:pt x="250983" y="114617"/>
                </a:lnTo>
                <a:lnTo>
                  <a:pt x="209893" y="134789"/>
                </a:lnTo>
                <a:lnTo>
                  <a:pt x="172013" y="156296"/>
                </a:lnTo>
                <a:lnTo>
                  <a:pt x="137492" y="179069"/>
                </a:lnTo>
                <a:lnTo>
                  <a:pt x="106477" y="203041"/>
                </a:lnTo>
                <a:lnTo>
                  <a:pt x="55559" y="254315"/>
                </a:lnTo>
                <a:lnTo>
                  <a:pt x="20445" y="309579"/>
                </a:lnTo>
                <a:lnTo>
                  <a:pt x="2321" y="368295"/>
                </a:lnTo>
                <a:lnTo>
                  <a:pt x="0" y="398779"/>
                </a:lnTo>
                <a:lnTo>
                  <a:pt x="2321" y="429106"/>
                </a:lnTo>
                <a:lnTo>
                  <a:pt x="20445" y="487593"/>
                </a:lnTo>
                <a:lnTo>
                  <a:pt x="55559" y="542727"/>
                </a:lnTo>
                <a:lnTo>
                  <a:pt x="106477" y="593955"/>
                </a:lnTo>
                <a:lnTo>
                  <a:pt x="137492" y="617929"/>
                </a:lnTo>
                <a:lnTo>
                  <a:pt x="172013" y="640719"/>
                </a:lnTo>
                <a:lnTo>
                  <a:pt x="209893" y="662254"/>
                </a:lnTo>
                <a:lnTo>
                  <a:pt x="250983" y="682466"/>
                </a:lnTo>
                <a:lnTo>
                  <a:pt x="295136" y="701284"/>
                </a:lnTo>
                <a:lnTo>
                  <a:pt x="342202" y="718639"/>
                </a:lnTo>
                <a:lnTo>
                  <a:pt x="392034" y="734462"/>
                </a:lnTo>
                <a:lnTo>
                  <a:pt x="444485" y="748684"/>
                </a:lnTo>
                <a:lnTo>
                  <a:pt x="499404" y="761234"/>
                </a:lnTo>
                <a:lnTo>
                  <a:pt x="556646" y="772044"/>
                </a:lnTo>
                <a:lnTo>
                  <a:pt x="616060" y="781045"/>
                </a:lnTo>
                <a:lnTo>
                  <a:pt x="677500" y="788166"/>
                </a:lnTo>
                <a:lnTo>
                  <a:pt x="740817" y="793338"/>
                </a:lnTo>
                <a:lnTo>
                  <a:pt x="805863" y="796493"/>
                </a:lnTo>
                <a:lnTo>
                  <a:pt x="872489" y="797560"/>
                </a:lnTo>
                <a:lnTo>
                  <a:pt x="939282" y="796493"/>
                </a:lnTo>
                <a:lnTo>
                  <a:pt x="1004478" y="793338"/>
                </a:lnTo>
                <a:lnTo>
                  <a:pt x="1067931" y="788166"/>
                </a:lnTo>
                <a:lnTo>
                  <a:pt x="1129493" y="781045"/>
                </a:lnTo>
                <a:lnTo>
                  <a:pt x="1189017" y="772044"/>
                </a:lnTo>
                <a:lnTo>
                  <a:pt x="1246356" y="761234"/>
                </a:lnTo>
                <a:lnTo>
                  <a:pt x="1301362" y="748684"/>
                </a:lnTo>
                <a:lnTo>
                  <a:pt x="1353887" y="734462"/>
                </a:lnTo>
                <a:lnTo>
                  <a:pt x="1403785" y="718639"/>
                </a:lnTo>
                <a:lnTo>
                  <a:pt x="1450907" y="701284"/>
                </a:lnTo>
                <a:lnTo>
                  <a:pt x="1495107" y="682466"/>
                </a:lnTo>
                <a:lnTo>
                  <a:pt x="1536237" y="662254"/>
                </a:lnTo>
                <a:lnTo>
                  <a:pt x="1574149" y="640719"/>
                </a:lnTo>
                <a:lnTo>
                  <a:pt x="1608696" y="617929"/>
                </a:lnTo>
                <a:lnTo>
                  <a:pt x="1639731" y="593955"/>
                </a:lnTo>
                <a:lnTo>
                  <a:pt x="1690675" y="542727"/>
                </a:lnTo>
                <a:lnTo>
                  <a:pt x="1725800" y="487593"/>
                </a:lnTo>
                <a:lnTo>
                  <a:pt x="1743928" y="429106"/>
                </a:lnTo>
                <a:lnTo>
                  <a:pt x="1746250" y="398779"/>
                </a:lnTo>
                <a:lnTo>
                  <a:pt x="1743928" y="368295"/>
                </a:lnTo>
                <a:lnTo>
                  <a:pt x="1725800" y="309579"/>
                </a:lnTo>
                <a:lnTo>
                  <a:pt x="1690675" y="254315"/>
                </a:lnTo>
                <a:lnTo>
                  <a:pt x="1639731" y="203041"/>
                </a:lnTo>
                <a:lnTo>
                  <a:pt x="1608696" y="179069"/>
                </a:lnTo>
                <a:lnTo>
                  <a:pt x="1574149" y="156296"/>
                </a:lnTo>
                <a:lnTo>
                  <a:pt x="1536237" y="134789"/>
                </a:lnTo>
                <a:lnTo>
                  <a:pt x="1495107" y="114617"/>
                </a:lnTo>
                <a:lnTo>
                  <a:pt x="1450907" y="95846"/>
                </a:lnTo>
                <a:lnTo>
                  <a:pt x="1403785" y="78543"/>
                </a:lnTo>
                <a:lnTo>
                  <a:pt x="1353887" y="62776"/>
                </a:lnTo>
                <a:lnTo>
                  <a:pt x="1301362" y="48612"/>
                </a:lnTo>
                <a:lnTo>
                  <a:pt x="1246356" y="36119"/>
                </a:lnTo>
                <a:lnTo>
                  <a:pt x="1189017" y="25363"/>
                </a:lnTo>
                <a:lnTo>
                  <a:pt x="1129493" y="16411"/>
                </a:lnTo>
                <a:lnTo>
                  <a:pt x="1067931" y="9332"/>
                </a:lnTo>
                <a:lnTo>
                  <a:pt x="1004478" y="4192"/>
                </a:lnTo>
                <a:lnTo>
                  <a:pt x="939282" y="1059"/>
                </a:lnTo>
                <a:lnTo>
                  <a:pt x="8724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7025640" y="2774950"/>
            <a:ext cx="1746250" cy="797560"/>
          </a:xfrm>
          <a:custGeom>
            <a:avLst/>
            <a:gdLst/>
            <a:ahLst/>
            <a:cxnLst/>
            <a:rect l="l" t="t" r="r" b="b"/>
            <a:pathLst>
              <a:path w="1746250" h="797560">
                <a:moveTo>
                  <a:pt x="872489" y="0"/>
                </a:moveTo>
                <a:lnTo>
                  <a:pt x="939282" y="1059"/>
                </a:lnTo>
                <a:lnTo>
                  <a:pt x="1004478" y="4192"/>
                </a:lnTo>
                <a:lnTo>
                  <a:pt x="1067931" y="9332"/>
                </a:lnTo>
                <a:lnTo>
                  <a:pt x="1129493" y="16411"/>
                </a:lnTo>
                <a:lnTo>
                  <a:pt x="1189017" y="25363"/>
                </a:lnTo>
                <a:lnTo>
                  <a:pt x="1246356" y="36119"/>
                </a:lnTo>
                <a:lnTo>
                  <a:pt x="1301362" y="48612"/>
                </a:lnTo>
                <a:lnTo>
                  <a:pt x="1353887" y="62776"/>
                </a:lnTo>
                <a:lnTo>
                  <a:pt x="1403785" y="78543"/>
                </a:lnTo>
                <a:lnTo>
                  <a:pt x="1450907" y="95846"/>
                </a:lnTo>
                <a:lnTo>
                  <a:pt x="1495107" y="114617"/>
                </a:lnTo>
                <a:lnTo>
                  <a:pt x="1536237" y="134789"/>
                </a:lnTo>
                <a:lnTo>
                  <a:pt x="1574149" y="156296"/>
                </a:lnTo>
                <a:lnTo>
                  <a:pt x="1608696" y="179069"/>
                </a:lnTo>
                <a:lnTo>
                  <a:pt x="1639731" y="203041"/>
                </a:lnTo>
                <a:lnTo>
                  <a:pt x="1690675" y="254315"/>
                </a:lnTo>
                <a:lnTo>
                  <a:pt x="1725800" y="309579"/>
                </a:lnTo>
                <a:lnTo>
                  <a:pt x="1743928" y="368295"/>
                </a:lnTo>
                <a:lnTo>
                  <a:pt x="1746250" y="398779"/>
                </a:lnTo>
                <a:lnTo>
                  <a:pt x="1743928" y="429106"/>
                </a:lnTo>
                <a:lnTo>
                  <a:pt x="1725800" y="487593"/>
                </a:lnTo>
                <a:lnTo>
                  <a:pt x="1690675" y="542727"/>
                </a:lnTo>
                <a:lnTo>
                  <a:pt x="1639731" y="593955"/>
                </a:lnTo>
                <a:lnTo>
                  <a:pt x="1608696" y="617929"/>
                </a:lnTo>
                <a:lnTo>
                  <a:pt x="1574149" y="640719"/>
                </a:lnTo>
                <a:lnTo>
                  <a:pt x="1536237" y="662254"/>
                </a:lnTo>
                <a:lnTo>
                  <a:pt x="1495107" y="682466"/>
                </a:lnTo>
                <a:lnTo>
                  <a:pt x="1450907" y="701284"/>
                </a:lnTo>
                <a:lnTo>
                  <a:pt x="1403785" y="718639"/>
                </a:lnTo>
                <a:lnTo>
                  <a:pt x="1353887" y="734462"/>
                </a:lnTo>
                <a:lnTo>
                  <a:pt x="1301362" y="748684"/>
                </a:lnTo>
                <a:lnTo>
                  <a:pt x="1246356" y="761234"/>
                </a:lnTo>
                <a:lnTo>
                  <a:pt x="1189017" y="772044"/>
                </a:lnTo>
                <a:lnTo>
                  <a:pt x="1129493" y="781045"/>
                </a:lnTo>
                <a:lnTo>
                  <a:pt x="1067931" y="788166"/>
                </a:lnTo>
                <a:lnTo>
                  <a:pt x="1004478" y="793338"/>
                </a:lnTo>
                <a:lnTo>
                  <a:pt x="939282" y="796493"/>
                </a:lnTo>
                <a:lnTo>
                  <a:pt x="872489" y="797560"/>
                </a:lnTo>
                <a:lnTo>
                  <a:pt x="805863" y="796493"/>
                </a:lnTo>
                <a:lnTo>
                  <a:pt x="740817" y="793338"/>
                </a:lnTo>
                <a:lnTo>
                  <a:pt x="677500" y="788166"/>
                </a:lnTo>
                <a:lnTo>
                  <a:pt x="616060" y="781045"/>
                </a:lnTo>
                <a:lnTo>
                  <a:pt x="556646" y="772044"/>
                </a:lnTo>
                <a:lnTo>
                  <a:pt x="499404" y="761234"/>
                </a:lnTo>
                <a:lnTo>
                  <a:pt x="444485" y="748684"/>
                </a:lnTo>
                <a:lnTo>
                  <a:pt x="392034" y="734462"/>
                </a:lnTo>
                <a:lnTo>
                  <a:pt x="342202" y="718639"/>
                </a:lnTo>
                <a:lnTo>
                  <a:pt x="295136" y="701284"/>
                </a:lnTo>
                <a:lnTo>
                  <a:pt x="250983" y="682466"/>
                </a:lnTo>
                <a:lnTo>
                  <a:pt x="209893" y="662254"/>
                </a:lnTo>
                <a:lnTo>
                  <a:pt x="172013" y="640719"/>
                </a:lnTo>
                <a:lnTo>
                  <a:pt x="137492" y="617929"/>
                </a:lnTo>
                <a:lnTo>
                  <a:pt x="106477" y="593955"/>
                </a:lnTo>
                <a:lnTo>
                  <a:pt x="55559" y="542727"/>
                </a:lnTo>
                <a:lnTo>
                  <a:pt x="20445" y="487593"/>
                </a:lnTo>
                <a:lnTo>
                  <a:pt x="2321" y="429106"/>
                </a:lnTo>
                <a:lnTo>
                  <a:pt x="0" y="398779"/>
                </a:lnTo>
                <a:lnTo>
                  <a:pt x="2321" y="368295"/>
                </a:lnTo>
                <a:lnTo>
                  <a:pt x="20445" y="309579"/>
                </a:lnTo>
                <a:lnTo>
                  <a:pt x="55559" y="254315"/>
                </a:lnTo>
                <a:lnTo>
                  <a:pt x="106477" y="203041"/>
                </a:lnTo>
                <a:lnTo>
                  <a:pt x="137492" y="179069"/>
                </a:lnTo>
                <a:lnTo>
                  <a:pt x="172013" y="156296"/>
                </a:lnTo>
                <a:lnTo>
                  <a:pt x="209893" y="134789"/>
                </a:lnTo>
                <a:lnTo>
                  <a:pt x="250983" y="114617"/>
                </a:lnTo>
                <a:lnTo>
                  <a:pt x="295136" y="95846"/>
                </a:lnTo>
                <a:lnTo>
                  <a:pt x="342202" y="78543"/>
                </a:lnTo>
                <a:lnTo>
                  <a:pt x="392034" y="62776"/>
                </a:lnTo>
                <a:lnTo>
                  <a:pt x="444485" y="48612"/>
                </a:lnTo>
                <a:lnTo>
                  <a:pt x="499404" y="36119"/>
                </a:lnTo>
                <a:lnTo>
                  <a:pt x="556646" y="25363"/>
                </a:lnTo>
                <a:lnTo>
                  <a:pt x="616060" y="16411"/>
                </a:lnTo>
                <a:lnTo>
                  <a:pt x="677500" y="9332"/>
                </a:lnTo>
                <a:lnTo>
                  <a:pt x="740817" y="4192"/>
                </a:lnTo>
                <a:lnTo>
                  <a:pt x="805863" y="1059"/>
                </a:lnTo>
                <a:lnTo>
                  <a:pt x="872489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7025640" y="2774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8771890" y="35725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 txBox="1"/>
          <p:nvPr/>
        </p:nvSpPr>
        <p:spPr>
          <a:xfrm>
            <a:off x="7343140" y="2917190"/>
            <a:ext cx="11099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Echo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server  </a:t>
            </a:r>
            <a:r>
              <a:rPr sz="1600" spc="-5" dirty="0">
                <a:latin typeface="Arial"/>
                <a:cs typeface="Arial"/>
              </a:rPr>
              <a:t>(port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7)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26" name="object 626"/>
          <p:cNvSpPr txBox="1"/>
          <p:nvPr/>
        </p:nvSpPr>
        <p:spPr>
          <a:xfrm>
            <a:off x="2780029" y="1681479"/>
            <a:ext cx="21475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Service request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for  </a:t>
            </a:r>
            <a:r>
              <a:rPr sz="2000" spc="-5" dirty="0">
                <a:solidFill>
                  <a:srgbClr val="009900"/>
                </a:solidFill>
                <a:latin typeface="Arial"/>
                <a:cs typeface="Arial"/>
              </a:rPr>
              <a:t>128.2.194.242</a:t>
            </a:r>
            <a:r>
              <a:rPr sz="2000" spc="-5" dirty="0">
                <a:latin typeface="Arial"/>
                <a:cs typeface="Arial"/>
              </a:rPr>
              <a:t>: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80</a:t>
            </a:r>
            <a:endParaRPr sz="2000">
              <a:latin typeface="Arial"/>
              <a:cs typeface="Arial"/>
            </a:endParaRPr>
          </a:p>
        </p:txBody>
      </p:sp>
      <p:sp>
        <p:nvSpPr>
          <p:cNvPr id="627" name="object 627"/>
          <p:cNvSpPr txBox="1"/>
          <p:nvPr/>
        </p:nvSpPr>
        <p:spPr>
          <a:xfrm>
            <a:off x="2780029" y="2292350"/>
            <a:ext cx="23850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Arial"/>
                <a:cs typeface="Arial"/>
              </a:rPr>
              <a:t>(i.e., </a:t>
            </a:r>
            <a:r>
              <a:rPr sz="2000" spc="-5" dirty="0">
                <a:latin typeface="Arial"/>
                <a:cs typeface="Arial"/>
              </a:rPr>
              <a:t>the Web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server)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28" name="object 628"/>
          <p:cNvSpPr/>
          <p:nvPr/>
        </p:nvSpPr>
        <p:spPr>
          <a:xfrm>
            <a:off x="6644640" y="2457450"/>
            <a:ext cx="330200" cy="165100"/>
          </a:xfrm>
          <a:custGeom>
            <a:avLst/>
            <a:gdLst/>
            <a:ahLst/>
            <a:cxnLst/>
            <a:rect l="l" t="t" r="r" b="b"/>
            <a:pathLst>
              <a:path w="330200" h="165100">
                <a:moveTo>
                  <a:pt x="0" y="165100"/>
                </a:moveTo>
                <a:lnTo>
                  <a:pt x="330200" y="0"/>
                </a:lnTo>
              </a:path>
            </a:pathLst>
          </a:custGeom>
          <a:ln w="508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6931659" y="2393950"/>
            <a:ext cx="170180" cy="135890"/>
          </a:xfrm>
          <a:custGeom>
            <a:avLst/>
            <a:gdLst/>
            <a:ahLst/>
            <a:cxnLst/>
            <a:rect l="l" t="t" r="r" b="b"/>
            <a:pathLst>
              <a:path w="170179" h="135889">
                <a:moveTo>
                  <a:pt x="170180" y="0"/>
                </a:moveTo>
                <a:lnTo>
                  <a:pt x="0" y="0"/>
                </a:lnTo>
                <a:lnTo>
                  <a:pt x="68580" y="135889"/>
                </a:lnTo>
                <a:lnTo>
                  <a:pt x="17018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7011669" y="4754879"/>
            <a:ext cx="1746250" cy="796290"/>
          </a:xfrm>
          <a:custGeom>
            <a:avLst/>
            <a:gdLst/>
            <a:ahLst/>
            <a:cxnLst/>
            <a:rect l="l" t="t" r="r" b="b"/>
            <a:pathLst>
              <a:path w="1746250" h="796289">
                <a:moveTo>
                  <a:pt x="873759" y="0"/>
                </a:moveTo>
                <a:lnTo>
                  <a:pt x="806967" y="1059"/>
                </a:lnTo>
                <a:lnTo>
                  <a:pt x="741771" y="4192"/>
                </a:lnTo>
                <a:lnTo>
                  <a:pt x="678318" y="9332"/>
                </a:lnTo>
                <a:lnTo>
                  <a:pt x="616756" y="16411"/>
                </a:lnTo>
                <a:lnTo>
                  <a:pt x="557232" y="25363"/>
                </a:lnTo>
                <a:lnTo>
                  <a:pt x="499893" y="36119"/>
                </a:lnTo>
                <a:lnTo>
                  <a:pt x="444887" y="48612"/>
                </a:lnTo>
                <a:lnTo>
                  <a:pt x="392362" y="62776"/>
                </a:lnTo>
                <a:lnTo>
                  <a:pt x="342464" y="78543"/>
                </a:lnTo>
                <a:lnTo>
                  <a:pt x="295342" y="95846"/>
                </a:lnTo>
                <a:lnTo>
                  <a:pt x="251142" y="114617"/>
                </a:lnTo>
                <a:lnTo>
                  <a:pt x="210012" y="134789"/>
                </a:lnTo>
                <a:lnTo>
                  <a:pt x="172100" y="156296"/>
                </a:lnTo>
                <a:lnTo>
                  <a:pt x="137553" y="179069"/>
                </a:lnTo>
                <a:lnTo>
                  <a:pt x="106518" y="203041"/>
                </a:lnTo>
                <a:lnTo>
                  <a:pt x="55574" y="254315"/>
                </a:lnTo>
                <a:lnTo>
                  <a:pt x="20449" y="309579"/>
                </a:lnTo>
                <a:lnTo>
                  <a:pt x="2321" y="368295"/>
                </a:lnTo>
                <a:lnTo>
                  <a:pt x="0" y="398780"/>
                </a:lnTo>
                <a:lnTo>
                  <a:pt x="2321" y="429099"/>
                </a:lnTo>
                <a:lnTo>
                  <a:pt x="20449" y="487528"/>
                </a:lnTo>
                <a:lnTo>
                  <a:pt x="55574" y="542560"/>
                </a:lnTo>
                <a:lnTo>
                  <a:pt x="106518" y="593651"/>
                </a:lnTo>
                <a:lnTo>
                  <a:pt x="137553" y="617548"/>
                </a:lnTo>
                <a:lnTo>
                  <a:pt x="172100" y="640255"/>
                </a:lnTo>
                <a:lnTo>
                  <a:pt x="210012" y="661706"/>
                </a:lnTo>
                <a:lnTo>
                  <a:pt x="251142" y="681831"/>
                </a:lnTo>
                <a:lnTo>
                  <a:pt x="295342" y="700562"/>
                </a:lnTo>
                <a:lnTo>
                  <a:pt x="342464" y="717833"/>
                </a:lnTo>
                <a:lnTo>
                  <a:pt x="392362" y="733574"/>
                </a:lnTo>
                <a:lnTo>
                  <a:pt x="444887" y="747718"/>
                </a:lnTo>
                <a:lnTo>
                  <a:pt x="499893" y="760196"/>
                </a:lnTo>
                <a:lnTo>
                  <a:pt x="557232" y="770941"/>
                </a:lnTo>
                <a:lnTo>
                  <a:pt x="616756" y="779885"/>
                </a:lnTo>
                <a:lnTo>
                  <a:pt x="678318" y="786960"/>
                </a:lnTo>
                <a:lnTo>
                  <a:pt x="741771" y="792098"/>
                </a:lnTo>
                <a:lnTo>
                  <a:pt x="806967" y="795230"/>
                </a:lnTo>
                <a:lnTo>
                  <a:pt x="873759" y="796290"/>
                </a:lnTo>
                <a:lnTo>
                  <a:pt x="940386" y="795230"/>
                </a:lnTo>
                <a:lnTo>
                  <a:pt x="1005432" y="792098"/>
                </a:lnTo>
                <a:lnTo>
                  <a:pt x="1068749" y="786960"/>
                </a:lnTo>
                <a:lnTo>
                  <a:pt x="1130189" y="779885"/>
                </a:lnTo>
                <a:lnTo>
                  <a:pt x="1189603" y="770941"/>
                </a:lnTo>
                <a:lnTo>
                  <a:pt x="1246845" y="760196"/>
                </a:lnTo>
                <a:lnTo>
                  <a:pt x="1301764" y="747718"/>
                </a:lnTo>
                <a:lnTo>
                  <a:pt x="1354215" y="733574"/>
                </a:lnTo>
                <a:lnTo>
                  <a:pt x="1404047" y="717833"/>
                </a:lnTo>
                <a:lnTo>
                  <a:pt x="1451113" y="700562"/>
                </a:lnTo>
                <a:lnTo>
                  <a:pt x="1495266" y="681831"/>
                </a:lnTo>
                <a:lnTo>
                  <a:pt x="1536356" y="661706"/>
                </a:lnTo>
                <a:lnTo>
                  <a:pt x="1574236" y="640255"/>
                </a:lnTo>
                <a:lnTo>
                  <a:pt x="1608757" y="617548"/>
                </a:lnTo>
                <a:lnTo>
                  <a:pt x="1639772" y="593651"/>
                </a:lnTo>
                <a:lnTo>
                  <a:pt x="1690690" y="542560"/>
                </a:lnTo>
                <a:lnTo>
                  <a:pt x="1725804" y="487528"/>
                </a:lnTo>
                <a:lnTo>
                  <a:pt x="1743928" y="429099"/>
                </a:lnTo>
                <a:lnTo>
                  <a:pt x="1746250" y="398780"/>
                </a:lnTo>
                <a:lnTo>
                  <a:pt x="1743928" y="368295"/>
                </a:lnTo>
                <a:lnTo>
                  <a:pt x="1725804" y="309579"/>
                </a:lnTo>
                <a:lnTo>
                  <a:pt x="1690690" y="254315"/>
                </a:lnTo>
                <a:lnTo>
                  <a:pt x="1639772" y="203041"/>
                </a:lnTo>
                <a:lnTo>
                  <a:pt x="1608757" y="179069"/>
                </a:lnTo>
                <a:lnTo>
                  <a:pt x="1574236" y="156296"/>
                </a:lnTo>
                <a:lnTo>
                  <a:pt x="1536356" y="134789"/>
                </a:lnTo>
                <a:lnTo>
                  <a:pt x="1495266" y="114617"/>
                </a:lnTo>
                <a:lnTo>
                  <a:pt x="1451113" y="95846"/>
                </a:lnTo>
                <a:lnTo>
                  <a:pt x="1404047" y="78543"/>
                </a:lnTo>
                <a:lnTo>
                  <a:pt x="1354215" y="62776"/>
                </a:lnTo>
                <a:lnTo>
                  <a:pt x="1301764" y="48612"/>
                </a:lnTo>
                <a:lnTo>
                  <a:pt x="1246845" y="36119"/>
                </a:lnTo>
                <a:lnTo>
                  <a:pt x="1189603" y="25363"/>
                </a:lnTo>
                <a:lnTo>
                  <a:pt x="1130189" y="16411"/>
                </a:lnTo>
                <a:lnTo>
                  <a:pt x="1068749" y="9332"/>
                </a:lnTo>
                <a:lnTo>
                  <a:pt x="1005432" y="4192"/>
                </a:lnTo>
                <a:lnTo>
                  <a:pt x="940386" y="1059"/>
                </a:lnTo>
                <a:lnTo>
                  <a:pt x="8737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7011669" y="4754879"/>
            <a:ext cx="1746250" cy="796290"/>
          </a:xfrm>
          <a:custGeom>
            <a:avLst/>
            <a:gdLst/>
            <a:ahLst/>
            <a:cxnLst/>
            <a:rect l="l" t="t" r="r" b="b"/>
            <a:pathLst>
              <a:path w="1746250" h="796289">
                <a:moveTo>
                  <a:pt x="873759" y="0"/>
                </a:moveTo>
                <a:lnTo>
                  <a:pt x="940386" y="1059"/>
                </a:lnTo>
                <a:lnTo>
                  <a:pt x="1005432" y="4192"/>
                </a:lnTo>
                <a:lnTo>
                  <a:pt x="1068749" y="9332"/>
                </a:lnTo>
                <a:lnTo>
                  <a:pt x="1130189" y="16411"/>
                </a:lnTo>
                <a:lnTo>
                  <a:pt x="1189603" y="25363"/>
                </a:lnTo>
                <a:lnTo>
                  <a:pt x="1246845" y="36119"/>
                </a:lnTo>
                <a:lnTo>
                  <a:pt x="1301764" y="48612"/>
                </a:lnTo>
                <a:lnTo>
                  <a:pt x="1354215" y="62776"/>
                </a:lnTo>
                <a:lnTo>
                  <a:pt x="1404047" y="78543"/>
                </a:lnTo>
                <a:lnTo>
                  <a:pt x="1451113" y="95846"/>
                </a:lnTo>
                <a:lnTo>
                  <a:pt x="1495266" y="114617"/>
                </a:lnTo>
                <a:lnTo>
                  <a:pt x="1536356" y="134789"/>
                </a:lnTo>
                <a:lnTo>
                  <a:pt x="1574236" y="156296"/>
                </a:lnTo>
                <a:lnTo>
                  <a:pt x="1608757" y="179069"/>
                </a:lnTo>
                <a:lnTo>
                  <a:pt x="1639772" y="203041"/>
                </a:lnTo>
                <a:lnTo>
                  <a:pt x="1690690" y="254315"/>
                </a:lnTo>
                <a:lnTo>
                  <a:pt x="1725804" y="309579"/>
                </a:lnTo>
                <a:lnTo>
                  <a:pt x="1743928" y="368295"/>
                </a:lnTo>
                <a:lnTo>
                  <a:pt x="1746250" y="398780"/>
                </a:lnTo>
                <a:lnTo>
                  <a:pt x="1743928" y="429099"/>
                </a:lnTo>
                <a:lnTo>
                  <a:pt x="1725804" y="487528"/>
                </a:lnTo>
                <a:lnTo>
                  <a:pt x="1690690" y="542560"/>
                </a:lnTo>
                <a:lnTo>
                  <a:pt x="1639772" y="593651"/>
                </a:lnTo>
                <a:lnTo>
                  <a:pt x="1608757" y="617548"/>
                </a:lnTo>
                <a:lnTo>
                  <a:pt x="1574236" y="640255"/>
                </a:lnTo>
                <a:lnTo>
                  <a:pt x="1536356" y="661706"/>
                </a:lnTo>
                <a:lnTo>
                  <a:pt x="1495266" y="681831"/>
                </a:lnTo>
                <a:lnTo>
                  <a:pt x="1451113" y="700562"/>
                </a:lnTo>
                <a:lnTo>
                  <a:pt x="1404047" y="717833"/>
                </a:lnTo>
                <a:lnTo>
                  <a:pt x="1354215" y="733574"/>
                </a:lnTo>
                <a:lnTo>
                  <a:pt x="1301764" y="747718"/>
                </a:lnTo>
                <a:lnTo>
                  <a:pt x="1246845" y="760196"/>
                </a:lnTo>
                <a:lnTo>
                  <a:pt x="1189603" y="770941"/>
                </a:lnTo>
                <a:lnTo>
                  <a:pt x="1130189" y="779885"/>
                </a:lnTo>
                <a:lnTo>
                  <a:pt x="1068749" y="786960"/>
                </a:lnTo>
                <a:lnTo>
                  <a:pt x="1005432" y="792098"/>
                </a:lnTo>
                <a:lnTo>
                  <a:pt x="940386" y="795230"/>
                </a:lnTo>
                <a:lnTo>
                  <a:pt x="873759" y="796290"/>
                </a:lnTo>
                <a:lnTo>
                  <a:pt x="806967" y="795230"/>
                </a:lnTo>
                <a:lnTo>
                  <a:pt x="741771" y="792098"/>
                </a:lnTo>
                <a:lnTo>
                  <a:pt x="678318" y="786960"/>
                </a:lnTo>
                <a:lnTo>
                  <a:pt x="616756" y="779885"/>
                </a:lnTo>
                <a:lnTo>
                  <a:pt x="557232" y="770941"/>
                </a:lnTo>
                <a:lnTo>
                  <a:pt x="499893" y="760196"/>
                </a:lnTo>
                <a:lnTo>
                  <a:pt x="444887" y="747718"/>
                </a:lnTo>
                <a:lnTo>
                  <a:pt x="392362" y="733574"/>
                </a:lnTo>
                <a:lnTo>
                  <a:pt x="342464" y="717833"/>
                </a:lnTo>
                <a:lnTo>
                  <a:pt x="295342" y="700562"/>
                </a:lnTo>
                <a:lnTo>
                  <a:pt x="251142" y="681831"/>
                </a:lnTo>
                <a:lnTo>
                  <a:pt x="210012" y="661706"/>
                </a:lnTo>
                <a:lnTo>
                  <a:pt x="172100" y="640255"/>
                </a:lnTo>
                <a:lnTo>
                  <a:pt x="137553" y="617548"/>
                </a:lnTo>
                <a:lnTo>
                  <a:pt x="106518" y="593651"/>
                </a:lnTo>
                <a:lnTo>
                  <a:pt x="55574" y="542560"/>
                </a:lnTo>
                <a:lnTo>
                  <a:pt x="20449" y="487528"/>
                </a:lnTo>
                <a:lnTo>
                  <a:pt x="2321" y="429099"/>
                </a:lnTo>
                <a:lnTo>
                  <a:pt x="0" y="398780"/>
                </a:lnTo>
                <a:lnTo>
                  <a:pt x="2321" y="368295"/>
                </a:lnTo>
                <a:lnTo>
                  <a:pt x="20449" y="309579"/>
                </a:lnTo>
                <a:lnTo>
                  <a:pt x="55574" y="254315"/>
                </a:lnTo>
                <a:lnTo>
                  <a:pt x="106518" y="203041"/>
                </a:lnTo>
                <a:lnTo>
                  <a:pt x="137553" y="179069"/>
                </a:lnTo>
                <a:lnTo>
                  <a:pt x="172100" y="156296"/>
                </a:lnTo>
                <a:lnTo>
                  <a:pt x="210012" y="134789"/>
                </a:lnTo>
                <a:lnTo>
                  <a:pt x="251142" y="114617"/>
                </a:lnTo>
                <a:lnTo>
                  <a:pt x="295342" y="95846"/>
                </a:lnTo>
                <a:lnTo>
                  <a:pt x="342464" y="78543"/>
                </a:lnTo>
                <a:lnTo>
                  <a:pt x="392362" y="62776"/>
                </a:lnTo>
                <a:lnTo>
                  <a:pt x="444887" y="48612"/>
                </a:lnTo>
                <a:lnTo>
                  <a:pt x="499893" y="36119"/>
                </a:lnTo>
                <a:lnTo>
                  <a:pt x="557232" y="25363"/>
                </a:lnTo>
                <a:lnTo>
                  <a:pt x="616756" y="16411"/>
                </a:lnTo>
                <a:lnTo>
                  <a:pt x="678318" y="9332"/>
                </a:lnTo>
                <a:lnTo>
                  <a:pt x="741771" y="4192"/>
                </a:lnTo>
                <a:lnTo>
                  <a:pt x="806967" y="1059"/>
                </a:lnTo>
                <a:lnTo>
                  <a:pt x="873759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7011669" y="4754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8757919" y="55524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 txBox="1"/>
          <p:nvPr/>
        </p:nvSpPr>
        <p:spPr>
          <a:xfrm>
            <a:off x="7346950" y="4897120"/>
            <a:ext cx="1064260" cy="511809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ts val="1910"/>
              </a:lnSpc>
              <a:spcBef>
                <a:spcPts val="170"/>
              </a:spcBef>
            </a:pPr>
            <a:r>
              <a:rPr sz="1600" spc="-10" dirty="0">
                <a:latin typeface="Arial"/>
                <a:cs typeface="Arial"/>
              </a:rPr>
              <a:t>Web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server  </a:t>
            </a:r>
            <a:r>
              <a:rPr sz="1600" spc="-5" dirty="0">
                <a:latin typeface="Arial"/>
                <a:cs typeface="Arial"/>
              </a:rPr>
              <a:t>(port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80)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35" name="object 635"/>
          <p:cNvSpPr/>
          <p:nvPr/>
        </p:nvSpPr>
        <p:spPr>
          <a:xfrm>
            <a:off x="2225039" y="5626100"/>
            <a:ext cx="3357879" cy="0"/>
          </a:xfrm>
          <a:custGeom>
            <a:avLst/>
            <a:gdLst/>
            <a:ahLst/>
            <a:cxnLst/>
            <a:rect l="l" t="t" r="r" b="b"/>
            <a:pathLst>
              <a:path w="3357879">
                <a:moveTo>
                  <a:pt x="0" y="0"/>
                </a:moveTo>
                <a:lnTo>
                  <a:pt x="335788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5577840" y="55880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7025640" y="5702300"/>
            <a:ext cx="1746250" cy="796290"/>
          </a:xfrm>
          <a:custGeom>
            <a:avLst/>
            <a:gdLst/>
            <a:ahLst/>
            <a:cxnLst/>
            <a:rect l="l" t="t" r="r" b="b"/>
            <a:pathLst>
              <a:path w="1746250" h="796289">
                <a:moveTo>
                  <a:pt x="872489" y="0"/>
                </a:moveTo>
                <a:lnTo>
                  <a:pt x="805863" y="1059"/>
                </a:lnTo>
                <a:lnTo>
                  <a:pt x="740817" y="4191"/>
                </a:lnTo>
                <a:lnTo>
                  <a:pt x="677500" y="9329"/>
                </a:lnTo>
                <a:lnTo>
                  <a:pt x="616060" y="16404"/>
                </a:lnTo>
                <a:lnTo>
                  <a:pt x="556646" y="25348"/>
                </a:lnTo>
                <a:lnTo>
                  <a:pt x="499404" y="36093"/>
                </a:lnTo>
                <a:lnTo>
                  <a:pt x="444485" y="48571"/>
                </a:lnTo>
                <a:lnTo>
                  <a:pt x="392034" y="62715"/>
                </a:lnTo>
                <a:lnTo>
                  <a:pt x="342202" y="78456"/>
                </a:lnTo>
                <a:lnTo>
                  <a:pt x="295136" y="95727"/>
                </a:lnTo>
                <a:lnTo>
                  <a:pt x="250983" y="114458"/>
                </a:lnTo>
                <a:lnTo>
                  <a:pt x="209893" y="134583"/>
                </a:lnTo>
                <a:lnTo>
                  <a:pt x="172013" y="156034"/>
                </a:lnTo>
                <a:lnTo>
                  <a:pt x="137492" y="178741"/>
                </a:lnTo>
                <a:lnTo>
                  <a:pt x="106477" y="202638"/>
                </a:lnTo>
                <a:lnTo>
                  <a:pt x="55559" y="253729"/>
                </a:lnTo>
                <a:lnTo>
                  <a:pt x="20445" y="308761"/>
                </a:lnTo>
                <a:lnTo>
                  <a:pt x="2321" y="367190"/>
                </a:lnTo>
                <a:lnTo>
                  <a:pt x="0" y="397509"/>
                </a:lnTo>
                <a:lnTo>
                  <a:pt x="2321" y="427994"/>
                </a:lnTo>
                <a:lnTo>
                  <a:pt x="20445" y="486710"/>
                </a:lnTo>
                <a:lnTo>
                  <a:pt x="55559" y="541974"/>
                </a:lnTo>
                <a:lnTo>
                  <a:pt x="106477" y="593248"/>
                </a:lnTo>
                <a:lnTo>
                  <a:pt x="137492" y="617220"/>
                </a:lnTo>
                <a:lnTo>
                  <a:pt x="172013" y="639993"/>
                </a:lnTo>
                <a:lnTo>
                  <a:pt x="209893" y="661500"/>
                </a:lnTo>
                <a:lnTo>
                  <a:pt x="250983" y="681672"/>
                </a:lnTo>
                <a:lnTo>
                  <a:pt x="295136" y="700443"/>
                </a:lnTo>
                <a:lnTo>
                  <a:pt x="342202" y="717746"/>
                </a:lnTo>
                <a:lnTo>
                  <a:pt x="392034" y="733513"/>
                </a:lnTo>
                <a:lnTo>
                  <a:pt x="444485" y="747677"/>
                </a:lnTo>
                <a:lnTo>
                  <a:pt x="499404" y="760170"/>
                </a:lnTo>
                <a:lnTo>
                  <a:pt x="556646" y="770926"/>
                </a:lnTo>
                <a:lnTo>
                  <a:pt x="616060" y="779878"/>
                </a:lnTo>
                <a:lnTo>
                  <a:pt x="677500" y="786957"/>
                </a:lnTo>
                <a:lnTo>
                  <a:pt x="740817" y="792097"/>
                </a:lnTo>
                <a:lnTo>
                  <a:pt x="805863" y="795230"/>
                </a:lnTo>
                <a:lnTo>
                  <a:pt x="872489" y="796290"/>
                </a:lnTo>
                <a:lnTo>
                  <a:pt x="939282" y="795230"/>
                </a:lnTo>
                <a:lnTo>
                  <a:pt x="1004478" y="792097"/>
                </a:lnTo>
                <a:lnTo>
                  <a:pt x="1067931" y="786957"/>
                </a:lnTo>
                <a:lnTo>
                  <a:pt x="1129493" y="779878"/>
                </a:lnTo>
                <a:lnTo>
                  <a:pt x="1189017" y="770926"/>
                </a:lnTo>
                <a:lnTo>
                  <a:pt x="1246356" y="760170"/>
                </a:lnTo>
                <a:lnTo>
                  <a:pt x="1301362" y="747677"/>
                </a:lnTo>
                <a:lnTo>
                  <a:pt x="1353887" y="733513"/>
                </a:lnTo>
                <a:lnTo>
                  <a:pt x="1403785" y="717746"/>
                </a:lnTo>
                <a:lnTo>
                  <a:pt x="1450907" y="700443"/>
                </a:lnTo>
                <a:lnTo>
                  <a:pt x="1495107" y="681672"/>
                </a:lnTo>
                <a:lnTo>
                  <a:pt x="1536237" y="661500"/>
                </a:lnTo>
                <a:lnTo>
                  <a:pt x="1574149" y="639993"/>
                </a:lnTo>
                <a:lnTo>
                  <a:pt x="1608696" y="617220"/>
                </a:lnTo>
                <a:lnTo>
                  <a:pt x="1639731" y="593248"/>
                </a:lnTo>
                <a:lnTo>
                  <a:pt x="1690675" y="541974"/>
                </a:lnTo>
                <a:lnTo>
                  <a:pt x="1725800" y="486710"/>
                </a:lnTo>
                <a:lnTo>
                  <a:pt x="1743928" y="427994"/>
                </a:lnTo>
                <a:lnTo>
                  <a:pt x="1746250" y="397509"/>
                </a:lnTo>
                <a:lnTo>
                  <a:pt x="1743928" y="367190"/>
                </a:lnTo>
                <a:lnTo>
                  <a:pt x="1725800" y="308761"/>
                </a:lnTo>
                <a:lnTo>
                  <a:pt x="1690675" y="253729"/>
                </a:lnTo>
                <a:lnTo>
                  <a:pt x="1639731" y="202638"/>
                </a:lnTo>
                <a:lnTo>
                  <a:pt x="1608696" y="178741"/>
                </a:lnTo>
                <a:lnTo>
                  <a:pt x="1574149" y="156034"/>
                </a:lnTo>
                <a:lnTo>
                  <a:pt x="1536237" y="134583"/>
                </a:lnTo>
                <a:lnTo>
                  <a:pt x="1495107" y="114458"/>
                </a:lnTo>
                <a:lnTo>
                  <a:pt x="1450907" y="95727"/>
                </a:lnTo>
                <a:lnTo>
                  <a:pt x="1403785" y="78456"/>
                </a:lnTo>
                <a:lnTo>
                  <a:pt x="1353887" y="62715"/>
                </a:lnTo>
                <a:lnTo>
                  <a:pt x="1301362" y="48571"/>
                </a:lnTo>
                <a:lnTo>
                  <a:pt x="1246356" y="36093"/>
                </a:lnTo>
                <a:lnTo>
                  <a:pt x="1189017" y="25348"/>
                </a:lnTo>
                <a:lnTo>
                  <a:pt x="1129493" y="16404"/>
                </a:lnTo>
                <a:lnTo>
                  <a:pt x="1067931" y="9329"/>
                </a:lnTo>
                <a:lnTo>
                  <a:pt x="1004478" y="4191"/>
                </a:lnTo>
                <a:lnTo>
                  <a:pt x="939282" y="1059"/>
                </a:lnTo>
                <a:lnTo>
                  <a:pt x="8724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7025640" y="5702300"/>
            <a:ext cx="1746250" cy="796290"/>
          </a:xfrm>
          <a:custGeom>
            <a:avLst/>
            <a:gdLst/>
            <a:ahLst/>
            <a:cxnLst/>
            <a:rect l="l" t="t" r="r" b="b"/>
            <a:pathLst>
              <a:path w="1746250" h="796289">
                <a:moveTo>
                  <a:pt x="872489" y="0"/>
                </a:moveTo>
                <a:lnTo>
                  <a:pt x="939282" y="1059"/>
                </a:lnTo>
                <a:lnTo>
                  <a:pt x="1004478" y="4191"/>
                </a:lnTo>
                <a:lnTo>
                  <a:pt x="1067931" y="9329"/>
                </a:lnTo>
                <a:lnTo>
                  <a:pt x="1129493" y="16404"/>
                </a:lnTo>
                <a:lnTo>
                  <a:pt x="1189017" y="25348"/>
                </a:lnTo>
                <a:lnTo>
                  <a:pt x="1246356" y="36093"/>
                </a:lnTo>
                <a:lnTo>
                  <a:pt x="1301362" y="48571"/>
                </a:lnTo>
                <a:lnTo>
                  <a:pt x="1353887" y="62715"/>
                </a:lnTo>
                <a:lnTo>
                  <a:pt x="1403785" y="78456"/>
                </a:lnTo>
                <a:lnTo>
                  <a:pt x="1450907" y="95727"/>
                </a:lnTo>
                <a:lnTo>
                  <a:pt x="1495107" y="114458"/>
                </a:lnTo>
                <a:lnTo>
                  <a:pt x="1536237" y="134583"/>
                </a:lnTo>
                <a:lnTo>
                  <a:pt x="1574149" y="156034"/>
                </a:lnTo>
                <a:lnTo>
                  <a:pt x="1608696" y="178741"/>
                </a:lnTo>
                <a:lnTo>
                  <a:pt x="1639731" y="202638"/>
                </a:lnTo>
                <a:lnTo>
                  <a:pt x="1690675" y="253729"/>
                </a:lnTo>
                <a:lnTo>
                  <a:pt x="1725800" y="308761"/>
                </a:lnTo>
                <a:lnTo>
                  <a:pt x="1743928" y="367190"/>
                </a:lnTo>
                <a:lnTo>
                  <a:pt x="1746250" y="397509"/>
                </a:lnTo>
                <a:lnTo>
                  <a:pt x="1743928" y="427994"/>
                </a:lnTo>
                <a:lnTo>
                  <a:pt x="1725800" y="486710"/>
                </a:lnTo>
                <a:lnTo>
                  <a:pt x="1690675" y="541974"/>
                </a:lnTo>
                <a:lnTo>
                  <a:pt x="1639731" y="593248"/>
                </a:lnTo>
                <a:lnTo>
                  <a:pt x="1608696" y="617220"/>
                </a:lnTo>
                <a:lnTo>
                  <a:pt x="1574149" y="639993"/>
                </a:lnTo>
                <a:lnTo>
                  <a:pt x="1536237" y="661500"/>
                </a:lnTo>
                <a:lnTo>
                  <a:pt x="1495107" y="681672"/>
                </a:lnTo>
                <a:lnTo>
                  <a:pt x="1450907" y="700443"/>
                </a:lnTo>
                <a:lnTo>
                  <a:pt x="1403785" y="717746"/>
                </a:lnTo>
                <a:lnTo>
                  <a:pt x="1353887" y="733513"/>
                </a:lnTo>
                <a:lnTo>
                  <a:pt x="1301362" y="747677"/>
                </a:lnTo>
                <a:lnTo>
                  <a:pt x="1246356" y="760170"/>
                </a:lnTo>
                <a:lnTo>
                  <a:pt x="1189017" y="770926"/>
                </a:lnTo>
                <a:lnTo>
                  <a:pt x="1129493" y="779878"/>
                </a:lnTo>
                <a:lnTo>
                  <a:pt x="1067931" y="786957"/>
                </a:lnTo>
                <a:lnTo>
                  <a:pt x="1004478" y="792097"/>
                </a:lnTo>
                <a:lnTo>
                  <a:pt x="939282" y="795230"/>
                </a:lnTo>
                <a:lnTo>
                  <a:pt x="872489" y="796290"/>
                </a:lnTo>
                <a:lnTo>
                  <a:pt x="805863" y="795230"/>
                </a:lnTo>
                <a:lnTo>
                  <a:pt x="740817" y="792097"/>
                </a:lnTo>
                <a:lnTo>
                  <a:pt x="677500" y="786957"/>
                </a:lnTo>
                <a:lnTo>
                  <a:pt x="616060" y="779878"/>
                </a:lnTo>
                <a:lnTo>
                  <a:pt x="556646" y="770926"/>
                </a:lnTo>
                <a:lnTo>
                  <a:pt x="499404" y="760170"/>
                </a:lnTo>
                <a:lnTo>
                  <a:pt x="444485" y="747677"/>
                </a:lnTo>
                <a:lnTo>
                  <a:pt x="392034" y="733513"/>
                </a:lnTo>
                <a:lnTo>
                  <a:pt x="342202" y="717746"/>
                </a:lnTo>
                <a:lnTo>
                  <a:pt x="295136" y="700443"/>
                </a:lnTo>
                <a:lnTo>
                  <a:pt x="250983" y="681672"/>
                </a:lnTo>
                <a:lnTo>
                  <a:pt x="209893" y="661500"/>
                </a:lnTo>
                <a:lnTo>
                  <a:pt x="172013" y="639993"/>
                </a:lnTo>
                <a:lnTo>
                  <a:pt x="137492" y="617220"/>
                </a:lnTo>
                <a:lnTo>
                  <a:pt x="106477" y="593248"/>
                </a:lnTo>
                <a:lnTo>
                  <a:pt x="55559" y="541974"/>
                </a:lnTo>
                <a:lnTo>
                  <a:pt x="20445" y="486710"/>
                </a:lnTo>
                <a:lnTo>
                  <a:pt x="2321" y="427994"/>
                </a:lnTo>
                <a:lnTo>
                  <a:pt x="0" y="397509"/>
                </a:lnTo>
                <a:lnTo>
                  <a:pt x="2321" y="367190"/>
                </a:lnTo>
                <a:lnTo>
                  <a:pt x="20445" y="308761"/>
                </a:lnTo>
                <a:lnTo>
                  <a:pt x="55559" y="253729"/>
                </a:lnTo>
                <a:lnTo>
                  <a:pt x="106477" y="202638"/>
                </a:lnTo>
                <a:lnTo>
                  <a:pt x="137492" y="178741"/>
                </a:lnTo>
                <a:lnTo>
                  <a:pt x="172013" y="156034"/>
                </a:lnTo>
                <a:lnTo>
                  <a:pt x="209893" y="134583"/>
                </a:lnTo>
                <a:lnTo>
                  <a:pt x="250983" y="114458"/>
                </a:lnTo>
                <a:lnTo>
                  <a:pt x="295136" y="95727"/>
                </a:lnTo>
                <a:lnTo>
                  <a:pt x="342202" y="78456"/>
                </a:lnTo>
                <a:lnTo>
                  <a:pt x="392034" y="62715"/>
                </a:lnTo>
                <a:lnTo>
                  <a:pt x="444485" y="48571"/>
                </a:lnTo>
                <a:lnTo>
                  <a:pt x="499404" y="36093"/>
                </a:lnTo>
                <a:lnTo>
                  <a:pt x="556646" y="25348"/>
                </a:lnTo>
                <a:lnTo>
                  <a:pt x="616060" y="16404"/>
                </a:lnTo>
                <a:lnTo>
                  <a:pt x="677500" y="9329"/>
                </a:lnTo>
                <a:lnTo>
                  <a:pt x="740817" y="4191"/>
                </a:lnTo>
                <a:lnTo>
                  <a:pt x="805863" y="1059"/>
                </a:lnTo>
                <a:lnTo>
                  <a:pt x="872489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7025640" y="5702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8771890" y="64985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 txBox="1"/>
          <p:nvPr/>
        </p:nvSpPr>
        <p:spPr>
          <a:xfrm>
            <a:off x="7343140" y="5844540"/>
            <a:ext cx="1109980" cy="99695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ts val="1910"/>
              </a:lnSpc>
              <a:spcBef>
                <a:spcPts val="170"/>
              </a:spcBef>
            </a:pPr>
            <a:r>
              <a:rPr sz="1600" dirty="0">
                <a:latin typeface="Arial"/>
                <a:cs typeface="Arial"/>
              </a:rPr>
              <a:t>Echo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server  </a:t>
            </a:r>
            <a:r>
              <a:rPr sz="1600" spc="-5" dirty="0">
                <a:latin typeface="Arial"/>
                <a:cs typeface="Arial"/>
              </a:rPr>
              <a:t>(</a:t>
            </a:r>
            <a:r>
              <a:rPr sz="1600" spc="-5" dirty="0">
                <a:solidFill>
                  <a:srgbClr val="FF3300"/>
                </a:solidFill>
                <a:latin typeface="Arial"/>
                <a:cs typeface="Arial"/>
              </a:rPr>
              <a:t>port</a:t>
            </a:r>
            <a:r>
              <a:rPr sz="1600" spc="-2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3300"/>
                </a:solidFill>
                <a:latin typeface="Arial"/>
                <a:cs typeface="Arial"/>
              </a:rPr>
              <a:t>7</a:t>
            </a:r>
            <a:r>
              <a:rPr sz="1600" spc="-5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31445">
              <a:lnSpc>
                <a:spcPct val="100000"/>
              </a:lnSpc>
              <a:spcBef>
                <a:spcPts val="880"/>
              </a:spcBef>
            </a:pPr>
            <a:r>
              <a:rPr sz="2400" spc="-5" dirty="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42" name="object 642"/>
          <p:cNvSpPr txBox="1"/>
          <p:nvPr/>
        </p:nvSpPr>
        <p:spPr>
          <a:xfrm>
            <a:off x="2578100" y="4639309"/>
            <a:ext cx="21475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Service request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for  </a:t>
            </a:r>
            <a:r>
              <a:rPr sz="2000" spc="-5" dirty="0">
                <a:solidFill>
                  <a:srgbClr val="009900"/>
                </a:solidFill>
                <a:latin typeface="Arial"/>
                <a:cs typeface="Arial"/>
              </a:rPr>
              <a:t>128.2.194.242</a:t>
            </a:r>
            <a:r>
              <a:rPr sz="2000" spc="-5" dirty="0">
                <a:latin typeface="Arial"/>
                <a:cs typeface="Arial"/>
              </a:rPr>
              <a:t>:</a:t>
            </a:r>
            <a:r>
              <a:rPr sz="2000" spc="-5" dirty="0">
                <a:solidFill>
                  <a:srgbClr val="FF3300"/>
                </a:solidFill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</p:txBody>
      </p:sp>
      <p:sp>
        <p:nvSpPr>
          <p:cNvPr id="643" name="object 643"/>
          <p:cNvSpPr txBox="1"/>
          <p:nvPr/>
        </p:nvSpPr>
        <p:spPr>
          <a:xfrm>
            <a:off x="2578100" y="5250179"/>
            <a:ext cx="24149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(i.e., </a:t>
            </a:r>
            <a:r>
              <a:rPr sz="2000" spc="-5" dirty="0">
                <a:latin typeface="Arial"/>
                <a:cs typeface="Arial"/>
              </a:rPr>
              <a:t>the echo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server)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44" name="object 644"/>
          <p:cNvSpPr/>
          <p:nvPr/>
        </p:nvSpPr>
        <p:spPr>
          <a:xfrm>
            <a:off x="6635750" y="5694679"/>
            <a:ext cx="330200" cy="165100"/>
          </a:xfrm>
          <a:custGeom>
            <a:avLst/>
            <a:gdLst/>
            <a:ahLst/>
            <a:cxnLst/>
            <a:rect l="l" t="t" r="r" b="b"/>
            <a:pathLst>
              <a:path w="330200" h="165100">
                <a:moveTo>
                  <a:pt x="0" y="0"/>
                </a:moveTo>
                <a:lnTo>
                  <a:pt x="330200" y="165100"/>
                </a:lnTo>
              </a:path>
            </a:pathLst>
          </a:custGeom>
          <a:ln w="508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6922769" y="5787390"/>
            <a:ext cx="170180" cy="135890"/>
          </a:xfrm>
          <a:custGeom>
            <a:avLst/>
            <a:gdLst/>
            <a:ahLst/>
            <a:cxnLst/>
            <a:rect l="l" t="t" r="r" b="b"/>
            <a:pathLst>
              <a:path w="170179" h="135889">
                <a:moveTo>
                  <a:pt x="68579" y="0"/>
                </a:moveTo>
                <a:lnTo>
                  <a:pt x="0" y="135890"/>
                </a:lnTo>
                <a:lnTo>
                  <a:pt x="170179" y="135890"/>
                </a:lnTo>
                <a:lnTo>
                  <a:pt x="68579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3596640" y="3340100"/>
            <a:ext cx="486409" cy="976630"/>
          </a:xfrm>
          <a:custGeom>
            <a:avLst/>
            <a:gdLst/>
            <a:ahLst/>
            <a:cxnLst/>
            <a:rect l="l" t="t" r="r" b="b"/>
            <a:pathLst>
              <a:path w="486410" h="976629">
                <a:moveTo>
                  <a:pt x="121920" y="0"/>
                </a:moveTo>
                <a:lnTo>
                  <a:pt x="121920" y="732789"/>
                </a:lnTo>
                <a:lnTo>
                  <a:pt x="0" y="732789"/>
                </a:lnTo>
                <a:lnTo>
                  <a:pt x="243839" y="976630"/>
                </a:lnTo>
                <a:lnTo>
                  <a:pt x="486410" y="732789"/>
                </a:lnTo>
                <a:lnTo>
                  <a:pt x="365760" y="732789"/>
                </a:lnTo>
                <a:lnTo>
                  <a:pt x="365760" y="0"/>
                </a:lnTo>
                <a:lnTo>
                  <a:pt x="121920" y="0"/>
                </a:lnTo>
                <a:close/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3596640" y="3340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4083050" y="43167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5654040" y="2470150"/>
            <a:ext cx="1068070" cy="457200"/>
          </a:xfrm>
          <a:custGeom>
            <a:avLst/>
            <a:gdLst/>
            <a:ahLst/>
            <a:cxnLst/>
            <a:rect l="l" t="t" r="r" b="b"/>
            <a:pathLst>
              <a:path w="1068070" h="457200">
                <a:moveTo>
                  <a:pt x="533400" y="0"/>
                </a:moveTo>
                <a:lnTo>
                  <a:pt x="464983" y="1727"/>
                </a:lnTo>
                <a:lnTo>
                  <a:pt x="399528" y="6784"/>
                </a:lnTo>
                <a:lnTo>
                  <a:pt x="337472" y="14983"/>
                </a:lnTo>
                <a:lnTo>
                  <a:pt x="279252" y="26137"/>
                </a:lnTo>
                <a:lnTo>
                  <a:pt x="225305" y="40059"/>
                </a:lnTo>
                <a:lnTo>
                  <a:pt x="176068" y="56562"/>
                </a:lnTo>
                <a:lnTo>
                  <a:pt x="131978" y="75457"/>
                </a:lnTo>
                <a:lnTo>
                  <a:pt x="93472" y="96559"/>
                </a:lnTo>
                <a:lnTo>
                  <a:pt x="60987" y="119679"/>
                </a:lnTo>
                <a:lnTo>
                  <a:pt x="15829" y="171226"/>
                </a:lnTo>
                <a:lnTo>
                  <a:pt x="0" y="228600"/>
                </a:lnTo>
                <a:lnTo>
                  <a:pt x="4030" y="257921"/>
                </a:lnTo>
                <a:lnTo>
                  <a:pt x="34961" y="312569"/>
                </a:lnTo>
                <a:lnTo>
                  <a:pt x="93472" y="360640"/>
                </a:lnTo>
                <a:lnTo>
                  <a:pt x="131978" y="381742"/>
                </a:lnTo>
                <a:lnTo>
                  <a:pt x="176068" y="400637"/>
                </a:lnTo>
                <a:lnTo>
                  <a:pt x="225305" y="417140"/>
                </a:lnTo>
                <a:lnTo>
                  <a:pt x="279252" y="431062"/>
                </a:lnTo>
                <a:lnTo>
                  <a:pt x="337472" y="442216"/>
                </a:lnTo>
                <a:lnTo>
                  <a:pt x="399528" y="450415"/>
                </a:lnTo>
                <a:lnTo>
                  <a:pt x="464983" y="455472"/>
                </a:lnTo>
                <a:lnTo>
                  <a:pt x="533400" y="457200"/>
                </a:lnTo>
                <a:lnTo>
                  <a:pt x="602088" y="455472"/>
                </a:lnTo>
                <a:lnTo>
                  <a:pt x="667772" y="450415"/>
                </a:lnTo>
                <a:lnTo>
                  <a:pt x="730019" y="442216"/>
                </a:lnTo>
                <a:lnTo>
                  <a:pt x="788396" y="431062"/>
                </a:lnTo>
                <a:lnTo>
                  <a:pt x="842468" y="417140"/>
                </a:lnTo>
                <a:lnTo>
                  <a:pt x="891803" y="400637"/>
                </a:lnTo>
                <a:lnTo>
                  <a:pt x="935966" y="381742"/>
                </a:lnTo>
                <a:lnTo>
                  <a:pt x="974525" y="360640"/>
                </a:lnTo>
                <a:lnTo>
                  <a:pt x="1007045" y="337520"/>
                </a:lnTo>
                <a:lnTo>
                  <a:pt x="1052235" y="285973"/>
                </a:lnTo>
                <a:lnTo>
                  <a:pt x="1068069" y="228600"/>
                </a:lnTo>
                <a:lnTo>
                  <a:pt x="1064039" y="199278"/>
                </a:lnTo>
                <a:lnTo>
                  <a:pt x="1033093" y="144630"/>
                </a:lnTo>
                <a:lnTo>
                  <a:pt x="974525" y="96559"/>
                </a:lnTo>
                <a:lnTo>
                  <a:pt x="935966" y="75457"/>
                </a:lnTo>
                <a:lnTo>
                  <a:pt x="891803" y="56562"/>
                </a:lnTo>
                <a:lnTo>
                  <a:pt x="842468" y="40059"/>
                </a:lnTo>
                <a:lnTo>
                  <a:pt x="788396" y="26137"/>
                </a:lnTo>
                <a:lnTo>
                  <a:pt x="730019" y="14983"/>
                </a:lnTo>
                <a:lnTo>
                  <a:pt x="667772" y="6784"/>
                </a:lnTo>
                <a:lnTo>
                  <a:pt x="602088" y="1727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5654040" y="2470150"/>
            <a:ext cx="1068070" cy="457200"/>
          </a:xfrm>
          <a:custGeom>
            <a:avLst/>
            <a:gdLst/>
            <a:ahLst/>
            <a:cxnLst/>
            <a:rect l="l" t="t" r="r" b="b"/>
            <a:pathLst>
              <a:path w="1068070" h="457200">
                <a:moveTo>
                  <a:pt x="533400" y="0"/>
                </a:moveTo>
                <a:lnTo>
                  <a:pt x="602088" y="1727"/>
                </a:lnTo>
                <a:lnTo>
                  <a:pt x="667772" y="6784"/>
                </a:lnTo>
                <a:lnTo>
                  <a:pt x="730019" y="14983"/>
                </a:lnTo>
                <a:lnTo>
                  <a:pt x="788396" y="26137"/>
                </a:lnTo>
                <a:lnTo>
                  <a:pt x="842468" y="40059"/>
                </a:lnTo>
                <a:lnTo>
                  <a:pt x="891803" y="56562"/>
                </a:lnTo>
                <a:lnTo>
                  <a:pt x="935966" y="75457"/>
                </a:lnTo>
                <a:lnTo>
                  <a:pt x="974525" y="96559"/>
                </a:lnTo>
                <a:lnTo>
                  <a:pt x="1007045" y="119679"/>
                </a:lnTo>
                <a:lnTo>
                  <a:pt x="1052235" y="171226"/>
                </a:lnTo>
                <a:lnTo>
                  <a:pt x="1068069" y="228600"/>
                </a:lnTo>
                <a:lnTo>
                  <a:pt x="1064039" y="257921"/>
                </a:lnTo>
                <a:lnTo>
                  <a:pt x="1033093" y="312569"/>
                </a:lnTo>
                <a:lnTo>
                  <a:pt x="974525" y="360640"/>
                </a:lnTo>
                <a:lnTo>
                  <a:pt x="935966" y="381742"/>
                </a:lnTo>
                <a:lnTo>
                  <a:pt x="891803" y="400637"/>
                </a:lnTo>
                <a:lnTo>
                  <a:pt x="842468" y="417140"/>
                </a:lnTo>
                <a:lnTo>
                  <a:pt x="788396" y="431062"/>
                </a:lnTo>
                <a:lnTo>
                  <a:pt x="730019" y="442216"/>
                </a:lnTo>
                <a:lnTo>
                  <a:pt x="667772" y="450415"/>
                </a:lnTo>
                <a:lnTo>
                  <a:pt x="602088" y="455472"/>
                </a:lnTo>
                <a:lnTo>
                  <a:pt x="533400" y="457200"/>
                </a:lnTo>
                <a:lnTo>
                  <a:pt x="464983" y="455472"/>
                </a:lnTo>
                <a:lnTo>
                  <a:pt x="399528" y="450415"/>
                </a:lnTo>
                <a:lnTo>
                  <a:pt x="337472" y="442216"/>
                </a:lnTo>
                <a:lnTo>
                  <a:pt x="279252" y="431062"/>
                </a:lnTo>
                <a:lnTo>
                  <a:pt x="225305" y="417140"/>
                </a:lnTo>
                <a:lnTo>
                  <a:pt x="176068" y="400637"/>
                </a:lnTo>
                <a:lnTo>
                  <a:pt x="131978" y="381742"/>
                </a:lnTo>
                <a:lnTo>
                  <a:pt x="93472" y="360640"/>
                </a:lnTo>
                <a:lnTo>
                  <a:pt x="60987" y="337520"/>
                </a:lnTo>
                <a:lnTo>
                  <a:pt x="15829" y="285973"/>
                </a:lnTo>
                <a:lnTo>
                  <a:pt x="0" y="228600"/>
                </a:lnTo>
                <a:lnTo>
                  <a:pt x="4030" y="199278"/>
                </a:lnTo>
                <a:lnTo>
                  <a:pt x="34961" y="144630"/>
                </a:lnTo>
                <a:lnTo>
                  <a:pt x="93472" y="96559"/>
                </a:lnTo>
                <a:lnTo>
                  <a:pt x="131978" y="75457"/>
                </a:lnTo>
                <a:lnTo>
                  <a:pt x="176068" y="56562"/>
                </a:lnTo>
                <a:lnTo>
                  <a:pt x="225305" y="40059"/>
                </a:lnTo>
                <a:lnTo>
                  <a:pt x="279252" y="26137"/>
                </a:lnTo>
                <a:lnTo>
                  <a:pt x="337472" y="14983"/>
                </a:lnTo>
                <a:lnTo>
                  <a:pt x="399528" y="6784"/>
                </a:lnTo>
                <a:lnTo>
                  <a:pt x="464983" y="1727"/>
                </a:lnTo>
                <a:lnTo>
                  <a:pt x="533400" y="0"/>
                </a:lnTo>
                <a:close/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5654040" y="2470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6722109" y="2927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 txBox="1"/>
          <p:nvPr/>
        </p:nvSpPr>
        <p:spPr>
          <a:xfrm>
            <a:off x="5887720" y="2564129"/>
            <a:ext cx="3187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54" name="object 654"/>
          <p:cNvSpPr/>
          <p:nvPr/>
        </p:nvSpPr>
        <p:spPr>
          <a:xfrm>
            <a:off x="5654040" y="5397500"/>
            <a:ext cx="1068070" cy="457200"/>
          </a:xfrm>
          <a:custGeom>
            <a:avLst/>
            <a:gdLst/>
            <a:ahLst/>
            <a:cxnLst/>
            <a:rect l="l" t="t" r="r" b="b"/>
            <a:pathLst>
              <a:path w="1068070" h="457200">
                <a:moveTo>
                  <a:pt x="533400" y="0"/>
                </a:moveTo>
                <a:lnTo>
                  <a:pt x="464983" y="1727"/>
                </a:lnTo>
                <a:lnTo>
                  <a:pt x="399528" y="6784"/>
                </a:lnTo>
                <a:lnTo>
                  <a:pt x="337472" y="14983"/>
                </a:lnTo>
                <a:lnTo>
                  <a:pt x="279252" y="26137"/>
                </a:lnTo>
                <a:lnTo>
                  <a:pt x="225305" y="40059"/>
                </a:lnTo>
                <a:lnTo>
                  <a:pt x="176068" y="56562"/>
                </a:lnTo>
                <a:lnTo>
                  <a:pt x="131978" y="75457"/>
                </a:lnTo>
                <a:lnTo>
                  <a:pt x="93472" y="96559"/>
                </a:lnTo>
                <a:lnTo>
                  <a:pt x="60987" y="119679"/>
                </a:lnTo>
                <a:lnTo>
                  <a:pt x="15829" y="171226"/>
                </a:lnTo>
                <a:lnTo>
                  <a:pt x="0" y="228600"/>
                </a:lnTo>
                <a:lnTo>
                  <a:pt x="4030" y="257921"/>
                </a:lnTo>
                <a:lnTo>
                  <a:pt x="34961" y="312569"/>
                </a:lnTo>
                <a:lnTo>
                  <a:pt x="93472" y="360640"/>
                </a:lnTo>
                <a:lnTo>
                  <a:pt x="131978" y="381742"/>
                </a:lnTo>
                <a:lnTo>
                  <a:pt x="176068" y="400637"/>
                </a:lnTo>
                <a:lnTo>
                  <a:pt x="225305" y="417140"/>
                </a:lnTo>
                <a:lnTo>
                  <a:pt x="279252" y="431062"/>
                </a:lnTo>
                <a:lnTo>
                  <a:pt x="337472" y="442216"/>
                </a:lnTo>
                <a:lnTo>
                  <a:pt x="399528" y="450415"/>
                </a:lnTo>
                <a:lnTo>
                  <a:pt x="464983" y="455472"/>
                </a:lnTo>
                <a:lnTo>
                  <a:pt x="533400" y="457200"/>
                </a:lnTo>
                <a:lnTo>
                  <a:pt x="602088" y="455472"/>
                </a:lnTo>
                <a:lnTo>
                  <a:pt x="667772" y="450415"/>
                </a:lnTo>
                <a:lnTo>
                  <a:pt x="730019" y="442216"/>
                </a:lnTo>
                <a:lnTo>
                  <a:pt x="788396" y="431062"/>
                </a:lnTo>
                <a:lnTo>
                  <a:pt x="842468" y="417140"/>
                </a:lnTo>
                <a:lnTo>
                  <a:pt x="891803" y="400637"/>
                </a:lnTo>
                <a:lnTo>
                  <a:pt x="935966" y="381742"/>
                </a:lnTo>
                <a:lnTo>
                  <a:pt x="974525" y="360640"/>
                </a:lnTo>
                <a:lnTo>
                  <a:pt x="1007045" y="337520"/>
                </a:lnTo>
                <a:lnTo>
                  <a:pt x="1052235" y="285973"/>
                </a:lnTo>
                <a:lnTo>
                  <a:pt x="1068069" y="228600"/>
                </a:lnTo>
                <a:lnTo>
                  <a:pt x="1064039" y="199278"/>
                </a:lnTo>
                <a:lnTo>
                  <a:pt x="1033093" y="144630"/>
                </a:lnTo>
                <a:lnTo>
                  <a:pt x="974525" y="96559"/>
                </a:lnTo>
                <a:lnTo>
                  <a:pt x="935966" y="75457"/>
                </a:lnTo>
                <a:lnTo>
                  <a:pt x="891803" y="56562"/>
                </a:lnTo>
                <a:lnTo>
                  <a:pt x="842468" y="40059"/>
                </a:lnTo>
                <a:lnTo>
                  <a:pt x="788396" y="26137"/>
                </a:lnTo>
                <a:lnTo>
                  <a:pt x="730019" y="14983"/>
                </a:lnTo>
                <a:lnTo>
                  <a:pt x="667772" y="6784"/>
                </a:lnTo>
                <a:lnTo>
                  <a:pt x="602088" y="1727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5654040" y="5397500"/>
            <a:ext cx="1068070" cy="457200"/>
          </a:xfrm>
          <a:custGeom>
            <a:avLst/>
            <a:gdLst/>
            <a:ahLst/>
            <a:cxnLst/>
            <a:rect l="l" t="t" r="r" b="b"/>
            <a:pathLst>
              <a:path w="1068070" h="457200">
                <a:moveTo>
                  <a:pt x="533400" y="0"/>
                </a:moveTo>
                <a:lnTo>
                  <a:pt x="602088" y="1727"/>
                </a:lnTo>
                <a:lnTo>
                  <a:pt x="667772" y="6784"/>
                </a:lnTo>
                <a:lnTo>
                  <a:pt x="730019" y="14983"/>
                </a:lnTo>
                <a:lnTo>
                  <a:pt x="788396" y="26137"/>
                </a:lnTo>
                <a:lnTo>
                  <a:pt x="842468" y="40059"/>
                </a:lnTo>
                <a:lnTo>
                  <a:pt x="891803" y="56562"/>
                </a:lnTo>
                <a:lnTo>
                  <a:pt x="935966" y="75457"/>
                </a:lnTo>
                <a:lnTo>
                  <a:pt x="974525" y="96559"/>
                </a:lnTo>
                <a:lnTo>
                  <a:pt x="1007045" y="119679"/>
                </a:lnTo>
                <a:lnTo>
                  <a:pt x="1052235" y="171226"/>
                </a:lnTo>
                <a:lnTo>
                  <a:pt x="1068069" y="228600"/>
                </a:lnTo>
                <a:lnTo>
                  <a:pt x="1064039" y="257921"/>
                </a:lnTo>
                <a:lnTo>
                  <a:pt x="1033093" y="312569"/>
                </a:lnTo>
                <a:lnTo>
                  <a:pt x="974525" y="360640"/>
                </a:lnTo>
                <a:lnTo>
                  <a:pt x="935966" y="381742"/>
                </a:lnTo>
                <a:lnTo>
                  <a:pt x="891803" y="400637"/>
                </a:lnTo>
                <a:lnTo>
                  <a:pt x="842468" y="417140"/>
                </a:lnTo>
                <a:lnTo>
                  <a:pt x="788396" y="431062"/>
                </a:lnTo>
                <a:lnTo>
                  <a:pt x="730019" y="442216"/>
                </a:lnTo>
                <a:lnTo>
                  <a:pt x="667772" y="450415"/>
                </a:lnTo>
                <a:lnTo>
                  <a:pt x="602088" y="455472"/>
                </a:lnTo>
                <a:lnTo>
                  <a:pt x="533400" y="457200"/>
                </a:lnTo>
                <a:lnTo>
                  <a:pt x="464983" y="455472"/>
                </a:lnTo>
                <a:lnTo>
                  <a:pt x="399528" y="450415"/>
                </a:lnTo>
                <a:lnTo>
                  <a:pt x="337472" y="442216"/>
                </a:lnTo>
                <a:lnTo>
                  <a:pt x="279252" y="431062"/>
                </a:lnTo>
                <a:lnTo>
                  <a:pt x="225305" y="417140"/>
                </a:lnTo>
                <a:lnTo>
                  <a:pt x="176068" y="400637"/>
                </a:lnTo>
                <a:lnTo>
                  <a:pt x="131978" y="381742"/>
                </a:lnTo>
                <a:lnTo>
                  <a:pt x="93472" y="360640"/>
                </a:lnTo>
                <a:lnTo>
                  <a:pt x="60987" y="337520"/>
                </a:lnTo>
                <a:lnTo>
                  <a:pt x="15829" y="285973"/>
                </a:lnTo>
                <a:lnTo>
                  <a:pt x="0" y="228600"/>
                </a:lnTo>
                <a:lnTo>
                  <a:pt x="4030" y="199278"/>
                </a:lnTo>
                <a:lnTo>
                  <a:pt x="34961" y="144630"/>
                </a:lnTo>
                <a:lnTo>
                  <a:pt x="93472" y="96559"/>
                </a:lnTo>
                <a:lnTo>
                  <a:pt x="131978" y="75457"/>
                </a:lnTo>
                <a:lnTo>
                  <a:pt x="176068" y="56562"/>
                </a:lnTo>
                <a:lnTo>
                  <a:pt x="225305" y="40059"/>
                </a:lnTo>
                <a:lnTo>
                  <a:pt x="279252" y="26137"/>
                </a:lnTo>
                <a:lnTo>
                  <a:pt x="337472" y="14983"/>
                </a:lnTo>
                <a:lnTo>
                  <a:pt x="399528" y="6784"/>
                </a:lnTo>
                <a:lnTo>
                  <a:pt x="464983" y="1727"/>
                </a:lnTo>
                <a:lnTo>
                  <a:pt x="533400" y="0"/>
                </a:lnTo>
                <a:close/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5654040" y="53975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6722109" y="5854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 txBox="1"/>
          <p:nvPr/>
        </p:nvSpPr>
        <p:spPr>
          <a:xfrm>
            <a:off x="5887720" y="5491479"/>
            <a:ext cx="3187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59" name="object 659"/>
          <p:cNvSpPr/>
          <p:nvPr/>
        </p:nvSpPr>
        <p:spPr>
          <a:xfrm>
            <a:off x="1261110" y="2498089"/>
            <a:ext cx="988060" cy="473709"/>
          </a:xfrm>
          <a:custGeom>
            <a:avLst/>
            <a:gdLst/>
            <a:ahLst/>
            <a:cxnLst/>
            <a:rect l="l" t="t" r="r" b="b"/>
            <a:pathLst>
              <a:path w="988060" h="473710">
                <a:moveTo>
                  <a:pt x="494029" y="0"/>
                </a:moveTo>
                <a:lnTo>
                  <a:pt x="430771" y="1793"/>
                </a:lnTo>
                <a:lnTo>
                  <a:pt x="370220" y="7040"/>
                </a:lnTo>
                <a:lnTo>
                  <a:pt x="312788" y="15545"/>
                </a:lnTo>
                <a:lnTo>
                  <a:pt x="258884" y="27108"/>
                </a:lnTo>
                <a:lnTo>
                  <a:pt x="208915" y="41533"/>
                </a:lnTo>
                <a:lnTo>
                  <a:pt x="163293" y="58622"/>
                </a:lnTo>
                <a:lnTo>
                  <a:pt x="122426" y="78176"/>
                </a:lnTo>
                <a:lnTo>
                  <a:pt x="86723" y="99999"/>
                </a:lnTo>
                <a:lnTo>
                  <a:pt x="56594" y="123893"/>
                </a:lnTo>
                <a:lnTo>
                  <a:pt x="14694" y="177101"/>
                </a:lnTo>
                <a:lnTo>
                  <a:pt x="0" y="236220"/>
                </a:lnTo>
                <a:lnTo>
                  <a:pt x="3741" y="266690"/>
                </a:lnTo>
                <a:lnTo>
                  <a:pt x="32448" y="323471"/>
                </a:lnTo>
                <a:lnTo>
                  <a:pt x="86723" y="373414"/>
                </a:lnTo>
                <a:lnTo>
                  <a:pt x="122426" y="395334"/>
                </a:lnTo>
                <a:lnTo>
                  <a:pt x="163293" y="414962"/>
                </a:lnTo>
                <a:lnTo>
                  <a:pt x="208915" y="432104"/>
                </a:lnTo>
                <a:lnTo>
                  <a:pt x="258884" y="446564"/>
                </a:lnTo>
                <a:lnTo>
                  <a:pt x="312788" y="458149"/>
                </a:lnTo>
                <a:lnTo>
                  <a:pt x="370220" y="466664"/>
                </a:lnTo>
                <a:lnTo>
                  <a:pt x="430771" y="471916"/>
                </a:lnTo>
                <a:lnTo>
                  <a:pt x="494029" y="473710"/>
                </a:lnTo>
                <a:lnTo>
                  <a:pt x="557538" y="471916"/>
                </a:lnTo>
                <a:lnTo>
                  <a:pt x="618258" y="466664"/>
                </a:lnTo>
                <a:lnTo>
                  <a:pt x="675791" y="458149"/>
                </a:lnTo>
                <a:lnTo>
                  <a:pt x="729737" y="446564"/>
                </a:lnTo>
                <a:lnTo>
                  <a:pt x="779699" y="432104"/>
                </a:lnTo>
                <a:lnTo>
                  <a:pt x="825276" y="414962"/>
                </a:lnTo>
                <a:lnTo>
                  <a:pt x="866070" y="395334"/>
                </a:lnTo>
                <a:lnTo>
                  <a:pt x="901683" y="373414"/>
                </a:lnTo>
                <a:lnTo>
                  <a:pt x="931715" y="349395"/>
                </a:lnTo>
                <a:lnTo>
                  <a:pt x="973441" y="295838"/>
                </a:lnTo>
                <a:lnTo>
                  <a:pt x="988060" y="236220"/>
                </a:lnTo>
                <a:lnTo>
                  <a:pt x="984339" y="206020"/>
                </a:lnTo>
                <a:lnTo>
                  <a:pt x="955767" y="149659"/>
                </a:lnTo>
                <a:lnTo>
                  <a:pt x="901683" y="99999"/>
                </a:lnTo>
                <a:lnTo>
                  <a:pt x="866070" y="78176"/>
                </a:lnTo>
                <a:lnTo>
                  <a:pt x="825276" y="58622"/>
                </a:lnTo>
                <a:lnTo>
                  <a:pt x="779699" y="41533"/>
                </a:lnTo>
                <a:lnTo>
                  <a:pt x="729737" y="27108"/>
                </a:lnTo>
                <a:lnTo>
                  <a:pt x="675791" y="15545"/>
                </a:lnTo>
                <a:lnTo>
                  <a:pt x="618258" y="7040"/>
                </a:lnTo>
                <a:lnTo>
                  <a:pt x="557538" y="1793"/>
                </a:lnTo>
                <a:lnTo>
                  <a:pt x="4940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1261110" y="2498089"/>
            <a:ext cx="988060" cy="473709"/>
          </a:xfrm>
          <a:custGeom>
            <a:avLst/>
            <a:gdLst/>
            <a:ahLst/>
            <a:cxnLst/>
            <a:rect l="l" t="t" r="r" b="b"/>
            <a:pathLst>
              <a:path w="988060" h="473710">
                <a:moveTo>
                  <a:pt x="494029" y="0"/>
                </a:moveTo>
                <a:lnTo>
                  <a:pt x="557538" y="1793"/>
                </a:lnTo>
                <a:lnTo>
                  <a:pt x="618258" y="7040"/>
                </a:lnTo>
                <a:lnTo>
                  <a:pt x="675791" y="15545"/>
                </a:lnTo>
                <a:lnTo>
                  <a:pt x="729737" y="27108"/>
                </a:lnTo>
                <a:lnTo>
                  <a:pt x="779699" y="41533"/>
                </a:lnTo>
                <a:lnTo>
                  <a:pt x="825276" y="58622"/>
                </a:lnTo>
                <a:lnTo>
                  <a:pt x="866070" y="78176"/>
                </a:lnTo>
                <a:lnTo>
                  <a:pt x="901683" y="99999"/>
                </a:lnTo>
                <a:lnTo>
                  <a:pt x="931715" y="123893"/>
                </a:lnTo>
                <a:lnTo>
                  <a:pt x="973441" y="177101"/>
                </a:lnTo>
                <a:lnTo>
                  <a:pt x="988060" y="236220"/>
                </a:lnTo>
                <a:lnTo>
                  <a:pt x="984339" y="266690"/>
                </a:lnTo>
                <a:lnTo>
                  <a:pt x="955767" y="323471"/>
                </a:lnTo>
                <a:lnTo>
                  <a:pt x="901683" y="373414"/>
                </a:lnTo>
                <a:lnTo>
                  <a:pt x="866070" y="395334"/>
                </a:lnTo>
                <a:lnTo>
                  <a:pt x="825276" y="414962"/>
                </a:lnTo>
                <a:lnTo>
                  <a:pt x="779699" y="432104"/>
                </a:lnTo>
                <a:lnTo>
                  <a:pt x="729737" y="446564"/>
                </a:lnTo>
                <a:lnTo>
                  <a:pt x="675791" y="458149"/>
                </a:lnTo>
                <a:lnTo>
                  <a:pt x="618258" y="466664"/>
                </a:lnTo>
                <a:lnTo>
                  <a:pt x="557538" y="471916"/>
                </a:lnTo>
                <a:lnTo>
                  <a:pt x="494029" y="473710"/>
                </a:lnTo>
                <a:lnTo>
                  <a:pt x="430771" y="471916"/>
                </a:lnTo>
                <a:lnTo>
                  <a:pt x="370220" y="466664"/>
                </a:lnTo>
                <a:lnTo>
                  <a:pt x="312788" y="458149"/>
                </a:lnTo>
                <a:lnTo>
                  <a:pt x="258884" y="446564"/>
                </a:lnTo>
                <a:lnTo>
                  <a:pt x="208915" y="432104"/>
                </a:lnTo>
                <a:lnTo>
                  <a:pt x="163293" y="414962"/>
                </a:lnTo>
                <a:lnTo>
                  <a:pt x="122426" y="395334"/>
                </a:lnTo>
                <a:lnTo>
                  <a:pt x="86723" y="373414"/>
                </a:lnTo>
                <a:lnTo>
                  <a:pt x="56594" y="349395"/>
                </a:lnTo>
                <a:lnTo>
                  <a:pt x="14694" y="295838"/>
                </a:lnTo>
                <a:lnTo>
                  <a:pt x="0" y="236220"/>
                </a:lnTo>
                <a:lnTo>
                  <a:pt x="3741" y="206020"/>
                </a:lnTo>
                <a:lnTo>
                  <a:pt x="32448" y="149659"/>
                </a:lnTo>
                <a:lnTo>
                  <a:pt x="86723" y="99999"/>
                </a:lnTo>
                <a:lnTo>
                  <a:pt x="122426" y="78176"/>
                </a:lnTo>
                <a:lnTo>
                  <a:pt x="163293" y="58622"/>
                </a:lnTo>
                <a:lnTo>
                  <a:pt x="208915" y="41533"/>
                </a:lnTo>
                <a:lnTo>
                  <a:pt x="258884" y="27108"/>
                </a:lnTo>
                <a:lnTo>
                  <a:pt x="312788" y="15545"/>
                </a:lnTo>
                <a:lnTo>
                  <a:pt x="370220" y="7040"/>
                </a:lnTo>
                <a:lnTo>
                  <a:pt x="430771" y="1793"/>
                </a:lnTo>
                <a:lnTo>
                  <a:pt x="494029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1261110" y="24980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2250439" y="297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 txBox="1"/>
          <p:nvPr/>
        </p:nvSpPr>
        <p:spPr>
          <a:xfrm>
            <a:off x="1484630" y="2600959"/>
            <a:ext cx="5410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li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64" name="object 664"/>
          <p:cNvSpPr/>
          <p:nvPr/>
        </p:nvSpPr>
        <p:spPr>
          <a:xfrm>
            <a:off x="1261110" y="5425440"/>
            <a:ext cx="988060" cy="473709"/>
          </a:xfrm>
          <a:custGeom>
            <a:avLst/>
            <a:gdLst/>
            <a:ahLst/>
            <a:cxnLst/>
            <a:rect l="l" t="t" r="r" b="b"/>
            <a:pathLst>
              <a:path w="988060" h="473710">
                <a:moveTo>
                  <a:pt x="494029" y="0"/>
                </a:moveTo>
                <a:lnTo>
                  <a:pt x="430771" y="1793"/>
                </a:lnTo>
                <a:lnTo>
                  <a:pt x="370220" y="7040"/>
                </a:lnTo>
                <a:lnTo>
                  <a:pt x="312788" y="15545"/>
                </a:lnTo>
                <a:lnTo>
                  <a:pt x="258884" y="27108"/>
                </a:lnTo>
                <a:lnTo>
                  <a:pt x="208915" y="41533"/>
                </a:lnTo>
                <a:lnTo>
                  <a:pt x="163293" y="58622"/>
                </a:lnTo>
                <a:lnTo>
                  <a:pt x="122426" y="78176"/>
                </a:lnTo>
                <a:lnTo>
                  <a:pt x="86723" y="99999"/>
                </a:lnTo>
                <a:lnTo>
                  <a:pt x="56594" y="123893"/>
                </a:lnTo>
                <a:lnTo>
                  <a:pt x="14694" y="177101"/>
                </a:lnTo>
                <a:lnTo>
                  <a:pt x="0" y="236220"/>
                </a:lnTo>
                <a:lnTo>
                  <a:pt x="3741" y="266690"/>
                </a:lnTo>
                <a:lnTo>
                  <a:pt x="32448" y="323471"/>
                </a:lnTo>
                <a:lnTo>
                  <a:pt x="86723" y="373414"/>
                </a:lnTo>
                <a:lnTo>
                  <a:pt x="122426" y="395334"/>
                </a:lnTo>
                <a:lnTo>
                  <a:pt x="163293" y="414962"/>
                </a:lnTo>
                <a:lnTo>
                  <a:pt x="208915" y="432104"/>
                </a:lnTo>
                <a:lnTo>
                  <a:pt x="258884" y="446564"/>
                </a:lnTo>
                <a:lnTo>
                  <a:pt x="312788" y="458149"/>
                </a:lnTo>
                <a:lnTo>
                  <a:pt x="370220" y="466664"/>
                </a:lnTo>
                <a:lnTo>
                  <a:pt x="430771" y="471916"/>
                </a:lnTo>
                <a:lnTo>
                  <a:pt x="494029" y="473710"/>
                </a:lnTo>
                <a:lnTo>
                  <a:pt x="557538" y="471916"/>
                </a:lnTo>
                <a:lnTo>
                  <a:pt x="618258" y="466664"/>
                </a:lnTo>
                <a:lnTo>
                  <a:pt x="675791" y="458149"/>
                </a:lnTo>
                <a:lnTo>
                  <a:pt x="729737" y="446564"/>
                </a:lnTo>
                <a:lnTo>
                  <a:pt x="779699" y="432104"/>
                </a:lnTo>
                <a:lnTo>
                  <a:pt x="825276" y="414962"/>
                </a:lnTo>
                <a:lnTo>
                  <a:pt x="866070" y="395334"/>
                </a:lnTo>
                <a:lnTo>
                  <a:pt x="901683" y="373414"/>
                </a:lnTo>
                <a:lnTo>
                  <a:pt x="931715" y="349395"/>
                </a:lnTo>
                <a:lnTo>
                  <a:pt x="973441" y="295838"/>
                </a:lnTo>
                <a:lnTo>
                  <a:pt x="988060" y="236220"/>
                </a:lnTo>
                <a:lnTo>
                  <a:pt x="984339" y="206020"/>
                </a:lnTo>
                <a:lnTo>
                  <a:pt x="955767" y="149659"/>
                </a:lnTo>
                <a:lnTo>
                  <a:pt x="901683" y="99999"/>
                </a:lnTo>
                <a:lnTo>
                  <a:pt x="866070" y="78176"/>
                </a:lnTo>
                <a:lnTo>
                  <a:pt x="825276" y="58622"/>
                </a:lnTo>
                <a:lnTo>
                  <a:pt x="779699" y="41533"/>
                </a:lnTo>
                <a:lnTo>
                  <a:pt x="729737" y="27108"/>
                </a:lnTo>
                <a:lnTo>
                  <a:pt x="675791" y="15545"/>
                </a:lnTo>
                <a:lnTo>
                  <a:pt x="618258" y="7040"/>
                </a:lnTo>
                <a:lnTo>
                  <a:pt x="557538" y="1793"/>
                </a:lnTo>
                <a:lnTo>
                  <a:pt x="4940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1261110" y="5425440"/>
            <a:ext cx="988060" cy="473709"/>
          </a:xfrm>
          <a:custGeom>
            <a:avLst/>
            <a:gdLst/>
            <a:ahLst/>
            <a:cxnLst/>
            <a:rect l="l" t="t" r="r" b="b"/>
            <a:pathLst>
              <a:path w="988060" h="473710">
                <a:moveTo>
                  <a:pt x="494029" y="0"/>
                </a:moveTo>
                <a:lnTo>
                  <a:pt x="557538" y="1793"/>
                </a:lnTo>
                <a:lnTo>
                  <a:pt x="618258" y="7040"/>
                </a:lnTo>
                <a:lnTo>
                  <a:pt x="675791" y="15545"/>
                </a:lnTo>
                <a:lnTo>
                  <a:pt x="729737" y="27108"/>
                </a:lnTo>
                <a:lnTo>
                  <a:pt x="779699" y="41533"/>
                </a:lnTo>
                <a:lnTo>
                  <a:pt x="825276" y="58622"/>
                </a:lnTo>
                <a:lnTo>
                  <a:pt x="866070" y="78176"/>
                </a:lnTo>
                <a:lnTo>
                  <a:pt x="901683" y="99999"/>
                </a:lnTo>
                <a:lnTo>
                  <a:pt x="931715" y="123893"/>
                </a:lnTo>
                <a:lnTo>
                  <a:pt x="973441" y="177101"/>
                </a:lnTo>
                <a:lnTo>
                  <a:pt x="988060" y="236220"/>
                </a:lnTo>
                <a:lnTo>
                  <a:pt x="984339" y="266690"/>
                </a:lnTo>
                <a:lnTo>
                  <a:pt x="955767" y="323471"/>
                </a:lnTo>
                <a:lnTo>
                  <a:pt x="901683" y="373414"/>
                </a:lnTo>
                <a:lnTo>
                  <a:pt x="866070" y="395334"/>
                </a:lnTo>
                <a:lnTo>
                  <a:pt x="825276" y="414962"/>
                </a:lnTo>
                <a:lnTo>
                  <a:pt x="779699" y="432104"/>
                </a:lnTo>
                <a:lnTo>
                  <a:pt x="729737" y="446564"/>
                </a:lnTo>
                <a:lnTo>
                  <a:pt x="675791" y="458149"/>
                </a:lnTo>
                <a:lnTo>
                  <a:pt x="618258" y="466664"/>
                </a:lnTo>
                <a:lnTo>
                  <a:pt x="557538" y="471916"/>
                </a:lnTo>
                <a:lnTo>
                  <a:pt x="494029" y="473710"/>
                </a:lnTo>
                <a:lnTo>
                  <a:pt x="430771" y="471916"/>
                </a:lnTo>
                <a:lnTo>
                  <a:pt x="370220" y="466664"/>
                </a:lnTo>
                <a:lnTo>
                  <a:pt x="312788" y="458149"/>
                </a:lnTo>
                <a:lnTo>
                  <a:pt x="258884" y="446564"/>
                </a:lnTo>
                <a:lnTo>
                  <a:pt x="208915" y="432104"/>
                </a:lnTo>
                <a:lnTo>
                  <a:pt x="163293" y="414962"/>
                </a:lnTo>
                <a:lnTo>
                  <a:pt x="122426" y="395334"/>
                </a:lnTo>
                <a:lnTo>
                  <a:pt x="86723" y="373414"/>
                </a:lnTo>
                <a:lnTo>
                  <a:pt x="56594" y="349395"/>
                </a:lnTo>
                <a:lnTo>
                  <a:pt x="14694" y="295838"/>
                </a:lnTo>
                <a:lnTo>
                  <a:pt x="0" y="236220"/>
                </a:lnTo>
                <a:lnTo>
                  <a:pt x="3741" y="206020"/>
                </a:lnTo>
                <a:lnTo>
                  <a:pt x="32448" y="149659"/>
                </a:lnTo>
                <a:lnTo>
                  <a:pt x="86723" y="99999"/>
                </a:lnTo>
                <a:lnTo>
                  <a:pt x="122426" y="78176"/>
                </a:lnTo>
                <a:lnTo>
                  <a:pt x="163293" y="58622"/>
                </a:lnTo>
                <a:lnTo>
                  <a:pt x="208915" y="41533"/>
                </a:lnTo>
                <a:lnTo>
                  <a:pt x="258884" y="27108"/>
                </a:lnTo>
                <a:lnTo>
                  <a:pt x="312788" y="15545"/>
                </a:lnTo>
                <a:lnTo>
                  <a:pt x="370220" y="7040"/>
                </a:lnTo>
                <a:lnTo>
                  <a:pt x="430771" y="1793"/>
                </a:lnTo>
                <a:lnTo>
                  <a:pt x="494029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1261110" y="54254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2250439" y="5899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 txBox="1"/>
          <p:nvPr/>
        </p:nvSpPr>
        <p:spPr>
          <a:xfrm>
            <a:off x="1484630" y="5528309"/>
            <a:ext cx="5410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li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2220" y="334361"/>
            <a:ext cx="523938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mic Sans MS"/>
                <a:cs typeface="Comic Sans MS"/>
              </a:rPr>
              <a:t>Socket</a:t>
            </a:r>
            <a:r>
              <a:rPr spc="-80" dirty="0">
                <a:latin typeface="Comic Sans MS"/>
                <a:cs typeface="Comic Sans MS"/>
              </a:rPr>
              <a:t> </a:t>
            </a:r>
            <a:r>
              <a:rPr spc="-10" dirty="0">
                <a:latin typeface="Comic Sans MS"/>
                <a:cs typeface="Comic Sans MS"/>
              </a:rPr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2219" y="1540896"/>
            <a:ext cx="7426325" cy="374078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395"/>
              </a:spcBef>
              <a:buClr>
                <a:srgbClr val="009900"/>
              </a:buClr>
              <a:buSzPct val="144827"/>
              <a:buFont typeface="Comic Sans MS"/>
              <a:buChar char="•"/>
              <a:tabLst>
                <a:tab pos="354330" algn="l"/>
              </a:tabLst>
            </a:pPr>
            <a:r>
              <a:rPr sz="2900" i="1" spc="-75" dirty="0">
                <a:latin typeface="Comic Sans MS"/>
                <a:cs typeface="Comic Sans MS"/>
              </a:rPr>
              <a:t>Two </a:t>
            </a:r>
            <a:r>
              <a:rPr sz="2900" i="1" spc="-60" dirty="0">
                <a:latin typeface="Comic Sans MS"/>
                <a:cs typeface="Comic Sans MS"/>
              </a:rPr>
              <a:t>main Types</a:t>
            </a:r>
            <a:r>
              <a:rPr sz="2900" i="1" spc="20" dirty="0">
                <a:latin typeface="Comic Sans MS"/>
                <a:cs typeface="Comic Sans MS"/>
              </a:rPr>
              <a:t> </a:t>
            </a:r>
            <a:r>
              <a:rPr sz="2900" i="1" spc="-50" dirty="0">
                <a:latin typeface="Comic Sans MS"/>
                <a:cs typeface="Comic Sans MS"/>
              </a:rPr>
              <a:t>are:-</a:t>
            </a:r>
            <a:endParaRPr sz="2900">
              <a:latin typeface="Comic Sans MS"/>
              <a:cs typeface="Comic Sans MS"/>
            </a:endParaRPr>
          </a:p>
          <a:p>
            <a:pPr marL="754380" lvl="1" indent="-284480">
              <a:lnSpc>
                <a:spcPct val="100000"/>
              </a:lnSpc>
              <a:spcBef>
                <a:spcPts val="290"/>
              </a:spcBef>
              <a:buSzPct val="97959"/>
              <a:buFont typeface="Comic Sans MS"/>
              <a:buChar char="–"/>
              <a:tabLst>
                <a:tab pos="753745" algn="l"/>
                <a:tab pos="754380" algn="l"/>
              </a:tabLst>
            </a:pPr>
            <a:r>
              <a:rPr sz="2450" i="1" spc="-30" dirty="0">
                <a:latin typeface="Comic Sans MS"/>
                <a:cs typeface="Comic Sans MS"/>
              </a:rPr>
              <a:t>UDP</a:t>
            </a:r>
            <a:r>
              <a:rPr sz="2400" spc="-30" dirty="0">
                <a:latin typeface="Comic Sans MS"/>
                <a:cs typeface="Comic Sans MS"/>
              </a:rPr>
              <a:t>: </a:t>
            </a:r>
            <a:r>
              <a:rPr sz="2400" spc="-5" dirty="0">
                <a:latin typeface="Comic Sans MS"/>
                <a:cs typeface="Comic Sans MS"/>
              </a:rPr>
              <a:t>User Datagram</a:t>
            </a:r>
            <a:r>
              <a:rPr sz="2400" spc="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Protocol</a:t>
            </a:r>
            <a:endParaRPr sz="2400">
              <a:latin typeface="Comic Sans MS"/>
              <a:cs typeface="Comic Sans MS"/>
            </a:endParaRPr>
          </a:p>
          <a:p>
            <a:pPr marL="927100">
              <a:lnSpc>
                <a:spcPct val="100000"/>
              </a:lnSpc>
              <a:spcBef>
                <a:spcPts val="390"/>
              </a:spcBef>
            </a:pPr>
            <a:r>
              <a:rPr sz="3000" baseline="5555" dirty="0">
                <a:solidFill>
                  <a:srgbClr val="007F00"/>
                </a:solidFill>
                <a:latin typeface="Arial"/>
                <a:cs typeface="Arial"/>
              </a:rPr>
              <a:t></a:t>
            </a:r>
            <a:r>
              <a:rPr sz="2000" dirty="0">
                <a:latin typeface="Comic Sans MS"/>
                <a:cs typeface="Comic Sans MS"/>
              </a:rPr>
              <a:t>(</a:t>
            </a: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SOCK_STREAM</a:t>
            </a:r>
            <a:r>
              <a:rPr sz="2000" dirty="0">
                <a:latin typeface="Comic Sans MS"/>
                <a:cs typeface="Comic Sans MS"/>
              </a:rPr>
              <a:t>)</a:t>
            </a:r>
            <a:endParaRPr sz="2000">
              <a:latin typeface="Comic Sans MS"/>
              <a:cs typeface="Comic Sans MS"/>
            </a:endParaRPr>
          </a:p>
          <a:p>
            <a:pPr marL="754380" lvl="1" indent="-284480">
              <a:lnSpc>
                <a:spcPct val="100000"/>
              </a:lnSpc>
              <a:spcBef>
                <a:spcPts val="320"/>
              </a:spcBef>
              <a:buSzPct val="97959"/>
              <a:buFont typeface="Comic Sans MS"/>
              <a:buChar char="–"/>
              <a:tabLst>
                <a:tab pos="753745" algn="l"/>
                <a:tab pos="754380" algn="l"/>
              </a:tabLst>
            </a:pPr>
            <a:r>
              <a:rPr sz="2450" i="1" spc="-25" dirty="0">
                <a:latin typeface="Comic Sans MS"/>
                <a:cs typeface="Comic Sans MS"/>
              </a:rPr>
              <a:t>TCP</a:t>
            </a:r>
            <a:r>
              <a:rPr sz="2400" spc="-25" dirty="0">
                <a:latin typeface="Comic Sans MS"/>
                <a:cs typeface="Comic Sans MS"/>
              </a:rPr>
              <a:t>: </a:t>
            </a:r>
            <a:r>
              <a:rPr sz="2400" spc="-5" dirty="0">
                <a:latin typeface="Comic Sans MS"/>
                <a:cs typeface="Comic Sans MS"/>
              </a:rPr>
              <a:t>Transmission Control</a:t>
            </a:r>
            <a:r>
              <a:rPr sz="2400" spc="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Protocol</a:t>
            </a:r>
            <a:endParaRPr sz="2400">
              <a:latin typeface="Comic Sans MS"/>
              <a:cs typeface="Comic Sans MS"/>
            </a:endParaRPr>
          </a:p>
          <a:p>
            <a:pPr marL="927100">
              <a:lnSpc>
                <a:spcPct val="100000"/>
              </a:lnSpc>
              <a:spcBef>
                <a:spcPts val="390"/>
              </a:spcBef>
            </a:pPr>
            <a:r>
              <a:rPr sz="3000" baseline="5555" dirty="0">
                <a:solidFill>
                  <a:srgbClr val="007F00"/>
                </a:solidFill>
                <a:latin typeface="Arial"/>
                <a:cs typeface="Arial"/>
              </a:rPr>
              <a:t></a:t>
            </a:r>
            <a:r>
              <a:rPr sz="2000" dirty="0">
                <a:latin typeface="Comic Sans MS"/>
                <a:cs typeface="Comic Sans MS"/>
              </a:rPr>
              <a:t>(</a:t>
            </a: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SOCK_DGRAM</a:t>
            </a:r>
            <a:r>
              <a:rPr sz="2000" dirty="0">
                <a:latin typeface="Comic Sans MS"/>
                <a:cs typeface="Comic Sans MS"/>
              </a:rPr>
              <a:t>)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5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5"/>
              </a:spcBef>
              <a:buClr>
                <a:srgbClr val="009900"/>
              </a:buClr>
              <a:buSzPct val="144827"/>
              <a:buFont typeface="Comic Sans MS"/>
              <a:buChar char="•"/>
              <a:tabLst>
                <a:tab pos="354330" algn="l"/>
              </a:tabLst>
            </a:pPr>
            <a:r>
              <a:rPr sz="2900" i="1" spc="-65" dirty="0">
                <a:latin typeface="Comic Sans MS"/>
                <a:cs typeface="Comic Sans MS"/>
              </a:rPr>
              <a:t>Other </a:t>
            </a:r>
            <a:r>
              <a:rPr sz="2900" i="1" spc="-60" dirty="0">
                <a:latin typeface="Comic Sans MS"/>
                <a:cs typeface="Comic Sans MS"/>
              </a:rPr>
              <a:t>domain </a:t>
            </a:r>
            <a:r>
              <a:rPr sz="2900" i="1" spc="-55" dirty="0">
                <a:latin typeface="Comic Sans MS"/>
                <a:cs typeface="Comic Sans MS"/>
              </a:rPr>
              <a:t>provided </a:t>
            </a:r>
            <a:r>
              <a:rPr sz="2900" i="1" spc="-65" dirty="0">
                <a:latin typeface="Comic Sans MS"/>
                <a:cs typeface="Comic Sans MS"/>
              </a:rPr>
              <a:t>by </a:t>
            </a:r>
            <a:r>
              <a:rPr sz="2900" i="1" spc="-75" dirty="0">
                <a:latin typeface="Comic Sans MS"/>
                <a:cs typeface="Comic Sans MS"/>
              </a:rPr>
              <a:t>UNIX </a:t>
            </a:r>
            <a:r>
              <a:rPr sz="2900" i="1" spc="-65" dirty="0">
                <a:latin typeface="Comic Sans MS"/>
                <a:cs typeface="Comic Sans MS"/>
              </a:rPr>
              <a:t>system</a:t>
            </a:r>
            <a:r>
              <a:rPr sz="2900" i="1" spc="95" dirty="0">
                <a:latin typeface="Comic Sans MS"/>
                <a:cs typeface="Comic Sans MS"/>
              </a:rPr>
              <a:t> </a:t>
            </a:r>
            <a:r>
              <a:rPr sz="2900" i="1" spc="-40" dirty="0">
                <a:latin typeface="Comic Sans MS"/>
                <a:cs typeface="Comic Sans MS"/>
              </a:rPr>
              <a:t>is</a:t>
            </a:r>
            <a:endParaRPr sz="2900">
              <a:latin typeface="Comic Sans MS"/>
              <a:cs typeface="Comic Sans MS"/>
            </a:endParaRPr>
          </a:p>
          <a:p>
            <a:pPr marL="754380" lvl="1" indent="-284480">
              <a:lnSpc>
                <a:spcPct val="100000"/>
              </a:lnSpc>
              <a:spcBef>
                <a:spcPts val="290"/>
              </a:spcBef>
              <a:buSzPct val="97959"/>
              <a:buFont typeface="Comic Sans MS"/>
              <a:buChar char="–"/>
              <a:tabLst>
                <a:tab pos="753745" algn="l"/>
                <a:tab pos="754380" algn="l"/>
              </a:tabLst>
            </a:pPr>
            <a:r>
              <a:rPr sz="2450" i="1" spc="-30" dirty="0">
                <a:latin typeface="Comic Sans MS"/>
                <a:cs typeface="Comic Sans MS"/>
              </a:rPr>
              <a:t>Sequential Packet</a:t>
            </a:r>
            <a:endParaRPr sz="2450">
              <a:latin typeface="Comic Sans MS"/>
              <a:cs typeface="Comic Sans MS"/>
            </a:endParaRPr>
          </a:p>
          <a:p>
            <a:pPr marL="927100">
              <a:lnSpc>
                <a:spcPct val="100000"/>
              </a:lnSpc>
              <a:spcBef>
                <a:spcPts val="340"/>
              </a:spcBef>
            </a:pPr>
            <a:r>
              <a:rPr sz="3000" spc="-44" baseline="5555" dirty="0">
                <a:solidFill>
                  <a:srgbClr val="007F00"/>
                </a:solidFill>
                <a:latin typeface="Arial"/>
                <a:cs typeface="Arial"/>
              </a:rPr>
              <a:t></a:t>
            </a:r>
            <a:r>
              <a:rPr sz="2050" i="1" spc="-30" dirty="0">
                <a:latin typeface="Comic Sans MS"/>
                <a:cs typeface="Comic Sans MS"/>
              </a:rPr>
              <a:t>(</a:t>
            </a:r>
            <a:r>
              <a:rPr sz="2050" i="1" spc="-30" dirty="0">
                <a:solidFill>
                  <a:srgbClr val="3333CC"/>
                </a:solidFill>
                <a:latin typeface="Comic Sans MS"/>
                <a:cs typeface="Comic Sans MS"/>
              </a:rPr>
              <a:t>SOCK_SEQPACKET</a:t>
            </a:r>
            <a:r>
              <a:rPr sz="2050" i="1" spc="-30" dirty="0">
                <a:latin typeface="Comic Sans MS"/>
                <a:cs typeface="Comic Sans MS"/>
              </a:rPr>
              <a:t>)</a:t>
            </a:r>
            <a:endParaRPr sz="20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334361"/>
            <a:ext cx="616648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mic Sans MS"/>
                <a:cs typeface="Comic Sans MS"/>
              </a:rPr>
              <a:t>Stream</a:t>
            </a:r>
            <a:r>
              <a:rPr spc="-85" dirty="0">
                <a:latin typeface="Comic Sans MS"/>
                <a:cs typeface="Comic Sans MS"/>
              </a:rPr>
              <a:t> </a:t>
            </a:r>
            <a:r>
              <a:rPr spc="-5" dirty="0">
                <a:latin typeface="Comic Sans MS"/>
                <a:cs typeface="Comic Sans MS"/>
              </a:rPr>
              <a:t>Socket(TCP)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6620" y="1962150"/>
            <a:ext cx="6405245" cy="28244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3600" spc="-7" baseline="5787" dirty="0">
                <a:solidFill>
                  <a:srgbClr val="007F00"/>
                </a:solidFill>
                <a:latin typeface="Arial"/>
                <a:cs typeface="Arial"/>
              </a:rPr>
              <a:t></a:t>
            </a:r>
            <a:r>
              <a:rPr sz="2400" spc="-5" dirty="0">
                <a:latin typeface="Comic Sans MS"/>
                <a:cs typeface="Comic Sans MS"/>
              </a:rPr>
              <a:t>Byte streamr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3600" spc="-7" baseline="5787" dirty="0">
                <a:solidFill>
                  <a:srgbClr val="007F00"/>
                </a:solidFill>
                <a:latin typeface="Arial"/>
                <a:cs typeface="Arial"/>
              </a:rPr>
              <a:t></a:t>
            </a:r>
            <a:r>
              <a:rPr sz="2400" spc="-5" dirty="0">
                <a:latin typeface="Comic Sans MS"/>
                <a:cs typeface="Comic Sans MS"/>
              </a:rPr>
              <a:t>reliable (in order, all arrive, </a:t>
            </a:r>
            <a:r>
              <a:rPr sz="2400" dirty="0">
                <a:latin typeface="Comic Sans MS"/>
                <a:cs typeface="Comic Sans MS"/>
              </a:rPr>
              <a:t>no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duplicates)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3600" baseline="5787" dirty="0">
                <a:solidFill>
                  <a:srgbClr val="007F00"/>
                </a:solidFill>
                <a:latin typeface="Arial"/>
                <a:cs typeface="Arial"/>
              </a:rPr>
              <a:t></a:t>
            </a:r>
            <a:r>
              <a:rPr sz="2400" dirty="0">
                <a:latin typeface="Comic Sans MS"/>
                <a:cs typeface="Comic Sans MS"/>
              </a:rPr>
              <a:t>flow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control</a:t>
            </a:r>
            <a:endParaRPr sz="2400">
              <a:latin typeface="Comic Sans MS"/>
              <a:cs typeface="Comic Sans MS"/>
            </a:endParaRPr>
          </a:p>
          <a:p>
            <a:pPr marL="241300" marR="5080" indent="-228600">
              <a:lnSpc>
                <a:spcPts val="2600"/>
              </a:lnSpc>
              <a:spcBef>
                <a:spcPts val="680"/>
              </a:spcBef>
            </a:pPr>
            <a:r>
              <a:rPr sz="3600" spc="-7" baseline="5787" dirty="0">
                <a:solidFill>
                  <a:srgbClr val="007F00"/>
                </a:solidFill>
                <a:latin typeface="Arial"/>
                <a:cs typeface="Arial"/>
              </a:rPr>
              <a:t></a:t>
            </a:r>
            <a:r>
              <a:rPr sz="2400" spc="-5" dirty="0">
                <a:latin typeface="Comic Sans MS"/>
                <a:cs typeface="Comic Sans MS"/>
              </a:rPr>
              <a:t>Two channels on the socket for </a:t>
            </a:r>
            <a:r>
              <a:rPr sz="2400" dirty="0">
                <a:latin typeface="Comic Sans MS"/>
                <a:cs typeface="Comic Sans MS"/>
              </a:rPr>
              <a:t>send </a:t>
            </a:r>
            <a:r>
              <a:rPr sz="2400" spc="-5" dirty="0">
                <a:latin typeface="Comic Sans MS"/>
                <a:cs typeface="Comic Sans MS"/>
              </a:rPr>
              <a:t>bytes  to each other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3600" spc="-7" baseline="5787" dirty="0">
                <a:solidFill>
                  <a:srgbClr val="007F00"/>
                </a:solidFill>
                <a:latin typeface="Arial"/>
                <a:cs typeface="Arial"/>
              </a:rPr>
              <a:t></a:t>
            </a:r>
            <a:r>
              <a:rPr sz="2400" spc="-5" dirty="0">
                <a:latin typeface="Comic Sans MS"/>
                <a:cs typeface="Comic Sans MS"/>
              </a:rPr>
              <a:t>Connection-oriented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359"/>
              </a:spcBef>
            </a:pPr>
            <a:r>
              <a:rPr sz="2400" dirty="0">
                <a:latin typeface="Comic Sans MS"/>
                <a:cs typeface="Comic Sans MS"/>
              </a:rPr>
              <a:t>* </a:t>
            </a:r>
            <a:r>
              <a:rPr sz="2400" spc="-5" dirty="0">
                <a:latin typeface="Comic Sans MS"/>
                <a:cs typeface="Comic Sans MS"/>
              </a:rPr>
              <a:t>Eg: like </a:t>
            </a:r>
            <a:r>
              <a:rPr sz="2400" spc="-10" dirty="0">
                <a:latin typeface="Comic Sans MS"/>
                <a:cs typeface="Comic Sans MS"/>
              </a:rPr>
              <a:t>two </a:t>
            </a:r>
            <a:r>
              <a:rPr sz="2400" spc="-5" dirty="0">
                <a:latin typeface="Comic Sans MS"/>
                <a:cs typeface="Comic Sans MS"/>
              </a:rPr>
              <a:t>party phone</a:t>
            </a:r>
            <a:r>
              <a:rPr sz="2400" spc="-18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calls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3769" y="836930"/>
            <a:ext cx="8190230" cy="5713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34361"/>
            <a:ext cx="674878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mic Sans MS"/>
                <a:cs typeface="Comic Sans MS"/>
              </a:rPr>
              <a:t>Datagram</a:t>
            </a:r>
            <a:r>
              <a:rPr spc="-75" dirty="0">
                <a:latin typeface="Comic Sans MS"/>
                <a:cs typeface="Comic Sans MS"/>
              </a:rPr>
              <a:t> </a:t>
            </a:r>
            <a:r>
              <a:rPr spc="-5" dirty="0">
                <a:latin typeface="Comic Sans MS"/>
                <a:cs typeface="Comic Sans MS"/>
              </a:rPr>
              <a:t>Socket(UDP)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6620" y="2018029"/>
            <a:ext cx="6372860" cy="282321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4200" spc="-7" baseline="5952" dirty="0">
                <a:solidFill>
                  <a:srgbClr val="007F00"/>
                </a:solidFill>
                <a:latin typeface="Arial"/>
                <a:cs typeface="Arial"/>
              </a:rPr>
              <a:t></a:t>
            </a:r>
            <a:r>
              <a:rPr sz="2800" spc="-5" dirty="0">
                <a:latin typeface="Comic Sans MS"/>
                <a:cs typeface="Comic Sans MS"/>
              </a:rPr>
              <a:t>Message oriented</a:t>
            </a:r>
            <a:endParaRPr sz="2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4200" spc="-7" baseline="5952" dirty="0">
                <a:solidFill>
                  <a:srgbClr val="007F00"/>
                </a:solidFill>
                <a:latin typeface="Arial"/>
                <a:cs typeface="Arial"/>
              </a:rPr>
              <a:t></a:t>
            </a:r>
            <a:r>
              <a:rPr sz="2800" spc="-5" dirty="0">
                <a:latin typeface="Comic Sans MS"/>
                <a:cs typeface="Comic Sans MS"/>
              </a:rPr>
              <a:t>no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acknowledgements</a:t>
            </a:r>
            <a:endParaRPr sz="2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4200" spc="-7" baseline="5952" dirty="0">
                <a:solidFill>
                  <a:srgbClr val="007F00"/>
                </a:solidFill>
                <a:latin typeface="Arial"/>
                <a:cs typeface="Arial"/>
              </a:rPr>
              <a:t></a:t>
            </a:r>
            <a:r>
              <a:rPr sz="2800" spc="-5" dirty="0">
                <a:latin typeface="Comic Sans MS"/>
                <a:cs typeface="Comic Sans MS"/>
              </a:rPr>
              <a:t>no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retransmissions</a:t>
            </a:r>
            <a:endParaRPr sz="2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4200" spc="-7" baseline="5952" dirty="0">
                <a:solidFill>
                  <a:srgbClr val="007F00"/>
                </a:solidFill>
                <a:latin typeface="Arial"/>
                <a:cs typeface="Arial"/>
              </a:rPr>
              <a:t></a:t>
            </a:r>
            <a:r>
              <a:rPr sz="2800" spc="-5" dirty="0">
                <a:latin typeface="Comic Sans MS"/>
                <a:cs typeface="Comic Sans MS"/>
              </a:rPr>
              <a:t>Unreliable (out </a:t>
            </a:r>
            <a:r>
              <a:rPr sz="2800" dirty="0">
                <a:latin typeface="Comic Sans MS"/>
                <a:cs typeface="Comic Sans MS"/>
              </a:rPr>
              <a:t>of order,</a:t>
            </a:r>
            <a:r>
              <a:rPr sz="2800" spc="-4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duplicates)</a:t>
            </a:r>
            <a:endParaRPr sz="2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4200" spc="-7" baseline="5952" dirty="0">
                <a:solidFill>
                  <a:srgbClr val="007F00"/>
                </a:solidFill>
                <a:latin typeface="Arial"/>
                <a:cs typeface="Arial"/>
              </a:rPr>
              <a:t></a:t>
            </a:r>
            <a:r>
              <a:rPr sz="2800" spc="-5" dirty="0">
                <a:latin typeface="Comic Sans MS"/>
                <a:cs typeface="Comic Sans MS"/>
              </a:rPr>
              <a:t>Connection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less</a:t>
            </a:r>
            <a:endParaRPr sz="28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320"/>
              </a:spcBef>
            </a:pPr>
            <a:r>
              <a:rPr sz="2800" dirty="0">
                <a:latin typeface="Comic Sans MS"/>
                <a:cs typeface="Comic Sans MS"/>
              </a:rPr>
              <a:t>* </a:t>
            </a:r>
            <a:r>
              <a:rPr sz="2800" spc="-5" dirty="0">
                <a:latin typeface="Comic Sans MS"/>
                <a:cs typeface="Comic Sans MS"/>
              </a:rPr>
              <a:t>Eg: Postal</a:t>
            </a:r>
            <a:r>
              <a:rPr sz="2800" spc="-53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System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828781"/>
            <a:ext cx="825880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Comic Sans MS"/>
                <a:cs typeface="Comic Sans MS"/>
              </a:rPr>
              <a:t>Sequential </a:t>
            </a:r>
            <a:r>
              <a:rPr sz="4000" spc="-5" dirty="0">
                <a:latin typeface="Comic Sans MS"/>
                <a:cs typeface="Comic Sans MS"/>
              </a:rPr>
              <a:t>Packet</a:t>
            </a:r>
            <a:r>
              <a:rPr sz="4000" dirty="0">
                <a:latin typeface="Comic Sans MS"/>
                <a:cs typeface="Comic Sans MS"/>
              </a:rPr>
              <a:t> </a:t>
            </a:r>
            <a:r>
              <a:rPr sz="4000" spc="-10" dirty="0">
                <a:latin typeface="Comic Sans MS"/>
                <a:cs typeface="Comic Sans MS"/>
              </a:rPr>
              <a:t>Socket(SCTP)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6620" y="1550670"/>
            <a:ext cx="5761355" cy="263271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3600" spc="-7" baseline="5787" dirty="0">
                <a:solidFill>
                  <a:srgbClr val="007F00"/>
                </a:solidFill>
                <a:latin typeface="Arial"/>
                <a:cs typeface="Arial"/>
              </a:rPr>
              <a:t></a:t>
            </a:r>
            <a:r>
              <a:rPr sz="2400" spc="-5" dirty="0">
                <a:latin typeface="Comic Sans MS"/>
                <a:cs typeface="Comic Sans MS"/>
              </a:rPr>
              <a:t>It is not widely used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protocol</a:t>
            </a:r>
            <a:endParaRPr sz="2400">
              <a:latin typeface="Comic Sans MS"/>
              <a:cs typeface="Comic Sans MS"/>
            </a:endParaRPr>
          </a:p>
          <a:p>
            <a:pPr marL="241300" marR="5080" indent="-228600">
              <a:lnSpc>
                <a:spcPct val="100000"/>
              </a:lnSpc>
              <a:spcBef>
                <a:spcPts val="650"/>
              </a:spcBef>
            </a:pPr>
            <a:r>
              <a:rPr sz="3600" spc="-7" baseline="5787" dirty="0">
                <a:solidFill>
                  <a:srgbClr val="007F00"/>
                </a:solidFill>
                <a:latin typeface="Arial"/>
                <a:cs typeface="Arial"/>
              </a:rPr>
              <a:t></a:t>
            </a:r>
            <a:r>
              <a:rPr sz="2400" spc="-5" dirty="0">
                <a:latin typeface="Comic Sans MS"/>
                <a:cs typeface="Comic Sans MS"/>
              </a:rPr>
              <a:t>Midway between stream </a:t>
            </a:r>
            <a:r>
              <a:rPr sz="2400" dirty="0">
                <a:latin typeface="Comic Sans MS"/>
                <a:cs typeface="Comic Sans MS"/>
              </a:rPr>
              <a:t>and </a:t>
            </a:r>
            <a:r>
              <a:rPr sz="2400" spc="-10" dirty="0">
                <a:latin typeface="Comic Sans MS"/>
                <a:cs typeface="Comic Sans MS"/>
              </a:rPr>
              <a:t>datagram  </a:t>
            </a:r>
            <a:r>
              <a:rPr sz="2400" spc="-5" dirty="0">
                <a:latin typeface="Comic Sans MS"/>
                <a:cs typeface="Comic Sans MS"/>
              </a:rPr>
              <a:t>socket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3600" spc="-7" baseline="5787" dirty="0">
                <a:solidFill>
                  <a:srgbClr val="007F00"/>
                </a:solidFill>
                <a:latin typeface="Arial"/>
                <a:cs typeface="Arial"/>
              </a:rPr>
              <a:t></a:t>
            </a:r>
            <a:r>
              <a:rPr sz="2400" spc="-5" dirty="0">
                <a:latin typeface="Comic Sans MS"/>
                <a:cs typeface="Comic Sans MS"/>
              </a:rPr>
              <a:t>Message oriented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3600" spc="-7" baseline="5787" dirty="0">
                <a:solidFill>
                  <a:srgbClr val="007F00"/>
                </a:solidFill>
                <a:latin typeface="Arial"/>
                <a:cs typeface="Arial"/>
              </a:rPr>
              <a:t></a:t>
            </a:r>
            <a:r>
              <a:rPr sz="2400" spc="-5" dirty="0">
                <a:latin typeface="Comic Sans MS"/>
                <a:cs typeface="Comic Sans MS"/>
              </a:rPr>
              <a:t>Connection oriented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3600" spc="-7" baseline="5787" dirty="0">
                <a:solidFill>
                  <a:srgbClr val="007F00"/>
                </a:solidFill>
                <a:latin typeface="Arial"/>
                <a:cs typeface="Arial"/>
              </a:rPr>
              <a:t></a:t>
            </a:r>
            <a:r>
              <a:rPr sz="2400" spc="-5" dirty="0">
                <a:latin typeface="Comic Sans MS"/>
                <a:cs typeface="Comic Sans MS"/>
              </a:rPr>
              <a:t>Reliable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34361"/>
            <a:ext cx="715645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mic Sans MS"/>
                <a:cs typeface="Comic Sans MS"/>
              </a:rPr>
              <a:t>Addresses and</a:t>
            </a:r>
            <a:r>
              <a:rPr spc="-95" dirty="0">
                <a:latin typeface="Comic Sans MS"/>
                <a:cs typeface="Comic Sans MS"/>
              </a:rPr>
              <a:t> </a:t>
            </a:r>
            <a:r>
              <a:rPr spc="-5" dirty="0">
                <a:latin typeface="Comic Sans MS"/>
                <a:cs typeface="Comic Sans MS"/>
              </a:rPr>
              <a:t>Sockets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2219" y="1633220"/>
            <a:ext cx="7031990" cy="3710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100"/>
              </a:spcBef>
              <a:buClr>
                <a:srgbClr val="009900"/>
              </a:buClr>
              <a:buSzPct val="150000"/>
              <a:buChar char="•"/>
              <a:tabLst>
                <a:tab pos="354330" algn="l"/>
              </a:tabLst>
            </a:pPr>
            <a:r>
              <a:rPr sz="2800" spc="-5" dirty="0">
                <a:latin typeface="Comic Sans MS"/>
                <a:cs typeface="Comic Sans MS"/>
              </a:rPr>
              <a:t>Structure to hold address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information</a:t>
            </a:r>
            <a:endParaRPr sz="2800">
              <a:latin typeface="Comic Sans MS"/>
              <a:cs typeface="Comic Sans MS"/>
            </a:endParaRPr>
          </a:p>
          <a:p>
            <a:pPr marL="354330" indent="-341630">
              <a:lnSpc>
                <a:spcPct val="100000"/>
              </a:lnSpc>
              <a:spcBef>
                <a:spcPts val="650"/>
              </a:spcBef>
              <a:buClr>
                <a:srgbClr val="009900"/>
              </a:buClr>
              <a:buSzPct val="150000"/>
              <a:buChar char="•"/>
              <a:tabLst>
                <a:tab pos="354330" algn="l"/>
              </a:tabLst>
            </a:pPr>
            <a:r>
              <a:rPr sz="2800" spc="-5" dirty="0">
                <a:latin typeface="Comic Sans MS"/>
                <a:cs typeface="Comic Sans MS"/>
              </a:rPr>
              <a:t>Functions pass address </a:t>
            </a:r>
            <a:r>
              <a:rPr sz="2800" dirty="0">
                <a:latin typeface="Comic Sans MS"/>
                <a:cs typeface="Comic Sans MS"/>
              </a:rPr>
              <a:t>from </a:t>
            </a:r>
            <a:r>
              <a:rPr sz="2800" spc="-5" dirty="0">
                <a:latin typeface="Comic Sans MS"/>
                <a:cs typeface="Comic Sans MS"/>
              </a:rPr>
              <a:t>user to</a:t>
            </a:r>
            <a:r>
              <a:rPr sz="2800" spc="-9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OS</a:t>
            </a:r>
            <a:endParaRPr sz="2800">
              <a:latin typeface="Comic Sans MS"/>
              <a:cs typeface="Comic Sans MS"/>
            </a:endParaRPr>
          </a:p>
          <a:p>
            <a:pPr marL="469900" marR="4907915">
              <a:lnSpc>
                <a:spcPct val="122600"/>
              </a:lnSpc>
            </a:pPr>
            <a:r>
              <a:rPr sz="2400" spc="-5" dirty="0">
                <a:latin typeface="Courier New"/>
                <a:cs typeface="Courier New"/>
              </a:rPr>
              <a:t>bind()  connect()  sendto()</a:t>
            </a:r>
            <a:endParaRPr sz="2400">
              <a:latin typeface="Courier New"/>
              <a:cs typeface="Courier New"/>
            </a:endParaRPr>
          </a:p>
          <a:p>
            <a:pPr marL="354330" indent="-341630">
              <a:lnSpc>
                <a:spcPct val="100000"/>
              </a:lnSpc>
              <a:spcBef>
                <a:spcPts val="650"/>
              </a:spcBef>
              <a:buClr>
                <a:srgbClr val="009900"/>
              </a:buClr>
              <a:buSzPct val="150000"/>
              <a:buChar char="•"/>
              <a:tabLst>
                <a:tab pos="354330" algn="l"/>
              </a:tabLst>
            </a:pPr>
            <a:r>
              <a:rPr sz="2800" spc="-5" dirty="0">
                <a:latin typeface="Comic Sans MS"/>
                <a:cs typeface="Comic Sans MS"/>
              </a:rPr>
              <a:t>Functions pass address </a:t>
            </a:r>
            <a:r>
              <a:rPr sz="2800" dirty="0">
                <a:latin typeface="Comic Sans MS"/>
                <a:cs typeface="Comic Sans MS"/>
              </a:rPr>
              <a:t>from </a:t>
            </a:r>
            <a:r>
              <a:rPr sz="2800" spc="-5" dirty="0">
                <a:latin typeface="Comic Sans MS"/>
                <a:cs typeface="Comic Sans MS"/>
              </a:rPr>
              <a:t>OS to</a:t>
            </a:r>
            <a:r>
              <a:rPr sz="2800" spc="-6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user</a:t>
            </a:r>
            <a:endParaRPr sz="2800">
              <a:latin typeface="Comic Sans MS"/>
              <a:cs typeface="Comic Sans MS"/>
            </a:endParaRPr>
          </a:p>
          <a:p>
            <a:pPr marL="469900" marR="4725035">
              <a:lnSpc>
                <a:spcPct val="122200"/>
              </a:lnSpc>
              <a:spcBef>
                <a:spcPts val="10"/>
              </a:spcBef>
            </a:pPr>
            <a:r>
              <a:rPr sz="2400" spc="-5" dirty="0">
                <a:latin typeface="Courier New"/>
                <a:cs typeface="Courier New"/>
              </a:rPr>
              <a:t>accept()  recvfrom()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" y="334361"/>
            <a:ext cx="789114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mic Sans MS"/>
                <a:cs typeface="Comic Sans MS"/>
              </a:rPr>
              <a:t>Socket Address</a:t>
            </a:r>
            <a:r>
              <a:rPr spc="-70" dirty="0">
                <a:latin typeface="Comic Sans MS"/>
                <a:cs typeface="Comic Sans MS"/>
              </a:rPr>
              <a:t> </a:t>
            </a:r>
            <a:r>
              <a:rPr spc="-10" dirty="0">
                <a:latin typeface="Comic Sans MS"/>
                <a:cs typeface="Comic Sans MS"/>
              </a:rPr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6540" y="2007800"/>
            <a:ext cx="3366770" cy="340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50" i="1" spc="-30" dirty="0">
                <a:latin typeface="Comic Sans MS"/>
                <a:cs typeface="Comic Sans MS"/>
              </a:rPr>
              <a:t>/* </a:t>
            </a:r>
            <a:r>
              <a:rPr sz="2050" i="1" spc="-25" dirty="0">
                <a:latin typeface="Comic Sans MS"/>
                <a:cs typeface="Comic Sans MS"/>
              </a:rPr>
              <a:t>32-bit </a:t>
            </a:r>
            <a:r>
              <a:rPr sz="2050" i="1" spc="-30" dirty="0">
                <a:latin typeface="Comic Sans MS"/>
                <a:cs typeface="Comic Sans MS"/>
              </a:rPr>
              <a:t>IPv4 </a:t>
            </a:r>
            <a:r>
              <a:rPr sz="2050" i="1" spc="-35" dirty="0">
                <a:latin typeface="Comic Sans MS"/>
                <a:cs typeface="Comic Sans MS"/>
              </a:rPr>
              <a:t>addresses</a:t>
            </a:r>
            <a:r>
              <a:rPr sz="2050" i="1" spc="-15" dirty="0">
                <a:latin typeface="Comic Sans MS"/>
                <a:cs typeface="Comic Sans MS"/>
              </a:rPr>
              <a:t> </a:t>
            </a:r>
            <a:r>
              <a:rPr sz="2050" i="1" spc="-25" dirty="0">
                <a:latin typeface="Comic Sans MS"/>
                <a:cs typeface="Comic Sans MS"/>
              </a:rPr>
              <a:t>*/</a:t>
            </a:r>
            <a:endParaRPr sz="205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1739" y="1607820"/>
            <a:ext cx="3073400" cy="1452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157480" indent="-304800">
              <a:lnSpc>
                <a:spcPct val="1171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struct in_addr </a:t>
            </a:r>
            <a:r>
              <a:rPr sz="2000" dirty="0">
                <a:latin typeface="Courier New"/>
                <a:cs typeface="Courier New"/>
              </a:rPr>
              <a:t>{  </a:t>
            </a:r>
            <a:r>
              <a:rPr sz="2000" spc="-5" dirty="0">
                <a:latin typeface="Courier New"/>
                <a:cs typeface="Courier New"/>
              </a:rPr>
              <a:t>in_addr_t</a:t>
            </a:r>
            <a:r>
              <a:rPr sz="2000" spc="-9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s_addr;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spc="-5" dirty="0">
                <a:latin typeface="Courier New"/>
                <a:cs typeface="Courier New"/>
              </a:rPr>
              <a:t>};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spc="-5" dirty="0">
                <a:latin typeface="Courier New"/>
                <a:cs typeface="Courier New"/>
              </a:rPr>
              <a:t>struct sockaddr_in</a:t>
            </a:r>
            <a:r>
              <a:rPr sz="2000" spc="-9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1739" y="3037092"/>
            <a:ext cx="7321550" cy="301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0" marR="5080">
              <a:lnSpc>
                <a:spcPct val="114199"/>
              </a:lnSpc>
              <a:spcBef>
                <a:spcPts val="95"/>
              </a:spcBef>
              <a:tabLst>
                <a:tab pos="2298065" algn="l"/>
                <a:tab pos="4126865" algn="l"/>
              </a:tabLst>
            </a:pPr>
            <a:r>
              <a:rPr sz="2000" spc="-5" dirty="0">
                <a:latin typeface="Courier New"/>
                <a:cs typeface="Courier New"/>
              </a:rPr>
              <a:t>unit8_t	sin_len;	</a:t>
            </a:r>
            <a:r>
              <a:rPr sz="2050" i="1" spc="-30" dirty="0">
                <a:latin typeface="Comic Sans MS"/>
                <a:cs typeface="Comic Sans MS"/>
              </a:rPr>
              <a:t>/* </a:t>
            </a:r>
            <a:r>
              <a:rPr sz="2050" i="1" spc="-25" dirty="0">
                <a:latin typeface="Comic Sans MS"/>
                <a:cs typeface="Comic Sans MS"/>
              </a:rPr>
              <a:t>length </a:t>
            </a:r>
            <a:r>
              <a:rPr sz="2050" i="1" spc="-30" dirty="0">
                <a:latin typeface="Comic Sans MS"/>
                <a:cs typeface="Comic Sans MS"/>
              </a:rPr>
              <a:t>of </a:t>
            </a:r>
            <a:r>
              <a:rPr sz="2050" i="1" spc="-25" dirty="0">
                <a:latin typeface="Comic Sans MS"/>
                <a:cs typeface="Comic Sans MS"/>
              </a:rPr>
              <a:t>structure */  </a:t>
            </a:r>
            <a:r>
              <a:rPr sz="2000" spc="-5" dirty="0">
                <a:latin typeface="Courier New"/>
                <a:cs typeface="Courier New"/>
              </a:rPr>
              <a:t>sa_family_t	sin_family; </a:t>
            </a:r>
            <a:r>
              <a:rPr sz="2050" i="1" spc="-30" dirty="0">
                <a:latin typeface="Comic Sans MS"/>
                <a:cs typeface="Comic Sans MS"/>
              </a:rPr>
              <a:t>/* </a:t>
            </a:r>
            <a:r>
              <a:rPr sz="2050" i="1" spc="-35" dirty="0">
                <a:latin typeface="Comic Sans MS"/>
                <a:cs typeface="Comic Sans MS"/>
              </a:rPr>
              <a:t>AF_INET </a:t>
            </a:r>
            <a:r>
              <a:rPr sz="2050" i="1" spc="-30" dirty="0">
                <a:latin typeface="Comic Sans MS"/>
                <a:cs typeface="Comic Sans MS"/>
              </a:rPr>
              <a:t>*domain/  </a:t>
            </a:r>
            <a:r>
              <a:rPr sz="2000" spc="-5" dirty="0">
                <a:latin typeface="Courier New"/>
                <a:cs typeface="Courier New"/>
              </a:rPr>
              <a:t>in_port_t	sin_port;	</a:t>
            </a:r>
            <a:r>
              <a:rPr sz="2050" i="1" spc="-30" dirty="0">
                <a:latin typeface="Comic Sans MS"/>
                <a:cs typeface="Comic Sans MS"/>
              </a:rPr>
              <a:t>/* </a:t>
            </a:r>
            <a:r>
              <a:rPr sz="2050" i="1" spc="-35" dirty="0">
                <a:latin typeface="Comic Sans MS"/>
                <a:cs typeface="Comic Sans MS"/>
              </a:rPr>
              <a:t>TCP/UDP </a:t>
            </a:r>
            <a:r>
              <a:rPr sz="2050" i="1" spc="-30" dirty="0">
                <a:latin typeface="Comic Sans MS"/>
                <a:cs typeface="Comic Sans MS"/>
              </a:rPr>
              <a:t>Port </a:t>
            </a:r>
            <a:r>
              <a:rPr sz="2050" i="1" spc="-35" dirty="0">
                <a:latin typeface="Comic Sans MS"/>
                <a:cs typeface="Comic Sans MS"/>
              </a:rPr>
              <a:t>num </a:t>
            </a:r>
            <a:r>
              <a:rPr sz="2050" i="1" spc="-25" dirty="0">
                <a:latin typeface="Comic Sans MS"/>
                <a:cs typeface="Comic Sans MS"/>
              </a:rPr>
              <a:t>*/  </a:t>
            </a:r>
            <a:r>
              <a:rPr sz="2000" spc="-5" dirty="0">
                <a:latin typeface="Courier New"/>
                <a:cs typeface="Courier New"/>
              </a:rPr>
              <a:t>struct in_addr sin_addr; </a:t>
            </a:r>
            <a:r>
              <a:rPr sz="2050" i="1" spc="-30" dirty="0">
                <a:latin typeface="Comic Sans MS"/>
                <a:cs typeface="Comic Sans MS"/>
              </a:rPr>
              <a:t>/* IPv4 address (above) </a:t>
            </a:r>
            <a:r>
              <a:rPr sz="2050" i="1" spc="-25" dirty="0">
                <a:latin typeface="Comic Sans MS"/>
                <a:cs typeface="Comic Sans MS"/>
              </a:rPr>
              <a:t>*/  </a:t>
            </a:r>
            <a:r>
              <a:rPr sz="2000" spc="-5" dirty="0">
                <a:latin typeface="Courier New"/>
                <a:cs typeface="Courier New"/>
              </a:rPr>
              <a:t>char sin_zero[8];	</a:t>
            </a:r>
            <a:r>
              <a:rPr sz="2050" i="1" spc="-30" dirty="0">
                <a:latin typeface="Comic Sans MS"/>
                <a:cs typeface="Comic Sans MS"/>
              </a:rPr>
              <a:t>/* unused</a:t>
            </a:r>
            <a:r>
              <a:rPr sz="2050" i="1" spc="-5" dirty="0">
                <a:latin typeface="Comic Sans MS"/>
                <a:cs typeface="Comic Sans MS"/>
              </a:rPr>
              <a:t> </a:t>
            </a:r>
            <a:r>
              <a:rPr sz="2050" i="1" spc="-25" dirty="0">
                <a:latin typeface="Comic Sans MS"/>
                <a:cs typeface="Comic Sans MS"/>
              </a:rPr>
              <a:t>*/</a:t>
            </a:r>
            <a:endParaRPr sz="20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355600" marR="840105" indent="-342900">
              <a:lnSpc>
                <a:spcPts val="3020"/>
              </a:lnSpc>
              <a:spcBef>
                <a:spcPts val="695"/>
              </a:spcBef>
              <a:buClr>
                <a:srgbClr val="009900"/>
              </a:buClr>
              <a:buSzPct val="150000"/>
              <a:buChar char="•"/>
              <a:tabLst>
                <a:tab pos="355600" algn="l"/>
                <a:tab pos="4224655" algn="l"/>
              </a:tabLst>
            </a:pPr>
            <a:r>
              <a:rPr sz="2800" dirty="0">
                <a:latin typeface="Comic Sans MS"/>
                <a:cs typeface="Comic Sans MS"/>
              </a:rPr>
              <a:t>Are </a:t>
            </a:r>
            <a:r>
              <a:rPr sz="2800" spc="-5" dirty="0">
                <a:latin typeface="Comic Sans MS"/>
                <a:cs typeface="Comic Sans MS"/>
              </a:rPr>
              <a:t>also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“generic”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and	</a:t>
            </a:r>
            <a:r>
              <a:rPr sz="2800" spc="-10" dirty="0">
                <a:latin typeface="Comic Sans MS"/>
                <a:cs typeface="Comic Sans MS"/>
              </a:rPr>
              <a:t>“IPv6”</a:t>
            </a:r>
            <a:r>
              <a:rPr sz="2800" spc="-7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socket  structures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8729" y="230142"/>
            <a:ext cx="556387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latin typeface="Comic Sans MS"/>
                <a:cs typeface="Comic Sans MS"/>
              </a:rPr>
              <a:t>TCP</a:t>
            </a:r>
            <a:r>
              <a:rPr sz="4000" spc="-45" dirty="0">
                <a:latin typeface="Comic Sans MS"/>
                <a:cs typeface="Comic Sans MS"/>
              </a:rPr>
              <a:t> </a:t>
            </a:r>
            <a:r>
              <a:rPr sz="4000" spc="-10" dirty="0">
                <a:latin typeface="Comic Sans MS"/>
                <a:cs typeface="Comic Sans MS"/>
              </a:rPr>
              <a:t>Client-Server</a:t>
            </a:r>
          </a:p>
        </p:txBody>
      </p:sp>
      <p:sp>
        <p:nvSpPr>
          <p:cNvPr id="3" name="object 3"/>
          <p:cNvSpPr/>
          <p:nvPr/>
        </p:nvSpPr>
        <p:spPr>
          <a:xfrm>
            <a:off x="1295400" y="722630"/>
            <a:ext cx="1540510" cy="579120"/>
          </a:xfrm>
          <a:custGeom>
            <a:avLst/>
            <a:gdLst/>
            <a:ahLst/>
            <a:cxnLst/>
            <a:rect l="l" t="t" r="r" b="b"/>
            <a:pathLst>
              <a:path w="1540510" h="579119">
                <a:moveTo>
                  <a:pt x="0" y="0"/>
                </a:moveTo>
                <a:lnTo>
                  <a:pt x="1540510" y="0"/>
                </a:lnTo>
                <a:lnTo>
                  <a:pt x="1540510" y="579120"/>
                </a:lnTo>
                <a:lnTo>
                  <a:pt x="0" y="579120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5400" y="2018029"/>
            <a:ext cx="1524000" cy="579120"/>
          </a:xfrm>
          <a:custGeom>
            <a:avLst/>
            <a:gdLst/>
            <a:ahLst/>
            <a:cxnLst/>
            <a:rect l="l" t="t" r="r" b="b"/>
            <a:pathLst>
              <a:path w="1524000" h="579119">
                <a:moveTo>
                  <a:pt x="0" y="0"/>
                </a:moveTo>
                <a:lnTo>
                  <a:pt x="1524000" y="0"/>
                </a:lnTo>
                <a:lnTo>
                  <a:pt x="1524000" y="579120"/>
                </a:lnTo>
                <a:lnTo>
                  <a:pt x="0" y="579120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5400" y="2018029"/>
            <a:ext cx="1524000" cy="579120"/>
          </a:xfrm>
          <a:custGeom>
            <a:avLst/>
            <a:gdLst/>
            <a:ahLst/>
            <a:cxnLst/>
            <a:rect l="l" t="t" r="r" b="b"/>
            <a:pathLst>
              <a:path w="1524000" h="579119">
                <a:moveTo>
                  <a:pt x="0" y="0"/>
                </a:moveTo>
                <a:lnTo>
                  <a:pt x="1524000" y="0"/>
                </a:lnTo>
                <a:lnTo>
                  <a:pt x="1524000" y="579120"/>
                </a:lnTo>
                <a:lnTo>
                  <a:pt x="0" y="579120"/>
                </a:lnTo>
                <a:lnTo>
                  <a:pt x="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5400" y="2018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9400" y="2597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50669" y="2291080"/>
            <a:ext cx="1013460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15" dirty="0">
                <a:latin typeface="Courier New"/>
                <a:cs typeface="Courier New"/>
              </a:rPr>
              <a:t>l</a:t>
            </a:r>
            <a:r>
              <a:rPr sz="1600" spc="5" dirty="0">
                <a:latin typeface="Courier New"/>
                <a:cs typeface="Courier New"/>
              </a:rPr>
              <a:t>ist</a:t>
            </a:r>
            <a:r>
              <a:rPr sz="1600" spc="15" dirty="0">
                <a:latin typeface="Courier New"/>
                <a:cs typeface="Courier New"/>
              </a:rPr>
              <a:t>e</a:t>
            </a:r>
            <a:r>
              <a:rPr sz="1600" spc="-5" dirty="0">
                <a:latin typeface="Courier New"/>
                <a:cs typeface="Courier New"/>
              </a:rPr>
              <a:t>n</a:t>
            </a:r>
            <a:r>
              <a:rPr sz="1600" spc="15" dirty="0">
                <a:latin typeface="Courier New"/>
                <a:cs typeface="Courier New"/>
              </a:rPr>
              <a:t>(</a:t>
            </a:r>
            <a:r>
              <a:rPr sz="1600" spc="10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95400" y="2703829"/>
            <a:ext cx="1524000" cy="579120"/>
          </a:xfrm>
          <a:custGeom>
            <a:avLst/>
            <a:gdLst/>
            <a:ahLst/>
            <a:cxnLst/>
            <a:rect l="l" t="t" r="r" b="b"/>
            <a:pathLst>
              <a:path w="1524000" h="579120">
                <a:moveTo>
                  <a:pt x="0" y="0"/>
                </a:moveTo>
                <a:lnTo>
                  <a:pt x="1524000" y="0"/>
                </a:lnTo>
                <a:lnTo>
                  <a:pt x="1524000" y="579120"/>
                </a:lnTo>
                <a:lnTo>
                  <a:pt x="0" y="579120"/>
                </a:lnTo>
                <a:lnTo>
                  <a:pt x="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95400" y="27038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19400" y="3282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01689" y="2710119"/>
            <a:ext cx="1511935" cy="567055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261620">
              <a:lnSpc>
                <a:spcPct val="100000"/>
              </a:lnSpc>
            </a:pPr>
            <a:r>
              <a:rPr sz="1600" spc="10" dirty="0">
                <a:latin typeface="Courier New"/>
                <a:cs typeface="Courier New"/>
              </a:rPr>
              <a:t>accept()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81200" y="1103630"/>
            <a:ext cx="0" cy="121920"/>
          </a:xfrm>
          <a:custGeom>
            <a:avLst/>
            <a:gdLst/>
            <a:ahLst/>
            <a:cxnLst/>
            <a:rect l="l" t="t" r="r" b="b"/>
            <a:pathLst>
              <a:path h="121919">
                <a:moveTo>
                  <a:pt x="0" y="0"/>
                </a:moveTo>
                <a:lnTo>
                  <a:pt x="0" y="12192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4050" y="121793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122194"/>
              </p:ext>
            </p:extLst>
          </p:nvPr>
        </p:nvGraphicFramePr>
        <p:xfrm>
          <a:off x="1308100" y="777300"/>
          <a:ext cx="1513265" cy="1127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01"/>
                <a:gridCol w="835964"/>
              </a:tblGrid>
              <a:tr h="33145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950" dirty="0">
                        <a:latin typeface="Times New Roman"/>
                        <a:cs typeface="Times New Roman"/>
                      </a:endParaRPr>
                    </a:p>
                    <a:p>
                      <a:pPr marL="282575">
                        <a:lnSpc>
                          <a:spcPct val="100000"/>
                        </a:lnSpc>
                      </a:pPr>
                      <a:r>
                        <a:rPr sz="1600" spc="5" dirty="0" smtClean="0">
                          <a:latin typeface="Courier New"/>
                          <a:cs typeface="Courier New"/>
                        </a:rPr>
                        <a:t>socket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()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317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9935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398145">
                        <a:lnSpc>
                          <a:spcPts val="1230"/>
                        </a:lnSpc>
                      </a:pPr>
                      <a:r>
                        <a:rPr sz="1600" spc="5" dirty="0">
                          <a:latin typeface="Courier New"/>
                          <a:cs typeface="Courier New"/>
                        </a:rPr>
                        <a:t>bind()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5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1924050" y="190372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81200" y="2475229"/>
            <a:ext cx="0" cy="121920"/>
          </a:xfrm>
          <a:custGeom>
            <a:avLst/>
            <a:gdLst/>
            <a:ahLst/>
            <a:cxnLst/>
            <a:rect l="l" t="t" r="r" b="b"/>
            <a:pathLst>
              <a:path h="121919">
                <a:moveTo>
                  <a:pt x="0" y="0"/>
                </a:moveTo>
                <a:lnTo>
                  <a:pt x="0" y="12192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24050" y="258952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13839" y="316229"/>
            <a:ext cx="10306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Times New Roman"/>
                <a:cs typeface="Times New Roman"/>
              </a:rPr>
              <a:t>Server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58000" y="2856229"/>
            <a:ext cx="1539240" cy="579120"/>
          </a:xfrm>
          <a:custGeom>
            <a:avLst/>
            <a:gdLst/>
            <a:ahLst/>
            <a:cxnLst/>
            <a:rect l="l" t="t" r="r" b="b"/>
            <a:pathLst>
              <a:path w="1539240" h="579120">
                <a:moveTo>
                  <a:pt x="0" y="0"/>
                </a:moveTo>
                <a:lnTo>
                  <a:pt x="1539240" y="0"/>
                </a:lnTo>
                <a:lnTo>
                  <a:pt x="1539240" y="579120"/>
                </a:lnTo>
                <a:lnTo>
                  <a:pt x="0" y="579120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58000" y="4151629"/>
            <a:ext cx="1524000" cy="579120"/>
          </a:xfrm>
          <a:custGeom>
            <a:avLst/>
            <a:gdLst/>
            <a:ahLst/>
            <a:cxnLst/>
            <a:rect l="l" t="t" r="r" b="b"/>
            <a:pathLst>
              <a:path w="1524000" h="579120">
                <a:moveTo>
                  <a:pt x="0" y="0"/>
                </a:moveTo>
                <a:lnTo>
                  <a:pt x="1524000" y="0"/>
                </a:lnTo>
                <a:lnTo>
                  <a:pt x="1524000" y="579120"/>
                </a:lnTo>
                <a:lnTo>
                  <a:pt x="0" y="579120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58000" y="4151629"/>
            <a:ext cx="1524000" cy="579120"/>
          </a:xfrm>
          <a:custGeom>
            <a:avLst/>
            <a:gdLst/>
            <a:ahLst/>
            <a:cxnLst/>
            <a:rect l="l" t="t" r="r" b="b"/>
            <a:pathLst>
              <a:path w="1524000" h="579120">
                <a:moveTo>
                  <a:pt x="0" y="0"/>
                </a:moveTo>
                <a:lnTo>
                  <a:pt x="1524000" y="0"/>
                </a:lnTo>
                <a:lnTo>
                  <a:pt x="1524000" y="579120"/>
                </a:lnTo>
                <a:lnTo>
                  <a:pt x="0" y="579120"/>
                </a:lnTo>
                <a:lnTo>
                  <a:pt x="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58000" y="41516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82000" y="4730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58000" y="5142229"/>
            <a:ext cx="1524000" cy="579120"/>
          </a:xfrm>
          <a:custGeom>
            <a:avLst/>
            <a:gdLst/>
            <a:ahLst/>
            <a:cxnLst/>
            <a:rect l="l" t="t" r="r" b="b"/>
            <a:pathLst>
              <a:path w="1524000" h="579120">
                <a:moveTo>
                  <a:pt x="0" y="0"/>
                </a:moveTo>
                <a:lnTo>
                  <a:pt x="1524000" y="0"/>
                </a:lnTo>
                <a:lnTo>
                  <a:pt x="1524000" y="579120"/>
                </a:lnTo>
                <a:lnTo>
                  <a:pt x="0" y="579120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43800" y="323722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6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86650" y="3350259"/>
            <a:ext cx="114300" cy="115570"/>
          </a:xfrm>
          <a:custGeom>
            <a:avLst/>
            <a:gdLst/>
            <a:ahLst/>
            <a:cxnLst/>
            <a:rect l="l" t="t" r="r" b="b"/>
            <a:pathLst>
              <a:path w="114300" h="115570">
                <a:moveTo>
                  <a:pt x="114300" y="0"/>
                </a:moveTo>
                <a:lnTo>
                  <a:pt x="0" y="0"/>
                </a:lnTo>
                <a:lnTo>
                  <a:pt x="57150" y="115569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6851710" y="2849940"/>
          <a:ext cx="1531619" cy="1188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845819"/>
              </a:tblGrid>
              <a:tr h="5943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281305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Courier New"/>
                          <a:cs typeface="Courier New"/>
                        </a:rPr>
                        <a:t>socket()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17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724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211454">
                        <a:lnSpc>
                          <a:spcPts val="1230"/>
                        </a:lnSpc>
                      </a:pPr>
                      <a:r>
                        <a:rPr sz="1600" spc="5" dirty="0">
                          <a:latin typeface="Courier New"/>
                          <a:cs typeface="Courier New"/>
                        </a:rPr>
                        <a:t>connect()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21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</a:tbl>
          </a:graphicData>
        </a:graphic>
      </p:graphicFrame>
      <p:sp>
        <p:nvSpPr>
          <p:cNvPr id="29" name="object 29"/>
          <p:cNvSpPr/>
          <p:nvPr/>
        </p:nvSpPr>
        <p:spPr>
          <a:xfrm>
            <a:off x="7486650" y="4036059"/>
            <a:ext cx="114300" cy="115570"/>
          </a:xfrm>
          <a:custGeom>
            <a:avLst/>
            <a:gdLst/>
            <a:ahLst/>
            <a:cxnLst/>
            <a:rect l="l" t="t" r="r" b="b"/>
            <a:pathLst>
              <a:path w="114300" h="115570">
                <a:moveTo>
                  <a:pt x="114300" y="0"/>
                </a:moveTo>
                <a:lnTo>
                  <a:pt x="0" y="0"/>
                </a:lnTo>
                <a:lnTo>
                  <a:pt x="57150" y="115569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43800" y="4608829"/>
            <a:ext cx="0" cy="426720"/>
          </a:xfrm>
          <a:custGeom>
            <a:avLst/>
            <a:gdLst/>
            <a:ahLst/>
            <a:cxnLst/>
            <a:rect l="l" t="t" r="r" b="b"/>
            <a:pathLst>
              <a:path h="426720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86650" y="502792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146290" y="2517140"/>
            <a:ext cx="871219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b="1" dirty="0">
                <a:latin typeface="Times New Roman"/>
                <a:cs typeface="Times New Roman"/>
              </a:rPr>
              <a:t>C</a:t>
            </a:r>
            <a:r>
              <a:rPr sz="2550" b="1" spc="-10" dirty="0">
                <a:latin typeface="Times New Roman"/>
                <a:cs typeface="Times New Roman"/>
              </a:rPr>
              <a:t>l</a:t>
            </a:r>
            <a:r>
              <a:rPr sz="2550" b="1" spc="-5" dirty="0">
                <a:latin typeface="Times New Roman"/>
                <a:cs typeface="Times New Roman"/>
              </a:rPr>
              <a:t>i</a:t>
            </a:r>
            <a:r>
              <a:rPr sz="2550" b="1" spc="5" dirty="0">
                <a:latin typeface="Times New Roman"/>
                <a:cs typeface="Times New Roman"/>
              </a:rPr>
              <a:t>e</a:t>
            </a:r>
            <a:r>
              <a:rPr sz="2550" b="1" spc="-5" dirty="0">
                <a:latin typeface="Times New Roman"/>
                <a:cs typeface="Times New Roman"/>
              </a:rPr>
              <a:t>nt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08100" y="3398520"/>
            <a:ext cx="201358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i="1" spc="5" dirty="0">
                <a:latin typeface="Times New Roman"/>
                <a:cs typeface="Times New Roman"/>
              </a:rPr>
              <a:t>(Block until</a:t>
            </a:r>
            <a:r>
              <a:rPr sz="1600" i="1" spc="-55" dirty="0">
                <a:latin typeface="Times New Roman"/>
                <a:cs typeface="Times New Roman"/>
              </a:rPr>
              <a:t> </a:t>
            </a:r>
            <a:r>
              <a:rPr sz="1600" i="1" spc="10" dirty="0">
                <a:latin typeface="Times New Roman"/>
                <a:cs typeface="Times New Roman"/>
              </a:rPr>
              <a:t>connection</a:t>
            </a:r>
            <a:r>
              <a:rPr sz="2100" i="1" spc="15" baseline="3968" dirty="0">
                <a:latin typeface="Times New Roman"/>
                <a:cs typeface="Times New Roman"/>
              </a:rPr>
              <a:t>)</a:t>
            </a:r>
            <a:endParaRPr sz="2100" baseline="3968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981200" y="3542029"/>
            <a:ext cx="0" cy="655320"/>
          </a:xfrm>
          <a:custGeom>
            <a:avLst/>
            <a:gdLst/>
            <a:ahLst/>
            <a:cxnLst/>
            <a:rect l="l" t="t" r="r" b="b"/>
            <a:pathLst>
              <a:path h="655320">
                <a:moveTo>
                  <a:pt x="0" y="0"/>
                </a:moveTo>
                <a:lnTo>
                  <a:pt x="0" y="65532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24050" y="418972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64079" y="3694429"/>
            <a:ext cx="4509770" cy="0"/>
          </a:xfrm>
          <a:custGeom>
            <a:avLst/>
            <a:gdLst/>
            <a:ahLst/>
            <a:cxnLst/>
            <a:rect l="l" t="t" r="r" b="b"/>
            <a:pathLst>
              <a:path w="4509770">
                <a:moveTo>
                  <a:pt x="450977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66230" y="3637279"/>
            <a:ext cx="115570" cy="114300"/>
          </a:xfrm>
          <a:custGeom>
            <a:avLst/>
            <a:gdLst/>
            <a:ahLst/>
            <a:cxnLst/>
            <a:rect l="l" t="t" r="r" b="b"/>
            <a:pathLst>
              <a:path w="115570" h="114300">
                <a:moveTo>
                  <a:pt x="0" y="0"/>
                </a:moveTo>
                <a:lnTo>
                  <a:pt x="0" y="114300"/>
                </a:lnTo>
                <a:lnTo>
                  <a:pt x="11557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57400" y="363727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213859" y="3515359"/>
            <a:ext cx="1184910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i="1" spc="15" dirty="0">
                <a:latin typeface="Times New Roman"/>
                <a:cs typeface="Times New Roman"/>
              </a:rPr>
              <a:t>“</a:t>
            </a:r>
            <a:r>
              <a:rPr sz="1600" i="1" spc="5" dirty="0">
                <a:latin typeface="Times New Roman"/>
                <a:cs typeface="Times New Roman"/>
              </a:rPr>
              <a:t>H</a:t>
            </a:r>
            <a:r>
              <a:rPr sz="1600" i="1" spc="15" dirty="0">
                <a:latin typeface="Times New Roman"/>
                <a:cs typeface="Times New Roman"/>
              </a:rPr>
              <a:t>a</a:t>
            </a:r>
            <a:r>
              <a:rPr sz="1600" i="1" spc="10" dirty="0">
                <a:latin typeface="Times New Roman"/>
                <a:cs typeface="Times New Roman"/>
              </a:rPr>
              <a:t>ndsh</a:t>
            </a:r>
            <a:r>
              <a:rPr sz="1600" i="1" spc="15" dirty="0">
                <a:latin typeface="Times New Roman"/>
                <a:cs typeface="Times New Roman"/>
              </a:rPr>
              <a:t>a</a:t>
            </a:r>
            <a:r>
              <a:rPr sz="1600" i="1" dirty="0">
                <a:latin typeface="Times New Roman"/>
                <a:cs typeface="Times New Roman"/>
              </a:rPr>
              <a:t>ke”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295400" y="4304029"/>
            <a:ext cx="1524000" cy="579120"/>
          </a:xfrm>
          <a:custGeom>
            <a:avLst/>
            <a:gdLst/>
            <a:ahLst/>
            <a:cxnLst/>
            <a:rect l="l" t="t" r="r" b="b"/>
            <a:pathLst>
              <a:path w="1524000" h="579120">
                <a:moveTo>
                  <a:pt x="0" y="0"/>
                </a:moveTo>
                <a:lnTo>
                  <a:pt x="1524000" y="0"/>
                </a:lnTo>
                <a:lnTo>
                  <a:pt x="1524000" y="579120"/>
                </a:lnTo>
                <a:lnTo>
                  <a:pt x="0" y="579120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95400" y="4304029"/>
            <a:ext cx="1524000" cy="579120"/>
          </a:xfrm>
          <a:custGeom>
            <a:avLst/>
            <a:gdLst/>
            <a:ahLst/>
            <a:cxnLst/>
            <a:rect l="l" t="t" r="r" b="b"/>
            <a:pathLst>
              <a:path w="1524000" h="579120">
                <a:moveTo>
                  <a:pt x="0" y="0"/>
                </a:moveTo>
                <a:lnTo>
                  <a:pt x="1524000" y="0"/>
                </a:lnTo>
                <a:lnTo>
                  <a:pt x="1524000" y="579120"/>
                </a:lnTo>
                <a:lnTo>
                  <a:pt x="0" y="579120"/>
                </a:lnTo>
                <a:lnTo>
                  <a:pt x="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95400" y="4304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19400" y="4883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301689" y="4577079"/>
            <a:ext cx="151193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6080"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latin typeface="Courier New"/>
                <a:cs typeface="Courier New"/>
              </a:rPr>
              <a:t>recv()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926079" y="4304029"/>
            <a:ext cx="3931920" cy="222250"/>
          </a:xfrm>
          <a:custGeom>
            <a:avLst/>
            <a:gdLst/>
            <a:ahLst/>
            <a:cxnLst/>
            <a:rect l="l" t="t" r="r" b="b"/>
            <a:pathLst>
              <a:path w="3931920" h="222250">
                <a:moveTo>
                  <a:pt x="3931920" y="0"/>
                </a:moveTo>
                <a:lnTo>
                  <a:pt x="0" y="2222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19400" y="4469129"/>
            <a:ext cx="118110" cy="114300"/>
          </a:xfrm>
          <a:custGeom>
            <a:avLst/>
            <a:gdLst/>
            <a:ahLst/>
            <a:cxnLst/>
            <a:rect l="l" t="t" r="r" b="b"/>
            <a:pathLst>
              <a:path w="118110" h="114300">
                <a:moveTo>
                  <a:pt x="111760" y="0"/>
                </a:moveTo>
                <a:lnTo>
                  <a:pt x="0" y="63500"/>
                </a:lnTo>
                <a:lnTo>
                  <a:pt x="118110" y="114300"/>
                </a:lnTo>
                <a:lnTo>
                  <a:pt x="1117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95400" y="4913629"/>
            <a:ext cx="1524000" cy="579120"/>
          </a:xfrm>
          <a:custGeom>
            <a:avLst/>
            <a:gdLst/>
            <a:ahLst/>
            <a:cxnLst/>
            <a:rect l="l" t="t" r="r" b="b"/>
            <a:pathLst>
              <a:path w="1524000" h="579120">
                <a:moveTo>
                  <a:pt x="0" y="0"/>
                </a:moveTo>
                <a:lnTo>
                  <a:pt x="1524000" y="0"/>
                </a:lnTo>
                <a:lnTo>
                  <a:pt x="1524000" y="579120"/>
                </a:lnTo>
                <a:lnTo>
                  <a:pt x="0" y="579120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95400" y="4913629"/>
            <a:ext cx="1524000" cy="579120"/>
          </a:xfrm>
          <a:custGeom>
            <a:avLst/>
            <a:gdLst/>
            <a:ahLst/>
            <a:cxnLst/>
            <a:rect l="l" t="t" r="r" b="b"/>
            <a:pathLst>
              <a:path w="1524000" h="579120">
                <a:moveTo>
                  <a:pt x="0" y="0"/>
                </a:moveTo>
                <a:lnTo>
                  <a:pt x="1524000" y="0"/>
                </a:lnTo>
                <a:lnTo>
                  <a:pt x="1524000" y="579120"/>
                </a:lnTo>
                <a:lnTo>
                  <a:pt x="0" y="579120"/>
                </a:lnTo>
                <a:lnTo>
                  <a:pt x="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95400" y="49136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819400" y="5492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675129" y="5186679"/>
            <a:ext cx="76644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latin typeface="Courier New"/>
                <a:cs typeface="Courier New"/>
              </a:rPr>
              <a:t>send()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819400" y="5140959"/>
            <a:ext cx="3855720" cy="148590"/>
          </a:xfrm>
          <a:custGeom>
            <a:avLst/>
            <a:gdLst/>
            <a:ahLst/>
            <a:cxnLst/>
            <a:rect l="l" t="t" r="r" b="b"/>
            <a:pathLst>
              <a:path w="3855720" h="148589">
                <a:moveTo>
                  <a:pt x="3855720" y="148589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664959" y="5232400"/>
            <a:ext cx="116839" cy="114300"/>
          </a:xfrm>
          <a:custGeom>
            <a:avLst/>
            <a:gdLst/>
            <a:ahLst/>
            <a:cxnLst/>
            <a:rect l="l" t="t" r="r" b="b"/>
            <a:pathLst>
              <a:path w="116840" h="114300">
                <a:moveTo>
                  <a:pt x="3810" y="0"/>
                </a:moveTo>
                <a:lnTo>
                  <a:pt x="0" y="114300"/>
                </a:lnTo>
                <a:lnTo>
                  <a:pt x="116840" y="60959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81200" y="4685029"/>
            <a:ext cx="0" cy="121920"/>
          </a:xfrm>
          <a:custGeom>
            <a:avLst/>
            <a:gdLst/>
            <a:ahLst/>
            <a:cxnLst/>
            <a:rect l="l" t="t" r="r" b="b"/>
            <a:pathLst>
              <a:path h="121920">
                <a:moveTo>
                  <a:pt x="0" y="0"/>
                </a:moveTo>
                <a:lnTo>
                  <a:pt x="0" y="12192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24050" y="479932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4062729" y="4236720"/>
            <a:ext cx="1200150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latin typeface="Times New Roman"/>
                <a:cs typeface="Times New Roman"/>
              </a:rPr>
              <a:t>Data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(request)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050029" y="4998720"/>
            <a:ext cx="1026160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latin typeface="Times New Roman"/>
                <a:cs typeface="Times New Roman"/>
              </a:rPr>
              <a:t>Data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(reply)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8382000" y="424687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62000" y="4532629"/>
            <a:ext cx="350520" cy="0"/>
          </a:xfrm>
          <a:custGeom>
            <a:avLst/>
            <a:gdLst/>
            <a:ahLst/>
            <a:cxnLst/>
            <a:rect l="l" t="t" r="r" b="b"/>
            <a:pathLst>
              <a:path w="350519">
                <a:moveTo>
                  <a:pt x="0" y="0"/>
                </a:moveTo>
                <a:lnTo>
                  <a:pt x="35051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04900" y="447547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0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62000" y="4532629"/>
            <a:ext cx="0" cy="608330"/>
          </a:xfrm>
          <a:custGeom>
            <a:avLst/>
            <a:gdLst/>
            <a:ahLst/>
            <a:cxnLst/>
            <a:rect l="l" t="t" r="r" b="b"/>
            <a:pathLst>
              <a:path h="608329">
                <a:moveTo>
                  <a:pt x="0" y="60833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62000" y="5142229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543800" y="552322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6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486650" y="5636259"/>
            <a:ext cx="114300" cy="115570"/>
          </a:xfrm>
          <a:custGeom>
            <a:avLst/>
            <a:gdLst/>
            <a:ahLst/>
            <a:cxnLst/>
            <a:rect l="l" t="t" r="r" b="b"/>
            <a:pathLst>
              <a:path w="114300" h="115570">
                <a:moveTo>
                  <a:pt x="114300" y="0"/>
                </a:moveTo>
                <a:lnTo>
                  <a:pt x="0" y="0"/>
                </a:lnTo>
                <a:lnTo>
                  <a:pt x="57150" y="115569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5" name="object 65"/>
          <p:cNvGraphicFramePr>
            <a:graphicFrameLocks noGrp="1"/>
          </p:cNvGraphicFramePr>
          <p:nvPr/>
        </p:nvGraphicFramePr>
        <p:xfrm>
          <a:off x="6851710" y="4284979"/>
          <a:ext cx="1981199" cy="2026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06680"/>
                <a:gridCol w="350519"/>
              </a:tblGrid>
              <a:tr h="838200">
                <a:tc gridSpan="2">
                  <a:txBody>
                    <a:bodyPr/>
                    <a:lstStyle/>
                    <a:p>
                      <a:pPr marL="39687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600" spc="5" dirty="0">
                          <a:latin typeface="Courier New"/>
                          <a:cs typeface="Courier New"/>
                        </a:rPr>
                        <a:t>send()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3589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86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396875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Courier New"/>
                          <a:cs typeface="Courier New"/>
                        </a:rPr>
                        <a:t>recv()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17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94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335915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Courier New"/>
                          <a:cs typeface="Courier New"/>
                        </a:rPr>
                        <a:t>close()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6" name="object 66"/>
          <p:cNvSpPr/>
          <p:nvPr/>
        </p:nvSpPr>
        <p:spPr>
          <a:xfrm>
            <a:off x="2926079" y="5904229"/>
            <a:ext cx="3931920" cy="222250"/>
          </a:xfrm>
          <a:custGeom>
            <a:avLst/>
            <a:gdLst/>
            <a:ahLst/>
            <a:cxnLst/>
            <a:rect l="l" t="t" r="r" b="b"/>
            <a:pathLst>
              <a:path w="3931920" h="222250">
                <a:moveTo>
                  <a:pt x="3931920" y="0"/>
                </a:moveTo>
                <a:lnTo>
                  <a:pt x="0" y="2222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819400" y="6069329"/>
            <a:ext cx="118110" cy="114300"/>
          </a:xfrm>
          <a:custGeom>
            <a:avLst/>
            <a:gdLst/>
            <a:ahLst/>
            <a:cxnLst/>
            <a:rect l="l" t="t" r="r" b="b"/>
            <a:pathLst>
              <a:path w="118110" h="114300">
                <a:moveTo>
                  <a:pt x="111760" y="0"/>
                </a:moveTo>
                <a:lnTo>
                  <a:pt x="0" y="63500"/>
                </a:lnTo>
                <a:lnTo>
                  <a:pt x="118110" y="114300"/>
                </a:lnTo>
                <a:lnTo>
                  <a:pt x="1117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4046220" y="5913120"/>
            <a:ext cx="988060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latin typeface="Times New Roman"/>
                <a:cs typeface="Times New Roman"/>
              </a:rPr>
              <a:t>End-of-File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295400" y="5904229"/>
            <a:ext cx="1524000" cy="560070"/>
          </a:xfrm>
          <a:custGeom>
            <a:avLst/>
            <a:gdLst/>
            <a:ahLst/>
            <a:cxnLst/>
            <a:rect l="l" t="t" r="r" b="b"/>
            <a:pathLst>
              <a:path w="1524000" h="560070">
                <a:moveTo>
                  <a:pt x="0" y="560070"/>
                </a:moveTo>
                <a:lnTo>
                  <a:pt x="1524000" y="560070"/>
                </a:lnTo>
                <a:lnTo>
                  <a:pt x="1524000" y="0"/>
                </a:lnTo>
                <a:lnTo>
                  <a:pt x="0" y="0"/>
                </a:lnTo>
                <a:lnTo>
                  <a:pt x="0" y="56007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95400" y="5904229"/>
            <a:ext cx="1524000" cy="579120"/>
          </a:xfrm>
          <a:custGeom>
            <a:avLst/>
            <a:gdLst/>
            <a:ahLst/>
            <a:cxnLst/>
            <a:rect l="l" t="t" r="r" b="b"/>
            <a:pathLst>
              <a:path w="1524000" h="579120">
                <a:moveTo>
                  <a:pt x="0" y="0"/>
                </a:moveTo>
                <a:lnTo>
                  <a:pt x="1524000" y="0"/>
                </a:lnTo>
                <a:lnTo>
                  <a:pt x="1524000" y="579120"/>
                </a:lnTo>
                <a:lnTo>
                  <a:pt x="0" y="579120"/>
                </a:lnTo>
                <a:lnTo>
                  <a:pt x="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295400" y="59042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1675129" y="6177279"/>
            <a:ext cx="76644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latin typeface="Courier New"/>
                <a:cs typeface="Courier New"/>
              </a:rPr>
              <a:t>recv()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981200" y="5294629"/>
            <a:ext cx="0" cy="502920"/>
          </a:xfrm>
          <a:custGeom>
            <a:avLst/>
            <a:gdLst/>
            <a:ahLst/>
            <a:cxnLst/>
            <a:rect l="l" t="t" r="r" b="b"/>
            <a:pathLst>
              <a:path h="502920">
                <a:moveTo>
                  <a:pt x="0" y="0"/>
                </a:moveTo>
                <a:lnTo>
                  <a:pt x="0" y="50292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924050" y="578992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981200" y="6235700"/>
            <a:ext cx="0" cy="121920"/>
          </a:xfrm>
          <a:custGeom>
            <a:avLst/>
            <a:gdLst/>
            <a:ahLst/>
            <a:cxnLst/>
            <a:rect l="l" t="t" r="r" b="b"/>
            <a:pathLst>
              <a:path h="121920">
                <a:moveTo>
                  <a:pt x="0" y="0"/>
                </a:moveTo>
                <a:lnTo>
                  <a:pt x="0" y="12192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924050" y="635000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295400" y="6464300"/>
            <a:ext cx="1524000" cy="393700"/>
          </a:xfrm>
          <a:custGeom>
            <a:avLst/>
            <a:gdLst/>
            <a:ahLst/>
            <a:cxnLst/>
            <a:rect l="l" t="t" r="r" b="b"/>
            <a:pathLst>
              <a:path w="1524000" h="393700">
                <a:moveTo>
                  <a:pt x="0" y="0"/>
                </a:moveTo>
                <a:lnTo>
                  <a:pt x="1524000" y="0"/>
                </a:lnTo>
                <a:lnTo>
                  <a:pt x="1524000" y="393700"/>
                </a:lnTo>
                <a:lnTo>
                  <a:pt x="0" y="393700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95400" y="6464300"/>
            <a:ext cx="1524000" cy="393700"/>
          </a:xfrm>
          <a:custGeom>
            <a:avLst/>
            <a:gdLst/>
            <a:ahLst/>
            <a:cxnLst/>
            <a:rect l="l" t="t" r="r" b="b"/>
            <a:pathLst>
              <a:path w="1524000" h="393700">
                <a:moveTo>
                  <a:pt x="0" y="0"/>
                </a:moveTo>
                <a:lnTo>
                  <a:pt x="1524000" y="0"/>
                </a:lnTo>
                <a:lnTo>
                  <a:pt x="1524000" y="3937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295400" y="6464300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3937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295400" y="6464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3041650" y="1456689"/>
            <a:ext cx="1195070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latin typeface="Times New Roman"/>
                <a:cs typeface="Times New Roman"/>
              </a:rPr>
              <a:t>“well-known”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460750" y="1943100"/>
            <a:ext cx="358140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10" dirty="0">
                <a:latin typeface="Times New Roman"/>
                <a:cs typeface="Times New Roman"/>
              </a:rPr>
              <a:t>p</a:t>
            </a:r>
            <a:r>
              <a:rPr sz="1600" spc="15" dirty="0">
                <a:latin typeface="Times New Roman"/>
                <a:cs typeface="Times New Roman"/>
              </a:rPr>
              <a:t>o</a:t>
            </a:r>
            <a:r>
              <a:rPr sz="1600" spc="5" dirty="0">
                <a:latin typeface="Times New Roman"/>
                <a:cs typeface="Times New Roman"/>
              </a:rPr>
              <a:t>rt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935469" y="1939290"/>
            <a:ext cx="16694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ActiveSocket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296669" y="15240"/>
            <a:ext cx="1846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Passive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Socket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2020" y="170179"/>
            <a:ext cx="2219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socket()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0610" y="878840"/>
            <a:ext cx="7431405" cy="60452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latin typeface="Courier New"/>
                <a:cs typeface="Courier New"/>
              </a:rPr>
              <a:t>int socket(int </a:t>
            </a:r>
            <a:r>
              <a:rPr sz="2000" i="1" spc="-5" dirty="0">
                <a:latin typeface="Courier New"/>
                <a:cs typeface="Courier New"/>
              </a:rPr>
              <a:t>family</a:t>
            </a:r>
            <a:r>
              <a:rPr sz="2000" spc="-5" dirty="0">
                <a:latin typeface="Courier New"/>
                <a:cs typeface="Courier New"/>
              </a:rPr>
              <a:t>, int </a:t>
            </a:r>
            <a:r>
              <a:rPr sz="2000" i="1" spc="-5" dirty="0">
                <a:latin typeface="Courier New"/>
                <a:cs typeface="Courier New"/>
              </a:rPr>
              <a:t>type</a:t>
            </a:r>
            <a:r>
              <a:rPr sz="2000" spc="-5" dirty="0">
                <a:latin typeface="Courier New"/>
                <a:cs typeface="Courier New"/>
              </a:rPr>
              <a:t>, </a:t>
            </a:r>
            <a:r>
              <a:rPr sz="2000" spc="-10" dirty="0">
                <a:latin typeface="Courier New"/>
                <a:cs typeface="Courier New"/>
              </a:rPr>
              <a:t>int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i="1" spc="-5" dirty="0">
                <a:latin typeface="Courier New"/>
                <a:cs typeface="Courier New"/>
              </a:rPr>
              <a:t>protocol</a:t>
            </a:r>
            <a:r>
              <a:rPr sz="2000" spc="-5" dirty="0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355600" marR="518795" indent="-342900">
              <a:lnSpc>
                <a:spcPts val="2590"/>
              </a:lnSpc>
              <a:spcBef>
                <a:spcPts val="685"/>
              </a:spcBef>
            </a:pPr>
            <a:r>
              <a:rPr sz="2400" spc="-5" dirty="0">
                <a:latin typeface="Comic Sans MS"/>
                <a:cs typeface="Comic Sans MS"/>
              </a:rPr>
              <a:t>Create </a:t>
            </a:r>
            <a:r>
              <a:rPr sz="2400" dirty="0">
                <a:latin typeface="Comic Sans MS"/>
                <a:cs typeface="Comic Sans MS"/>
              </a:rPr>
              <a:t>a </a:t>
            </a:r>
            <a:r>
              <a:rPr sz="2400" spc="-5" dirty="0">
                <a:latin typeface="Comic Sans MS"/>
                <a:cs typeface="Comic Sans MS"/>
              </a:rPr>
              <a:t>socket, giving access to transport layer  service.</a:t>
            </a:r>
            <a:endParaRPr sz="24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75"/>
              </a:spcBef>
              <a:buClr>
                <a:srgbClr val="009900"/>
              </a:buClr>
              <a:buSzPct val="144827"/>
              <a:buFont typeface="Comic Sans MS"/>
              <a:buChar char="•"/>
              <a:tabLst>
                <a:tab pos="355600" algn="l"/>
              </a:tabLst>
            </a:pPr>
            <a:r>
              <a:rPr sz="2900" i="1" spc="-55" dirty="0">
                <a:latin typeface="Comic Sans MS"/>
                <a:cs typeface="Comic Sans MS"/>
              </a:rPr>
              <a:t>family </a:t>
            </a:r>
            <a:r>
              <a:rPr sz="2800" spc="-5" dirty="0">
                <a:latin typeface="Comic Sans MS"/>
                <a:cs typeface="Comic Sans MS"/>
              </a:rPr>
              <a:t>is one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of</a:t>
            </a:r>
            <a:endParaRPr sz="2800">
              <a:latin typeface="Comic Sans MS"/>
              <a:cs typeface="Comic Sans MS"/>
            </a:endParaRPr>
          </a:p>
          <a:p>
            <a:pPr marL="754380" lvl="1" indent="-284480">
              <a:lnSpc>
                <a:spcPct val="100000"/>
              </a:lnSpc>
              <a:spcBef>
                <a:spcPts val="420"/>
              </a:spcBef>
              <a:buChar char="–"/>
              <a:tabLst>
                <a:tab pos="753745" algn="l"/>
                <a:tab pos="754380" algn="l"/>
              </a:tabLst>
            </a:pPr>
            <a:r>
              <a:rPr sz="1800" spc="-5" dirty="0">
                <a:latin typeface="Comic Sans MS"/>
                <a:cs typeface="Comic Sans MS"/>
              </a:rPr>
              <a:t>AF_INET (IPv4), AF_INET6 (IPv6), AF_LOCAL (local</a:t>
            </a:r>
            <a:r>
              <a:rPr sz="1800" spc="6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Unix),</a:t>
            </a:r>
            <a:endParaRPr sz="1800">
              <a:latin typeface="Comic Sans MS"/>
              <a:cs typeface="Comic Sans MS"/>
            </a:endParaRPr>
          </a:p>
          <a:p>
            <a:pPr marL="754380" marR="593725" lvl="1" indent="-284480">
              <a:lnSpc>
                <a:spcPts val="1939"/>
              </a:lnSpc>
              <a:spcBef>
                <a:spcPts val="675"/>
              </a:spcBef>
              <a:buChar char="–"/>
              <a:tabLst>
                <a:tab pos="753745" algn="l"/>
                <a:tab pos="754380" algn="l"/>
              </a:tabLst>
            </a:pPr>
            <a:r>
              <a:rPr sz="1800" spc="-5" dirty="0">
                <a:latin typeface="Comic Sans MS"/>
                <a:cs typeface="Comic Sans MS"/>
              </a:rPr>
              <a:t>AF_ROUTE (access </a:t>
            </a:r>
            <a:r>
              <a:rPr sz="1800" spc="5" dirty="0">
                <a:latin typeface="Comic Sans MS"/>
                <a:cs typeface="Comic Sans MS"/>
              </a:rPr>
              <a:t>to </a:t>
            </a:r>
            <a:r>
              <a:rPr sz="1800" spc="-5" dirty="0">
                <a:latin typeface="Comic Sans MS"/>
                <a:cs typeface="Comic Sans MS"/>
              </a:rPr>
              <a:t>routing tables), AF_KEY (new, for  encryption)</a:t>
            </a:r>
            <a:endParaRPr sz="18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85"/>
              </a:spcBef>
              <a:buClr>
                <a:srgbClr val="009900"/>
              </a:buClr>
              <a:buSzPct val="144827"/>
              <a:buFont typeface="Comic Sans MS"/>
              <a:buChar char="•"/>
              <a:tabLst>
                <a:tab pos="355600" algn="l"/>
              </a:tabLst>
            </a:pPr>
            <a:r>
              <a:rPr sz="2900" i="1" spc="-60" dirty="0">
                <a:latin typeface="Comic Sans MS"/>
                <a:cs typeface="Comic Sans MS"/>
              </a:rPr>
              <a:t>type </a:t>
            </a:r>
            <a:r>
              <a:rPr sz="2800" spc="-5" dirty="0">
                <a:latin typeface="Comic Sans MS"/>
                <a:cs typeface="Comic Sans MS"/>
              </a:rPr>
              <a:t>is one</a:t>
            </a:r>
            <a:r>
              <a:rPr sz="2800" spc="-4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of</a:t>
            </a:r>
            <a:endParaRPr sz="2800">
              <a:latin typeface="Comic Sans MS"/>
              <a:cs typeface="Comic Sans MS"/>
            </a:endParaRPr>
          </a:p>
          <a:p>
            <a:pPr marL="754380" lvl="1" indent="-284480">
              <a:lnSpc>
                <a:spcPct val="100000"/>
              </a:lnSpc>
              <a:spcBef>
                <a:spcPts val="420"/>
              </a:spcBef>
              <a:buChar char="–"/>
              <a:tabLst>
                <a:tab pos="753745" algn="l"/>
                <a:tab pos="754380" algn="l"/>
              </a:tabLst>
            </a:pPr>
            <a:r>
              <a:rPr sz="1800" spc="-5" dirty="0">
                <a:latin typeface="Comic Sans MS"/>
                <a:cs typeface="Comic Sans MS"/>
              </a:rPr>
              <a:t>SOCK_STREAM (TCP), SOCK_DGRAM</a:t>
            </a:r>
            <a:r>
              <a:rPr sz="1800" spc="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(UDP)</a:t>
            </a:r>
            <a:endParaRPr sz="1800">
              <a:latin typeface="Comic Sans MS"/>
              <a:cs typeface="Comic Sans MS"/>
            </a:endParaRPr>
          </a:p>
          <a:p>
            <a:pPr marL="754380" lvl="1" indent="-284480">
              <a:lnSpc>
                <a:spcPct val="100000"/>
              </a:lnSpc>
              <a:spcBef>
                <a:spcPts val="430"/>
              </a:spcBef>
              <a:buChar char="–"/>
              <a:tabLst>
                <a:tab pos="753745" algn="l"/>
                <a:tab pos="754380" algn="l"/>
                <a:tab pos="5940425" algn="l"/>
              </a:tabLst>
            </a:pPr>
            <a:r>
              <a:rPr sz="1800" spc="-5" dirty="0">
                <a:latin typeface="Comic Sans MS"/>
                <a:cs typeface="Comic Sans MS"/>
              </a:rPr>
              <a:t>SOCK_RAW (for special IP packets,</a:t>
            </a:r>
            <a:r>
              <a:rPr sz="1800" spc="4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PING,</a:t>
            </a:r>
            <a:r>
              <a:rPr sz="1800" spc="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etc.	Must be</a:t>
            </a:r>
            <a:r>
              <a:rPr sz="1800" spc="-7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root)</a:t>
            </a:r>
            <a:endParaRPr sz="1800">
              <a:latin typeface="Comic Sans MS"/>
              <a:cs typeface="Comic Sans MS"/>
            </a:endParaRPr>
          </a:p>
          <a:p>
            <a:pPr marL="927100">
              <a:lnSpc>
                <a:spcPct val="100000"/>
              </a:lnSpc>
              <a:spcBef>
                <a:spcPts val="439"/>
              </a:spcBef>
            </a:pPr>
            <a:r>
              <a:rPr sz="2400" baseline="5208" dirty="0">
                <a:solidFill>
                  <a:srgbClr val="007F00"/>
                </a:solidFill>
                <a:latin typeface="Arial"/>
                <a:cs typeface="Arial"/>
              </a:rPr>
              <a:t> </a:t>
            </a:r>
            <a:r>
              <a:rPr sz="1600" spc="-5" dirty="0">
                <a:latin typeface="Comic Sans MS"/>
                <a:cs typeface="Comic Sans MS"/>
              </a:rPr>
              <a:t>setuid bit </a:t>
            </a:r>
            <a:r>
              <a:rPr sz="1200" spc="-5" dirty="0"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-rws--x--x root 1997</a:t>
            </a:r>
            <a:r>
              <a:rPr sz="1600" spc="-44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/sbin/ping*)</a:t>
            </a:r>
            <a:endParaRPr sz="1600">
              <a:latin typeface="Courier New"/>
              <a:cs typeface="Courier New"/>
            </a:endParaRPr>
          </a:p>
          <a:p>
            <a:pPr marL="355600" marR="512445" indent="-342900">
              <a:lnSpc>
                <a:spcPts val="3020"/>
              </a:lnSpc>
              <a:spcBef>
                <a:spcPts val="690"/>
              </a:spcBef>
              <a:buClr>
                <a:srgbClr val="009900"/>
              </a:buClr>
              <a:buSzPct val="144827"/>
              <a:buFont typeface="Comic Sans MS"/>
              <a:buChar char="•"/>
              <a:tabLst>
                <a:tab pos="355600" algn="l"/>
              </a:tabLst>
            </a:pPr>
            <a:r>
              <a:rPr sz="2900" i="1" spc="-50" dirty="0">
                <a:latin typeface="Comic Sans MS"/>
                <a:cs typeface="Comic Sans MS"/>
              </a:rPr>
              <a:t>protocol </a:t>
            </a:r>
            <a:r>
              <a:rPr sz="2800" spc="-5" dirty="0">
                <a:latin typeface="Comic Sans MS"/>
                <a:cs typeface="Comic Sans MS"/>
              </a:rPr>
              <a:t>is </a:t>
            </a:r>
            <a:r>
              <a:rPr sz="2800" dirty="0">
                <a:latin typeface="Comic Sans MS"/>
                <a:cs typeface="Comic Sans MS"/>
              </a:rPr>
              <a:t>0 </a:t>
            </a:r>
            <a:r>
              <a:rPr sz="2800" spc="-10" dirty="0">
                <a:latin typeface="Comic Sans MS"/>
                <a:cs typeface="Comic Sans MS"/>
              </a:rPr>
              <a:t>(used </a:t>
            </a:r>
            <a:r>
              <a:rPr sz="2800" dirty="0">
                <a:latin typeface="Comic Sans MS"/>
                <a:cs typeface="Comic Sans MS"/>
              </a:rPr>
              <a:t>for </a:t>
            </a:r>
            <a:r>
              <a:rPr sz="2800" spc="-5" dirty="0">
                <a:latin typeface="Comic Sans MS"/>
                <a:cs typeface="Comic Sans MS"/>
              </a:rPr>
              <a:t>some </a:t>
            </a:r>
            <a:r>
              <a:rPr sz="2800" dirty="0">
                <a:latin typeface="Comic Sans MS"/>
                <a:cs typeface="Comic Sans MS"/>
              </a:rPr>
              <a:t>raw </a:t>
            </a:r>
            <a:r>
              <a:rPr sz="2800" spc="-5" dirty="0">
                <a:latin typeface="Comic Sans MS"/>
                <a:cs typeface="Comic Sans MS"/>
              </a:rPr>
              <a:t>socket  options)</a:t>
            </a:r>
            <a:endParaRPr sz="28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Clr>
                <a:srgbClr val="009900"/>
              </a:buClr>
              <a:buSzPct val="150000"/>
              <a:buChar char="•"/>
              <a:tabLst>
                <a:tab pos="355600" algn="l"/>
              </a:tabLst>
            </a:pPr>
            <a:r>
              <a:rPr sz="2800" spc="-5" dirty="0">
                <a:latin typeface="Comic Sans MS"/>
                <a:cs typeface="Comic Sans MS"/>
              </a:rPr>
              <a:t>upon </a:t>
            </a:r>
            <a:r>
              <a:rPr sz="2800" spc="-10" dirty="0">
                <a:latin typeface="Comic Sans MS"/>
                <a:cs typeface="Comic Sans MS"/>
              </a:rPr>
              <a:t>success </a:t>
            </a:r>
            <a:r>
              <a:rPr sz="2800" spc="-5" dirty="0">
                <a:latin typeface="Comic Sans MS"/>
                <a:cs typeface="Comic Sans MS"/>
              </a:rPr>
              <a:t>returns socket</a:t>
            </a:r>
            <a:r>
              <a:rPr sz="2800" spc="-2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descriptor</a:t>
            </a:r>
            <a:endParaRPr sz="2800">
              <a:latin typeface="Comic Sans MS"/>
              <a:cs typeface="Comic Sans MS"/>
            </a:endParaRPr>
          </a:p>
          <a:p>
            <a:pPr marL="754380" lvl="1" indent="-284480">
              <a:lnSpc>
                <a:spcPct val="100000"/>
              </a:lnSpc>
              <a:spcBef>
                <a:spcPts val="359"/>
              </a:spcBef>
              <a:buChar char="–"/>
              <a:tabLst>
                <a:tab pos="753745" algn="l"/>
                <a:tab pos="754380" algn="l"/>
              </a:tabLst>
            </a:pPr>
            <a:r>
              <a:rPr sz="2400" spc="-5" dirty="0">
                <a:latin typeface="Comic Sans MS"/>
                <a:cs typeface="Comic Sans MS"/>
              </a:rPr>
              <a:t>Integer, like </a:t>
            </a:r>
            <a:r>
              <a:rPr sz="2400" dirty="0">
                <a:latin typeface="Comic Sans MS"/>
                <a:cs typeface="Comic Sans MS"/>
              </a:rPr>
              <a:t>file</a:t>
            </a:r>
            <a:r>
              <a:rPr sz="2400" spc="-5" dirty="0">
                <a:latin typeface="Comic Sans MS"/>
                <a:cs typeface="Comic Sans MS"/>
              </a:rPr>
              <a:t> descriptor</a:t>
            </a:r>
            <a:endParaRPr sz="2400">
              <a:latin typeface="Comic Sans MS"/>
              <a:cs typeface="Comic Sans MS"/>
            </a:endParaRPr>
          </a:p>
          <a:p>
            <a:pPr marL="754380" lvl="1" indent="-284480">
              <a:lnSpc>
                <a:spcPct val="100000"/>
              </a:lnSpc>
              <a:spcBef>
                <a:spcPts val="359"/>
              </a:spcBef>
              <a:buChar char="–"/>
              <a:tabLst>
                <a:tab pos="753745" algn="l"/>
                <a:tab pos="754380" algn="l"/>
              </a:tabLst>
            </a:pPr>
            <a:r>
              <a:rPr sz="2400" spc="-5" dirty="0">
                <a:latin typeface="Comic Sans MS"/>
                <a:cs typeface="Comic Sans MS"/>
              </a:rPr>
              <a:t>Return -1 if failure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334361"/>
            <a:ext cx="48768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mic Sans MS"/>
                <a:cs typeface="Comic Sans MS"/>
              </a:rPr>
              <a:t>Soc</a:t>
            </a:r>
            <a:r>
              <a:rPr dirty="0">
                <a:latin typeface="Comic Sans MS"/>
                <a:cs typeface="Comic Sans MS"/>
              </a:rPr>
              <a:t>k</a:t>
            </a:r>
            <a:r>
              <a:rPr spc="-15" dirty="0">
                <a:latin typeface="Comic Sans MS"/>
                <a:cs typeface="Comic Sans MS"/>
              </a:rPr>
              <a:t>e</a:t>
            </a:r>
            <a:r>
              <a:rPr dirty="0">
                <a:latin typeface="Comic Sans MS"/>
                <a:cs typeface="Comic Sans MS"/>
              </a:rPr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3010" y="1676400"/>
            <a:ext cx="7578090" cy="407035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3060" marR="262890" indent="-340360">
              <a:lnSpc>
                <a:spcPts val="3020"/>
              </a:lnSpc>
              <a:spcBef>
                <a:spcPts val="480"/>
              </a:spcBef>
              <a:buClr>
                <a:srgbClr val="009900"/>
              </a:buClr>
              <a:buSzPct val="150000"/>
              <a:buChar char="•"/>
              <a:tabLst>
                <a:tab pos="353060" algn="l"/>
              </a:tabLst>
            </a:pPr>
            <a:r>
              <a:rPr sz="2800" spc="-5" dirty="0">
                <a:latin typeface="Comic Sans MS"/>
                <a:cs typeface="Comic Sans MS"/>
              </a:rPr>
              <a:t>Sockets allow </a:t>
            </a:r>
            <a:r>
              <a:rPr sz="2800" spc="-10" dirty="0">
                <a:latin typeface="Comic Sans MS"/>
                <a:cs typeface="Comic Sans MS"/>
              </a:rPr>
              <a:t>communication between </a:t>
            </a:r>
            <a:r>
              <a:rPr sz="2800" spc="-5" dirty="0">
                <a:latin typeface="Comic Sans MS"/>
                <a:cs typeface="Comic Sans MS"/>
              </a:rPr>
              <a:t>two  different processes </a:t>
            </a:r>
            <a:r>
              <a:rPr sz="2800" dirty="0">
                <a:latin typeface="Comic Sans MS"/>
                <a:cs typeface="Comic Sans MS"/>
              </a:rPr>
              <a:t>on </a:t>
            </a:r>
            <a:r>
              <a:rPr sz="2800" spc="-5" dirty="0">
                <a:latin typeface="Comic Sans MS"/>
                <a:cs typeface="Comic Sans MS"/>
              </a:rPr>
              <a:t>the </a:t>
            </a:r>
            <a:r>
              <a:rPr sz="2800" spc="-10" dirty="0">
                <a:latin typeface="Comic Sans MS"/>
                <a:cs typeface="Comic Sans MS"/>
              </a:rPr>
              <a:t>same </a:t>
            </a:r>
            <a:r>
              <a:rPr sz="2800" dirty="0">
                <a:latin typeface="Comic Sans MS"/>
                <a:cs typeface="Comic Sans MS"/>
              </a:rPr>
              <a:t>or  </a:t>
            </a:r>
            <a:r>
              <a:rPr sz="2800" spc="-5" dirty="0">
                <a:latin typeface="Comic Sans MS"/>
                <a:cs typeface="Comic Sans MS"/>
              </a:rPr>
              <a:t>different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machines.</a:t>
            </a:r>
            <a:endParaRPr sz="2800">
              <a:latin typeface="Comic Sans MS"/>
              <a:cs typeface="Comic Sans MS"/>
            </a:endParaRPr>
          </a:p>
          <a:p>
            <a:pPr marL="353060" marR="170180" indent="-340360">
              <a:lnSpc>
                <a:spcPts val="3020"/>
              </a:lnSpc>
              <a:spcBef>
                <a:spcPts val="655"/>
              </a:spcBef>
              <a:buClr>
                <a:srgbClr val="009900"/>
              </a:buClr>
              <a:buSzPct val="150000"/>
              <a:buChar char="•"/>
              <a:tabLst>
                <a:tab pos="353060" algn="l"/>
              </a:tabLst>
            </a:pPr>
            <a:r>
              <a:rPr sz="2800" spc="-5" dirty="0">
                <a:latin typeface="Comic Sans MS"/>
                <a:cs typeface="Comic Sans MS"/>
              </a:rPr>
              <a:t>it's </a:t>
            </a:r>
            <a:r>
              <a:rPr sz="2800" dirty="0">
                <a:latin typeface="Comic Sans MS"/>
                <a:cs typeface="Comic Sans MS"/>
              </a:rPr>
              <a:t>a </a:t>
            </a:r>
            <a:r>
              <a:rPr sz="2800" spc="-10" dirty="0">
                <a:latin typeface="Comic Sans MS"/>
                <a:cs typeface="Comic Sans MS"/>
              </a:rPr>
              <a:t>way </a:t>
            </a:r>
            <a:r>
              <a:rPr sz="2800" dirty="0">
                <a:latin typeface="Comic Sans MS"/>
                <a:cs typeface="Comic Sans MS"/>
              </a:rPr>
              <a:t>to </a:t>
            </a:r>
            <a:r>
              <a:rPr sz="2800" spc="-5" dirty="0">
                <a:latin typeface="Comic Sans MS"/>
                <a:cs typeface="Comic Sans MS"/>
              </a:rPr>
              <a:t>talk to other computers </a:t>
            </a:r>
            <a:r>
              <a:rPr sz="2800" spc="-10" dirty="0">
                <a:latin typeface="Comic Sans MS"/>
                <a:cs typeface="Comic Sans MS"/>
              </a:rPr>
              <a:t>using  </a:t>
            </a:r>
            <a:r>
              <a:rPr sz="2800" spc="-5" dirty="0">
                <a:latin typeface="Comic Sans MS"/>
                <a:cs typeface="Comic Sans MS"/>
              </a:rPr>
              <a:t>standard Unix file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descriptors.</a:t>
            </a:r>
            <a:endParaRPr sz="2800">
              <a:latin typeface="Comic Sans MS"/>
              <a:cs typeface="Comic Sans MS"/>
            </a:endParaRPr>
          </a:p>
          <a:p>
            <a:pPr marL="353060" marR="5080" indent="-340360">
              <a:lnSpc>
                <a:spcPct val="90000"/>
              </a:lnSpc>
              <a:spcBef>
                <a:spcPts val="600"/>
              </a:spcBef>
              <a:buClr>
                <a:srgbClr val="009900"/>
              </a:buClr>
              <a:buSzPct val="150000"/>
              <a:buChar char="•"/>
              <a:tabLst>
                <a:tab pos="353060" algn="l"/>
              </a:tabLst>
            </a:pPr>
            <a:r>
              <a:rPr sz="2800" spc="-5" dirty="0">
                <a:latin typeface="Comic Sans MS"/>
                <a:cs typeface="Comic Sans MS"/>
              </a:rPr>
              <a:t>Sockets were first introduced in </a:t>
            </a:r>
            <a:r>
              <a:rPr sz="2800" spc="-10" dirty="0">
                <a:latin typeface="Comic Sans MS"/>
                <a:cs typeface="Comic Sans MS"/>
              </a:rPr>
              <a:t>2.1BSD  </a:t>
            </a:r>
            <a:r>
              <a:rPr sz="2800" spc="-5" dirty="0">
                <a:latin typeface="Comic Sans MS"/>
                <a:cs typeface="Comic Sans MS"/>
              </a:rPr>
              <a:t>and </a:t>
            </a:r>
            <a:r>
              <a:rPr sz="2800" spc="-10" dirty="0">
                <a:latin typeface="Comic Sans MS"/>
                <a:cs typeface="Comic Sans MS"/>
              </a:rPr>
              <a:t>subsequently </a:t>
            </a:r>
            <a:r>
              <a:rPr sz="2800" spc="-5" dirty="0">
                <a:latin typeface="Comic Sans MS"/>
                <a:cs typeface="Comic Sans MS"/>
              </a:rPr>
              <a:t>refined into their current  </a:t>
            </a:r>
            <a:r>
              <a:rPr sz="2800" dirty="0">
                <a:latin typeface="Comic Sans MS"/>
                <a:cs typeface="Comic Sans MS"/>
              </a:rPr>
              <a:t>form </a:t>
            </a:r>
            <a:r>
              <a:rPr sz="2800" spc="-5" dirty="0">
                <a:latin typeface="Comic Sans MS"/>
                <a:cs typeface="Comic Sans MS"/>
              </a:rPr>
              <a:t>with 4.2BSD. The sockets feature is  now </a:t>
            </a:r>
            <a:r>
              <a:rPr sz="2800" spc="-10" dirty="0">
                <a:latin typeface="Comic Sans MS"/>
                <a:cs typeface="Comic Sans MS"/>
              </a:rPr>
              <a:t>available </a:t>
            </a:r>
            <a:r>
              <a:rPr sz="2800" spc="-5" dirty="0">
                <a:latin typeface="Comic Sans MS"/>
                <a:cs typeface="Comic Sans MS"/>
              </a:rPr>
              <a:t>with most current UNIX  </a:t>
            </a:r>
            <a:r>
              <a:rPr sz="2800" spc="-10" dirty="0">
                <a:latin typeface="Comic Sans MS"/>
                <a:cs typeface="Comic Sans MS"/>
              </a:rPr>
              <a:t>system </a:t>
            </a:r>
            <a:r>
              <a:rPr sz="2800" spc="-5" dirty="0">
                <a:latin typeface="Comic Sans MS"/>
                <a:cs typeface="Comic Sans MS"/>
              </a:rPr>
              <a:t>releases.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6340" y="284479"/>
            <a:ext cx="1671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bind()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4269" y="871220"/>
            <a:ext cx="7854950" cy="5182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838835" indent="-9144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int bind(int </a:t>
            </a:r>
            <a:r>
              <a:rPr sz="1800" i="1" spc="-5" dirty="0">
                <a:latin typeface="Courier New"/>
                <a:cs typeface="Courier New"/>
              </a:rPr>
              <a:t>sockfd</a:t>
            </a:r>
            <a:r>
              <a:rPr sz="1800" spc="-5" dirty="0">
                <a:latin typeface="Courier New"/>
                <a:cs typeface="Courier New"/>
              </a:rPr>
              <a:t>, const struct sockaddr *</a:t>
            </a:r>
            <a:r>
              <a:rPr sz="1800" i="1" spc="-5" dirty="0">
                <a:latin typeface="Courier New"/>
                <a:cs typeface="Courier New"/>
              </a:rPr>
              <a:t>myaddr</a:t>
            </a:r>
            <a:r>
              <a:rPr sz="1800" spc="-5" dirty="0">
                <a:latin typeface="Courier New"/>
                <a:cs typeface="Courier New"/>
              </a:rPr>
              <a:t>,  socklen_t </a:t>
            </a:r>
            <a:r>
              <a:rPr sz="1800" i="1" spc="-5" dirty="0">
                <a:latin typeface="Courier New"/>
                <a:cs typeface="Courier New"/>
              </a:rPr>
              <a:t>addrlen</a:t>
            </a:r>
            <a:r>
              <a:rPr sz="1800" spc="-5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400" spc="-5" dirty="0">
                <a:latin typeface="Times New Roman"/>
                <a:cs typeface="Times New Roman"/>
              </a:rPr>
              <a:t>Assign </a:t>
            </a:r>
            <a:r>
              <a:rPr sz="2400" dirty="0">
                <a:latin typeface="Times New Roman"/>
                <a:cs typeface="Times New Roman"/>
              </a:rPr>
              <a:t>a local protocol address </a:t>
            </a:r>
            <a:r>
              <a:rPr sz="2400" spc="-5" dirty="0">
                <a:latin typeface="Times New Roman"/>
                <a:cs typeface="Times New Roman"/>
              </a:rPr>
              <a:t>(“name”) </a:t>
            </a:r>
            <a:r>
              <a:rPr sz="2400" dirty="0">
                <a:latin typeface="Times New Roman"/>
                <a:cs typeface="Times New Roman"/>
              </a:rPr>
              <a:t>to 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socket.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00">
              <a:latin typeface="Times New Roman"/>
              <a:cs typeface="Times New Roman"/>
            </a:endParaRPr>
          </a:p>
          <a:p>
            <a:pPr marL="355600" indent="-341630">
              <a:lnSpc>
                <a:spcPct val="100000"/>
              </a:lnSpc>
              <a:buClr>
                <a:srgbClr val="009900"/>
              </a:buClr>
              <a:buSzPct val="144827"/>
              <a:buFont typeface="Comic Sans MS"/>
              <a:buChar char="•"/>
              <a:tabLst>
                <a:tab pos="355600" algn="l"/>
              </a:tabLst>
            </a:pPr>
            <a:r>
              <a:rPr sz="2900" i="1" spc="-60" dirty="0">
                <a:latin typeface="Comic Sans MS"/>
                <a:cs typeface="Comic Sans MS"/>
              </a:rPr>
              <a:t>sockfd </a:t>
            </a:r>
            <a:r>
              <a:rPr sz="2800" spc="-5" dirty="0">
                <a:latin typeface="Comic Sans MS"/>
                <a:cs typeface="Comic Sans MS"/>
              </a:rPr>
              <a:t>is socket descriptor </a:t>
            </a:r>
            <a:r>
              <a:rPr sz="2800" dirty="0">
                <a:latin typeface="Comic Sans MS"/>
                <a:cs typeface="Comic Sans MS"/>
              </a:rPr>
              <a:t>from</a:t>
            </a:r>
            <a:r>
              <a:rPr sz="2800" spc="5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socket()</a:t>
            </a:r>
            <a:endParaRPr sz="2800">
              <a:latin typeface="Courier New"/>
              <a:cs typeface="Courier New"/>
            </a:endParaRPr>
          </a:p>
          <a:p>
            <a:pPr marL="355600" indent="-341630">
              <a:lnSpc>
                <a:spcPct val="100000"/>
              </a:lnSpc>
              <a:spcBef>
                <a:spcPts val="190"/>
              </a:spcBef>
              <a:buClr>
                <a:srgbClr val="009900"/>
              </a:buClr>
              <a:buSzPct val="144827"/>
              <a:buFont typeface="Comic Sans MS"/>
              <a:buChar char="•"/>
              <a:tabLst>
                <a:tab pos="355600" algn="l"/>
              </a:tabLst>
            </a:pPr>
            <a:r>
              <a:rPr sz="2900" i="1" spc="-65" dirty="0">
                <a:latin typeface="Comic Sans MS"/>
                <a:cs typeface="Comic Sans MS"/>
              </a:rPr>
              <a:t>myaddr </a:t>
            </a:r>
            <a:r>
              <a:rPr sz="2800" spc="-5" dirty="0">
                <a:latin typeface="Comic Sans MS"/>
                <a:cs typeface="Comic Sans MS"/>
              </a:rPr>
              <a:t>is </a:t>
            </a:r>
            <a:r>
              <a:rPr sz="2800" dirty="0">
                <a:latin typeface="Comic Sans MS"/>
                <a:cs typeface="Comic Sans MS"/>
              </a:rPr>
              <a:t>a </a:t>
            </a:r>
            <a:r>
              <a:rPr sz="2800" spc="-5" dirty="0">
                <a:latin typeface="Comic Sans MS"/>
                <a:cs typeface="Comic Sans MS"/>
              </a:rPr>
              <a:t>pointer to address struct</a:t>
            </a:r>
            <a:r>
              <a:rPr sz="2800" spc="3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with:</a:t>
            </a:r>
            <a:endParaRPr sz="2800">
              <a:latin typeface="Comic Sans MS"/>
              <a:cs typeface="Comic Sans MS"/>
            </a:endParaRPr>
          </a:p>
          <a:p>
            <a:pPr marL="755650" lvl="1" indent="-284480">
              <a:lnSpc>
                <a:spcPct val="100000"/>
              </a:lnSpc>
              <a:spcBef>
                <a:spcPts val="290"/>
              </a:spcBef>
              <a:buSzPct val="97959"/>
              <a:buFont typeface="Comic Sans MS"/>
              <a:buChar char="–"/>
              <a:tabLst>
                <a:tab pos="755015" algn="l"/>
                <a:tab pos="755650" algn="l"/>
              </a:tabLst>
            </a:pPr>
            <a:r>
              <a:rPr sz="2450" i="1" spc="-30" dirty="0">
                <a:latin typeface="Comic Sans MS"/>
                <a:cs typeface="Comic Sans MS"/>
              </a:rPr>
              <a:t>port number </a:t>
            </a:r>
            <a:r>
              <a:rPr sz="2400" spc="-5" dirty="0">
                <a:latin typeface="Comic Sans MS"/>
                <a:cs typeface="Comic Sans MS"/>
              </a:rPr>
              <a:t>and </a:t>
            </a:r>
            <a:r>
              <a:rPr sz="2450" i="1" spc="-30" dirty="0">
                <a:latin typeface="Comic Sans MS"/>
                <a:cs typeface="Comic Sans MS"/>
              </a:rPr>
              <a:t>IP</a:t>
            </a:r>
            <a:r>
              <a:rPr sz="2450" i="1" spc="10" dirty="0">
                <a:latin typeface="Comic Sans MS"/>
                <a:cs typeface="Comic Sans MS"/>
              </a:rPr>
              <a:t> </a:t>
            </a:r>
            <a:r>
              <a:rPr sz="2450" i="1" spc="-35" dirty="0">
                <a:latin typeface="Comic Sans MS"/>
                <a:cs typeface="Comic Sans MS"/>
              </a:rPr>
              <a:t>address</a:t>
            </a:r>
            <a:endParaRPr sz="2450">
              <a:latin typeface="Comic Sans MS"/>
              <a:cs typeface="Comic Sans MS"/>
            </a:endParaRPr>
          </a:p>
          <a:p>
            <a:pPr marL="755650" lvl="1" indent="-284480">
              <a:lnSpc>
                <a:spcPct val="100000"/>
              </a:lnSpc>
              <a:spcBef>
                <a:spcPts val="35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Comic Sans MS"/>
                <a:cs typeface="Comic Sans MS"/>
              </a:rPr>
              <a:t>if port is </a:t>
            </a:r>
            <a:r>
              <a:rPr sz="2400" dirty="0">
                <a:latin typeface="Comic Sans MS"/>
                <a:cs typeface="Comic Sans MS"/>
              </a:rPr>
              <a:t>0, </a:t>
            </a:r>
            <a:r>
              <a:rPr sz="2400" spc="-5" dirty="0">
                <a:latin typeface="Comic Sans MS"/>
                <a:cs typeface="Comic Sans MS"/>
              </a:rPr>
              <a:t>then host will pick ephemeral</a:t>
            </a:r>
            <a:r>
              <a:rPr sz="2400" spc="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port</a:t>
            </a:r>
            <a:endParaRPr sz="2400">
              <a:latin typeface="Comic Sans MS"/>
              <a:cs typeface="Comic Sans MS"/>
            </a:endParaRPr>
          </a:p>
          <a:p>
            <a:pPr marR="87630" algn="ctr">
              <a:lnSpc>
                <a:spcPct val="100000"/>
              </a:lnSpc>
              <a:spcBef>
                <a:spcPts val="400"/>
              </a:spcBef>
            </a:pPr>
            <a:r>
              <a:rPr sz="3000" spc="-7" baseline="5555" dirty="0">
                <a:solidFill>
                  <a:srgbClr val="007F00"/>
                </a:solidFill>
                <a:latin typeface="Arial"/>
                <a:cs typeface="Arial"/>
              </a:rPr>
              <a:t></a:t>
            </a:r>
            <a:r>
              <a:rPr sz="2000" spc="-5" dirty="0">
                <a:latin typeface="Comic Sans MS"/>
                <a:cs typeface="Comic Sans MS"/>
              </a:rPr>
              <a:t>not usually for server (exception </a:t>
            </a:r>
            <a:r>
              <a:rPr sz="2000" dirty="0">
                <a:latin typeface="Comic Sans MS"/>
                <a:cs typeface="Comic Sans MS"/>
              </a:rPr>
              <a:t>RPC</a:t>
            </a:r>
            <a:r>
              <a:rPr sz="2000" spc="4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port-map)</a:t>
            </a:r>
            <a:endParaRPr sz="2000">
              <a:latin typeface="Comic Sans MS"/>
              <a:cs typeface="Comic Sans MS"/>
            </a:endParaRPr>
          </a:p>
          <a:p>
            <a:pPr marL="755650" lvl="1" indent="-284480">
              <a:lnSpc>
                <a:spcPct val="100000"/>
              </a:lnSpc>
              <a:spcBef>
                <a:spcPts val="37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Comic Sans MS"/>
                <a:cs typeface="Comic Sans MS"/>
              </a:rPr>
              <a:t>IP </a:t>
            </a:r>
            <a:r>
              <a:rPr sz="2400" spc="-10" dirty="0">
                <a:latin typeface="Comic Sans MS"/>
                <a:cs typeface="Comic Sans MS"/>
              </a:rPr>
              <a:t>address </a:t>
            </a:r>
            <a:r>
              <a:rPr sz="2400" spc="-5" dirty="0">
                <a:latin typeface="Comic Sans MS"/>
                <a:cs typeface="Comic Sans MS"/>
              </a:rPr>
              <a:t>!= </a:t>
            </a:r>
            <a:r>
              <a:rPr sz="2400" spc="-10" dirty="0">
                <a:latin typeface="Comic Sans MS"/>
                <a:cs typeface="Comic Sans MS"/>
              </a:rPr>
              <a:t>INADDR_ANY </a:t>
            </a:r>
            <a:r>
              <a:rPr sz="2400" spc="-5" dirty="0">
                <a:latin typeface="Comic Sans MS"/>
                <a:cs typeface="Comic Sans MS"/>
              </a:rPr>
              <a:t>(unless multiple</a:t>
            </a:r>
            <a:r>
              <a:rPr sz="2400" spc="3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nics)</a:t>
            </a:r>
            <a:endParaRPr sz="2400">
              <a:latin typeface="Comic Sans MS"/>
              <a:cs typeface="Comic Sans MS"/>
            </a:endParaRPr>
          </a:p>
          <a:p>
            <a:pPr marL="355600" indent="-341630">
              <a:lnSpc>
                <a:spcPct val="100000"/>
              </a:lnSpc>
              <a:spcBef>
                <a:spcPts val="210"/>
              </a:spcBef>
              <a:buClr>
                <a:srgbClr val="009900"/>
              </a:buClr>
              <a:buSzPct val="144827"/>
              <a:buFont typeface="Comic Sans MS"/>
              <a:buChar char="•"/>
              <a:tabLst>
                <a:tab pos="355600" algn="l"/>
              </a:tabLst>
            </a:pPr>
            <a:r>
              <a:rPr sz="2900" i="1" spc="-55" dirty="0">
                <a:latin typeface="Comic Sans MS"/>
                <a:cs typeface="Comic Sans MS"/>
              </a:rPr>
              <a:t>addrlen </a:t>
            </a:r>
            <a:r>
              <a:rPr sz="2800" spc="-5" dirty="0">
                <a:latin typeface="Comic Sans MS"/>
                <a:cs typeface="Comic Sans MS"/>
              </a:rPr>
              <a:t>is length </a:t>
            </a:r>
            <a:r>
              <a:rPr sz="2800" dirty="0">
                <a:latin typeface="Comic Sans MS"/>
                <a:cs typeface="Comic Sans MS"/>
              </a:rPr>
              <a:t>of</a:t>
            </a:r>
            <a:r>
              <a:rPr sz="2800" spc="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structure</a:t>
            </a:r>
            <a:endParaRPr sz="2800">
              <a:latin typeface="Comic Sans MS"/>
              <a:cs typeface="Comic Sans MS"/>
            </a:endParaRPr>
          </a:p>
          <a:p>
            <a:pPr marL="355600" indent="-341630">
              <a:lnSpc>
                <a:spcPct val="100000"/>
              </a:lnSpc>
              <a:spcBef>
                <a:spcPts val="290"/>
              </a:spcBef>
              <a:buClr>
                <a:srgbClr val="009900"/>
              </a:buClr>
              <a:buSzPct val="150000"/>
              <a:buChar char="•"/>
              <a:tabLst>
                <a:tab pos="355600" algn="l"/>
              </a:tabLst>
            </a:pPr>
            <a:r>
              <a:rPr sz="2800" spc="-5" dirty="0">
                <a:latin typeface="Comic Sans MS"/>
                <a:cs typeface="Comic Sans MS"/>
              </a:rPr>
              <a:t>returns </a:t>
            </a:r>
            <a:r>
              <a:rPr sz="2800" dirty="0">
                <a:latin typeface="Comic Sans MS"/>
                <a:cs typeface="Comic Sans MS"/>
              </a:rPr>
              <a:t>0 </a:t>
            </a:r>
            <a:r>
              <a:rPr sz="2800" spc="-5" dirty="0">
                <a:latin typeface="Comic Sans MS"/>
                <a:cs typeface="Comic Sans MS"/>
              </a:rPr>
              <a:t>if </a:t>
            </a:r>
            <a:r>
              <a:rPr sz="2800" dirty="0">
                <a:latin typeface="Comic Sans MS"/>
                <a:cs typeface="Comic Sans MS"/>
              </a:rPr>
              <a:t>ok, -1 on</a:t>
            </a:r>
            <a:r>
              <a:rPr sz="2800" spc="-3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error</a:t>
            </a:r>
            <a:endParaRPr sz="2800">
              <a:latin typeface="Comic Sans MS"/>
              <a:cs typeface="Comic Sans MS"/>
            </a:endParaRPr>
          </a:p>
          <a:p>
            <a:pPr marL="755650" lvl="1" indent="-284480">
              <a:lnSpc>
                <a:spcPct val="100000"/>
              </a:lnSpc>
              <a:spcBef>
                <a:spcPts val="36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Comic Sans MS"/>
                <a:cs typeface="Comic Sans MS"/>
              </a:rPr>
              <a:t>EADDRINUSE </a:t>
            </a:r>
            <a:r>
              <a:rPr sz="2400" spc="-10" dirty="0">
                <a:latin typeface="Comic Sans MS"/>
                <a:cs typeface="Comic Sans MS"/>
              </a:rPr>
              <a:t>(“Address </a:t>
            </a:r>
            <a:r>
              <a:rPr sz="2400" spc="-5" dirty="0">
                <a:latin typeface="Comic Sans MS"/>
                <a:cs typeface="Comic Sans MS"/>
              </a:rPr>
              <a:t>already in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use”)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7950" y="492759"/>
            <a:ext cx="2219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listen()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838200" y="1371600"/>
            <a:ext cx="7543801" cy="247247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20"/>
              </a:spcBef>
            </a:pPr>
            <a:r>
              <a:rPr spc="10" dirty="0"/>
              <a:t>int </a:t>
            </a:r>
            <a:r>
              <a:rPr spc="5" dirty="0"/>
              <a:t>listen(int </a:t>
            </a:r>
            <a:r>
              <a:rPr i="1" spc="10" dirty="0">
                <a:latin typeface="Courier New"/>
                <a:cs typeface="Courier New"/>
              </a:rPr>
              <a:t>sockfd</a:t>
            </a:r>
            <a:r>
              <a:rPr spc="10" dirty="0"/>
              <a:t>, </a:t>
            </a:r>
            <a:r>
              <a:rPr spc="5" dirty="0"/>
              <a:t>int </a:t>
            </a:r>
            <a:r>
              <a:rPr i="1" spc="5" dirty="0">
                <a:latin typeface="Courier New"/>
                <a:cs typeface="Courier New"/>
              </a:rPr>
              <a:t>backlog</a:t>
            </a:r>
            <a:r>
              <a:rPr spc="5" dirty="0"/>
              <a:t>);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999490" algn="just">
              <a:lnSpc>
                <a:spcPts val="2945"/>
              </a:lnSpc>
            </a:pPr>
            <a:r>
              <a:rPr sz="2550" dirty="0">
                <a:latin typeface="Times New Roman"/>
                <a:cs typeface="Times New Roman"/>
              </a:rPr>
              <a:t>Change socket </a:t>
            </a:r>
            <a:r>
              <a:rPr sz="2550" spc="-5" dirty="0">
                <a:latin typeface="Times New Roman"/>
                <a:cs typeface="Times New Roman"/>
              </a:rPr>
              <a:t>state </a:t>
            </a:r>
            <a:r>
              <a:rPr sz="2550" dirty="0">
                <a:latin typeface="Times New Roman"/>
                <a:cs typeface="Times New Roman"/>
              </a:rPr>
              <a:t>for </a:t>
            </a:r>
            <a:r>
              <a:rPr sz="2550" spc="-5" dirty="0">
                <a:latin typeface="Times New Roman"/>
                <a:cs typeface="Times New Roman"/>
              </a:rPr>
              <a:t>TCP</a:t>
            </a:r>
            <a:r>
              <a:rPr sz="2550" spc="-2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server.</a:t>
            </a:r>
          </a:p>
          <a:p>
            <a:pPr marL="353060" indent="-340360" algn="just">
              <a:lnSpc>
                <a:spcPts val="2825"/>
              </a:lnSpc>
              <a:buClr>
                <a:srgbClr val="009900"/>
              </a:buClr>
              <a:buSzPct val="146938"/>
              <a:buFont typeface="Comic Sans MS"/>
              <a:buChar char="•"/>
              <a:tabLst>
                <a:tab pos="353060" algn="l"/>
              </a:tabLst>
            </a:pPr>
            <a:r>
              <a:rPr sz="2450" i="1" spc="-30" dirty="0">
                <a:latin typeface="Comic Sans MS"/>
                <a:cs typeface="Comic Sans MS"/>
              </a:rPr>
              <a:t>sockfd </a:t>
            </a:r>
            <a:r>
              <a:rPr sz="2400" spc="-5" dirty="0">
                <a:latin typeface="Comic Sans MS"/>
                <a:cs typeface="Comic Sans MS"/>
              </a:rPr>
              <a:t>is socket descriptor from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/>
              <a:t>socket()</a:t>
            </a:r>
            <a:endParaRPr sz="2400" dirty="0">
              <a:latin typeface="Comic Sans MS"/>
              <a:cs typeface="Comic Sans MS"/>
            </a:endParaRPr>
          </a:p>
          <a:p>
            <a:pPr marL="353060" indent="-340360" algn="just">
              <a:lnSpc>
                <a:spcPct val="100000"/>
              </a:lnSpc>
              <a:spcBef>
                <a:spcPts val="590"/>
              </a:spcBef>
              <a:buClr>
                <a:srgbClr val="009900"/>
              </a:buClr>
              <a:buSzPct val="146938"/>
              <a:buFont typeface="Comic Sans MS"/>
              <a:buChar char="•"/>
              <a:tabLst>
                <a:tab pos="353060" algn="l"/>
              </a:tabLst>
            </a:pPr>
            <a:r>
              <a:rPr sz="2450" i="1" spc="-30" dirty="0">
                <a:latin typeface="Comic Sans MS"/>
                <a:cs typeface="Comic Sans MS"/>
              </a:rPr>
              <a:t>backlog </a:t>
            </a:r>
            <a:r>
              <a:rPr sz="2400" spc="-5" dirty="0">
                <a:latin typeface="Comic Sans MS"/>
                <a:cs typeface="Comic Sans MS"/>
              </a:rPr>
              <a:t>is maximum number </a:t>
            </a:r>
            <a:r>
              <a:rPr sz="2400" spc="-10" dirty="0">
                <a:latin typeface="Comic Sans MS"/>
                <a:cs typeface="Comic Sans MS"/>
              </a:rPr>
              <a:t>of</a:t>
            </a:r>
            <a:r>
              <a:rPr sz="2400" spc="55" dirty="0">
                <a:latin typeface="Comic Sans MS"/>
                <a:cs typeface="Comic Sans MS"/>
              </a:rPr>
              <a:t> </a:t>
            </a:r>
            <a:r>
              <a:rPr sz="2450" i="1" spc="-30" dirty="0">
                <a:latin typeface="Comic Sans MS"/>
                <a:cs typeface="Comic Sans MS"/>
              </a:rPr>
              <a:t>incomplete</a:t>
            </a:r>
            <a:endParaRPr sz="2450" dirty="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800" y="3733800"/>
            <a:ext cx="6475730" cy="210375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2425">
              <a:lnSpc>
                <a:spcPct val="100000"/>
              </a:lnSpc>
              <a:spcBef>
                <a:spcPts val="890"/>
              </a:spcBef>
            </a:pPr>
            <a:r>
              <a:rPr sz="2400" spc="-5" dirty="0">
                <a:latin typeface="Comic Sans MS"/>
                <a:cs typeface="Comic Sans MS"/>
              </a:rPr>
              <a:t>connections</a:t>
            </a:r>
            <a:endParaRPr sz="2400" dirty="0">
              <a:latin typeface="Comic Sans MS"/>
              <a:cs typeface="Comic Sans MS"/>
            </a:endParaRPr>
          </a:p>
          <a:p>
            <a:pPr marL="753110" indent="-283210">
              <a:lnSpc>
                <a:spcPct val="100000"/>
              </a:lnSpc>
              <a:spcBef>
                <a:spcPts val="660"/>
              </a:spcBef>
              <a:buChar char="–"/>
              <a:tabLst>
                <a:tab pos="752475" algn="l"/>
                <a:tab pos="753110" algn="l"/>
              </a:tabLst>
            </a:pPr>
            <a:r>
              <a:rPr sz="2000" spc="-5" dirty="0">
                <a:latin typeface="Comic Sans MS"/>
                <a:cs typeface="Comic Sans MS"/>
              </a:rPr>
              <a:t>historically</a:t>
            </a:r>
            <a:r>
              <a:rPr sz="2000" dirty="0">
                <a:latin typeface="Comic Sans MS"/>
                <a:cs typeface="Comic Sans MS"/>
              </a:rPr>
              <a:t> 5</a:t>
            </a:r>
          </a:p>
          <a:p>
            <a:pPr marL="753110" indent="-283210">
              <a:lnSpc>
                <a:spcPct val="100000"/>
              </a:lnSpc>
              <a:spcBef>
                <a:spcPts val="650"/>
              </a:spcBef>
              <a:buChar char="–"/>
              <a:tabLst>
                <a:tab pos="752475" algn="l"/>
                <a:tab pos="753110" algn="l"/>
              </a:tabLst>
            </a:pPr>
            <a:r>
              <a:rPr sz="2000" spc="-5" dirty="0">
                <a:latin typeface="Comic Sans MS"/>
                <a:cs typeface="Comic Sans MS"/>
              </a:rPr>
              <a:t>rarely above 15 </a:t>
            </a:r>
            <a:r>
              <a:rPr sz="2000" dirty="0">
                <a:latin typeface="Comic Sans MS"/>
                <a:cs typeface="Comic Sans MS"/>
              </a:rPr>
              <a:t>on a </a:t>
            </a:r>
            <a:r>
              <a:rPr sz="2000" spc="-5" dirty="0">
                <a:latin typeface="Comic Sans MS"/>
                <a:cs typeface="Comic Sans MS"/>
              </a:rPr>
              <a:t>even moderate Web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server!</a:t>
            </a:r>
            <a:endParaRPr sz="2000" dirty="0">
              <a:latin typeface="Comic Sans MS"/>
              <a:cs typeface="Comic Sans MS"/>
            </a:endParaRPr>
          </a:p>
          <a:p>
            <a:pPr marL="353060" indent="-340360">
              <a:lnSpc>
                <a:spcPct val="100000"/>
              </a:lnSpc>
              <a:spcBef>
                <a:spcPts val="640"/>
              </a:spcBef>
              <a:buClr>
                <a:srgbClr val="009900"/>
              </a:buClr>
              <a:buSzPct val="150000"/>
              <a:buChar char="•"/>
              <a:tabLst>
                <a:tab pos="353060" algn="l"/>
              </a:tabLst>
            </a:pPr>
            <a:r>
              <a:rPr sz="2400" spc="-5" dirty="0">
                <a:latin typeface="Comic Sans MS"/>
                <a:cs typeface="Comic Sans MS"/>
              </a:rPr>
              <a:t>Sockets default to active (for </a:t>
            </a:r>
            <a:r>
              <a:rPr sz="2400" dirty="0">
                <a:latin typeface="Comic Sans MS"/>
                <a:cs typeface="Comic Sans MS"/>
              </a:rPr>
              <a:t>a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client)</a:t>
            </a:r>
            <a:endParaRPr sz="2400" dirty="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660"/>
              </a:spcBef>
              <a:tabLst>
                <a:tab pos="752475" algn="l"/>
              </a:tabLst>
            </a:pPr>
            <a:r>
              <a:rPr sz="2000" dirty="0">
                <a:latin typeface="Comic Sans MS"/>
                <a:cs typeface="Comic Sans MS"/>
              </a:rPr>
              <a:t>–	</a:t>
            </a:r>
            <a:r>
              <a:rPr sz="2000" spc="-5" dirty="0">
                <a:latin typeface="Comic Sans MS"/>
                <a:cs typeface="Comic Sans MS"/>
              </a:rPr>
              <a:t>change </a:t>
            </a:r>
            <a:r>
              <a:rPr sz="2000" dirty="0">
                <a:latin typeface="Comic Sans MS"/>
                <a:cs typeface="Comic Sans MS"/>
              </a:rPr>
              <a:t>to </a:t>
            </a:r>
            <a:r>
              <a:rPr sz="2000" spc="-5" dirty="0">
                <a:latin typeface="Comic Sans MS"/>
                <a:cs typeface="Comic Sans MS"/>
              </a:rPr>
              <a:t>passive </a:t>
            </a:r>
            <a:r>
              <a:rPr sz="2000" dirty="0">
                <a:latin typeface="Comic Sans MS"/>
                <a:cs typeface="Comic Sans MS"/>
              </a:rPr>
              <a:t>so OS </a:t>
            </a:r>
            <a:r>
              <a:rPr sz="2000" spc="-5" dirty="0">
                <a:latin typeface="Comic Sans MS"/>
                <a:cs typeface="Comic Sans MS"/>
              </a:rPr>
              <a:t>will accept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connection</a:t>
            </a:r>
            <a:endParaRPr sz="20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2020" y="513079"/>
            <a:ext cx="2219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accept()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869" y="1253490"/>
            <a:ext cx="7452995" cy="4218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int accept(int </a:t>
            </a:r>
            <a:r>
              <a:rPr sz="2400" i="1" spc="-5" dirty="0">
                <a:latin typeface="Courier New"/>
                <a:cs typeface="Courier New"/>
              </a:rPr>
              <a:t>sockfd</a:t>
            </a:r>
            <a:r>
              <a:rPr sz="2400" spc="-5" dirty="0">
                <a:latin typeface="Courier New"/>
                <a:cs typeface="Courier New"/>
              </a:rPr>
              <a:t>, struct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sockaddr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i="1" spc="-5" dirty="0">
                <a:latin typeface="Courier New"/>
                <a:cs typeface="Courier New"/>
              </a:rPr>
              <a:t>cliaddr</a:t>
            </a:r>
            <a:r>
              <a:rPr sz="2400" spc="-5" dirty="0">
                <a:latin typeface="Courier New"/>
                <a:cs typeface="Courier New"/>
              </a:rPr>
              <a:t>, socklen_t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*</a:t>
            </a:r>
            <a:r>
              <a:rPr sz="2400" i="1" spc="-5" dirty="0">
                <a:latin typeface="Courier New"/>
                <a:cs typeface="Courier New"/>
              </a:rPr>
              <a:t>addrlen</a:t>
            </a:r>
            <a:r>
              <a:rPr sz="2400" spc="-5" dirty="0"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600"/>
              </a:spcBef>
            </a:pPr>
            <a:r>
              <a:rPr sz="3200" spc="-5" dirty="0">
                <a:latin typeface="Times New Roman"/>
                <a:cs typeface="Times New Roman"/>
              </a:rPr>
              <a:t>Return </a:t>
            </a:r>
            <a:r>
              <a:rPr sz="3200" dirty="0">
                <a:latin typeface="Times New Roman"/>
                <a:cs typeface="Times New Roman"/>
              </a:rPr>
              <a:t>next </a:t>
            </a:r>
            <a:r>
              <a:rPr sz="3200" spc="-5" dirty="0">
                <a:latin typeface="Times New Roman"/>
                <a:cs typeface="Times New Roman"/>
              </a:rPr>
              <a:t>completed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connection.</a:t>
            </a:r>
            <a:endParaRPr sz="3200">
              <a:latin typeface="Times New Roman"/>
              <a:cs typeface="Times New Roman"/>
            </a:endParaRPr>
          </a:p>
          <a:p>
            <a:pPr marL="431800" indent="-341630">
              <a:lnSpc>
                <a:spcPct val="100000"/>
              </a:lnSpc>
              <a:spcBef>
                <a:spcPts val="2540"/>
              </a:spcBef>
              <a:buClr>
                <a:srgbClr val="009900"/>
              </a:buClr>
              <a:buSzPct val="146938"/>
              <a:buFont typeface="Comic Sans MS"/>
              <a:buChar char="•"/>
              <a:tabLst>
                <a:tab pos="431800" algn="l"/>
              </a:tabLst>
            </a:pPr>
            <a:r>
              <a:rPr sz="2450" i="1" spc="-30" dirty="0">
                <a:latin typeface="Comic Sans MS"/>
                <a:cs typeface="Comic Sans MS"/>
              </a:rPr>
              <a:t>sockfd </a:t>
            </a:r>
            <a:r>
              <a:rPr sz="2400" dirty="0">
                <a:latin typeface="Comic Sans MS"/>
                <a:cs typeface="Comic Sans MS"/>
              </a:rPr>
              <a:t>is </a:t>
            </a:r>
            <a:r>
              <a:rPr sz="2400" spc="-5" dirty="0">
                <a:latin typeface="Comic Sans MS"/>
                <a:cs typeface="Comic Sans MS"/>
              </a:rPr>
              <a:t>socket descriptor from</a:t>
            </a:r>
            <a:r>
              <a:rPr sz="2400" spc="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socket()</a:t>
            </a:r>
            <a:endParaRPr sz="2400">
              <a:latin typeface="Courier New"/>
              <a:cs typeface="Courier New"/>
            </a:endParaRPr>
          </a:p>
          <a:p>
            <a:pPr marL="431800" marR="5080" indent="-341630">
              <a:lnSpc>
                <a:spcPct val="100000"/>
              </a:lnSpc>
              <a:spcBef>
                <a:spcPts val="590"/>
              </a:spcBef>
              <a:buClr>
                <a:srgbClr val="009900"/>
              </a:buClr>
              <a:buSzPct val="146938"/>
              <a:buFont typeface="Comic Sans MS"/>
              <a:buChar char="•"/>
              <a:tabLst>
                <a:tab pos="431800" algn="l"/>
              </a:tabLst>
            </a:pPr>
            <a:r>
              <a:rPr sz="2450" i="1" spc="-30" dirty="0">
                <a:latin typeface="Comic Sans MS"/>
                <a:cs typeface="Comic Sans MS"/>
              </a:rPr>
              <a:t>cliaddr </a:t>
            </a:r>
            <a:r>
              <a:rPr sz="2400" dirty="0">
                <a:latin typeface="Comic Sans MS"/>
                <a:cs typeface="Comic Sans MS"/>
              </a:rPr>
              <a:t>and </a:t>
            </a:r>
            <a:r>
              <a:rPr sz="2450" i="1" spc="-30" dirty="0">
                <a:latin typeface="Comic Sans MS"/>
                <a:cs typeface="Comic Sans MS"/>
              </a:rPr>
              <a:t>addrlen </a:t>
            </a:r>
            <a:r>
              <a:rPr sz="2400" spc="-5" dirty="0">
                <a:latin typeface="Comic Sans MS"/>
                <a:cs typeface="Comic Sans MS"/>
              </a:rPr>
              <a:t>return protocol address from  </a:t>
            </a:r>
            <a:r>
              <a:rPr sz="2400" dirty="0">
                <a:latin typeface="Comic Sans MS"/>
                <a:cs typeface="Comic Sans MS"/>
              </a:rPr>
              <a:t>client</a:t>
            </a:r>
            <a:endParaRPr sz="2400">
              <a:latin typeface="Comic Sans MS"/>
              <a:cs typeface="Comic Sans MS"/>
            </a:endParaRPr>
          </a:p>
          <a:p>
            <a:pPr marL="431800" indent="-341630">
              <a:lnSpc>
                <a:spcPct val="100000"/>
              </a:lnSpc>
              <a:spcBef>
                <a:spcPts val="640"/>
              </a:spcBef>
              <a:buClr>
                <a:srgbClr val="009900"/>
              </a:buClr>
              <a:buSzPct val="150000"/>
              <a:buChar char="•"/>
              <a:tabLst>
                <a:tab pos="431800" algn="l"/>
              </a:tabLst>
            </a:pPr>
            <a:r>
              <a:rPr sz="2400" spc="-5" dirty="0">
                <a:latin typeface="Comic Sans MS"/>
                <a:cs typeface="Comic Sans MS"/>
              </a:rPr>
              <a:t>returns brand </a:t>
            </a:r>
            <a:r>
              <a:rPr sz="2400" dirty="0">
                <a:latin typeface="Comic Sans MS"/>
                <a:cs typeface="Comic Sans MS"/>
              </a:rPr>
              <a:t>new </a:t>
            </a:r>
            <a:r>
              <a:rPr sz="2400" spc="-5" dirty="0">
                <a:latin typeface="Comic Sans MS"/>
                <a:cs typeface="Comic Sans MS"/>
              </a:rPr>
              <a:t>descriptor, created </a:t>
            </a:r>
            <a:r>
              <a:rPr sz="2400" dirty="0">
                <a:latin typeface="Comic Sans MS"/>
                <a:cs typeface="Comic Sans MS"/>
              </a:rPr>
              <a:t>by</a:t>
            </a:r>
            <a:r>
              <a:rPr sz="2400" spc="-5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OS</a:t>
            </a:r>
            <a:endParaRPr sz="2400">
              <a:latin typeface="Comic Sans MS"/>
              <a:cs typeface="Comic Sans MS"/>
            </a:endParaRPr>
          </a:p>
          <a:p>
            <a:pPr marL="431800" marR="5080" indent="-341630">
              <a:lnSpc>
                <a:spcPct val="100000"/>
              </a:lnSpc>
              <a:spcBef>
                <a:spcPts val="650"/>
              </a:spcBef>
              <a:buClr>
                <a:srgbClr val="009900"/>
              </a:buClr>
              <a:buSzPct val="150000"/>
              <a:buChar char="•"/>
              <a:tabLst>
                <a:tab pos="431800" algn="l"/>
              </a:tabLst>
            </a:pPr>
            <a:r>
              <a:rPr sz="2400" spc="-5" dirty="0">
                <a:latin typeface="Comic Sans MS"/>
                <a:cs typeface="Comic Sans MS"/>
              </a:rPr>
              <a:t>note, if create </a:t>
            </a:r>
            <a:r>
              <a:rPr sz="2400" dirty="0">
                <a:latin typeface="Comic Sans MS"/>
                <a:cs typeface="Comic Sans MS"/>
              </a:rPr>
              <a:t>new </a:t>
            </a:r>
            <a:r>
              <a:rPr sz="2400" spc="-5" dirty="0">
                <a:latin typeface="Comic Sans MS"/>
                <a:cs typeface="Comic Sans MS"/>
              </a:rPr>
              <a:t>process or thread, can create  concurrent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server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5379" y="436879"/>
            <a:ext cx="19456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close()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83360"/>
            <a:ext cx="6616700" cy="41681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77695">
              <a:lnSpc>
                <a:spcPct val="100000"/>
              </a:lnSpc>
              <a:spcBef>
                <a:spcPts val="90"/>
              </a:spcBef>
            </a:pPr>
            <a:r>
              <a:rPr sz="2100" spc="-15" dirty="0">
                <a:latin typeface="Courier New"/>
                <a:cs typeface="Courier New"/>
              </a:rPr>
              <a:t>int close(int</a:t>
            </a:r>
            <a:r>
              <a:rPr sz="2100" spc="-30" dirty="0">
                <a:latin typeface="Courier New"/>
                <a:cs typeface="Courier New"/>
              </a:rPr>
              <a:t> </a:t>
            </a:r>
            <a:r>
              <a:rPr sz="2100" i="1" spc="-15" dirty="0">
                <a:latin typeface="Courier New"/>
                <a:cs typeface="Courier New"/>
              </a:rPr>
              <a:t>sockfd)</a:t>
            </a:r>
            <a:r>
              <a:rPr sz="2100" spc="-15" dirty="0">
                <a:latin typeface="Courier New"/>
                <a:cs typeface="Courier New"/>
              </a:rPr>
              <a:t>;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imes New Roman"/>
              <a:cs typeface="Times New Roman"/>
            </a:endParaRPr>
          </a:p>
          <a:p>
            <a:pPr marL="2039620">
              <a:lnSpc>
                <a:spcPts val="2970"/>
              </a:lnSpc>
            </a:pPr>
            <a:r>
              <a:rPr sz="2550" spc="-5" dirty="0">
                <a:latin typeface="Times New Roman"/>
                <a:cs typeface="Times New Roman"/>
              </a:rPr>
              <a:t>Close </a:t>
            </a:r>
            <a:r>
              <a:rPr sz="2550" dirty="0">
                <a:latin typeface="Times New Roman"/>
                <a:cs typeface="Times New Roman"/>
              </a:rPr>
              <a:t>socket for</a:t>
            </a:r>
            <a:r>
              <a:rPr sz="2550" spc="-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use.</a:t>
            </a:r>
            <a:endParaRPr sz="2550">
              <a:latin typeface="Times New Roman"/>
              <a:cs typeface="Times New Roman"/>
            </a:endParaRPr>
          </a:p>
          <a:p>
            <a:pPr marL="354330" indent="-341630">
              <a:lnSpc>
                <a:spcPts val="2850"/>
              </a:lnSpc>
              <a:buClr>
                <a:srgbClr val="009900"/>
              </a:buClr>
              <a:buSzPct val="146938"/>
              <a:buFont typeface="Comic Sans MS"/>
              <a:buChar char="•"/>
              <a:tabLst>
                <a:tab pos="354330" algn="l"/>
              </a:tabLst>
            </a:pPr>
            <a:r>
              <a:rPr sz="2450" i="1" spc="-30" dirty="0">
                <a:latin typeface="Comic Sans MS"/>
                <a:cs typeface="Comic Sans MS"/>
              </a:rPr>
              <a:t>sockfd </a:t>
            </a:r>
            <a:r>
              <a:rPr sz="2400" dirty="0">
                <a:latin typeface="Comic Sans MS"/>
                <a:cs typeface="Comic Sans MS"/>
              </a:rPr>
              <a:t>is </a:t>
            </a:r>
            <a:r>
              <a:rPr sz="2400" spc="-5" dirty="0">
                <a:latin typeface="Comic Sans MS"/>
                <a:cs typeface="Comic Sans MS"/>
              </a:rPr>
              <a:t>socket descriptor from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socket()</a:t>
            </a:r>
            <a:endParaRPr sz="2400">
              <a:latin typeface="Courier New"/>
              <a:cs typeface="Courier New"/>
            </a:endParaRPr>
          </a:p>
          <a:p>
            <a:pPr marL="354330" indent="-341630">
              <a:lnSpc>
                <a:spcPct val="100000"/>
              </a:lnSpc>
              <a:spcBef>
                <a:spcPts val="640"/>
              </a:spcBef>
              <a:buClr>
                <a:srgbClr val="009900"/>
              </a:buClr>
              <a:buSzPct val="150000"/>
              <a:buChar char="•"/>
              <a:tabLst>
                <a:tab pos="354330" algn="l"/>
              </a:tabLst>
            </a:pPr>
            <a:r>
              <a:rPr sz="2400" spc="-5" dirty="0">
                <a:latin typeface="Comic Sans MS"/>
                <a:cs typeface="Comic Sans MS"/>
              </a:rPr>
              <a:t>closes socket </a:t>
            </a:r>
            <a:r>
              <a:rPr sz="2400" dirty="0">
                <a:latin typeface="Comic Sans MS"/>
                <a:cs typeface="Comic Sans MS"/>
              </a:rPr>
              <a:t>for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reading/writing</a:t>
            </a:r>
            <a:endParaRPr sz="2400">
              <a:latin typeface="Comic Sans MS"/>
              <a:cs typeface="Comic Sans MS"/>
            </a:endParaRPr>
          </a:p>
          <a:p>
            <a:pPr marL="754380" lvl="1" indent="-284480">
              <a:lnSpc>
                <a:spcPct val="100000"/>
              </a:lnSpc>
              <a:spcBef>
                <a:spcPts val="660"/>
              </a:spcBef>
              <a:buChar char="–"/>
              <a:tabLst>
                <a:tab pos="753745" algn="l"/>
                <a:tab pos="754380" algn="l"/>
              </a:tabLst>
            </a:pPr>
            <a:r>
              <a:rPr sz="2000" spc="-5" dirty="0">
                <a:latin typeface="Comic Sans MS"/>
                <a:cs typeface="Comic Sans MS"/>
              </a:rPr>
              <a:t>returns (doesn’t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block)</a:t>
            </a:r>
            <a:endParaRPr sz="2000">
              <a:latin typeface="Comic Sans MS"/>
              <a:cs typeface="Comic Sans MS"/>
            </a:endParaRPr>
          </a:p>
          <a:p>
            <a:pPr marL="754380" lvl="1" indent="-284480">
              <a:lnSpc>
                <a:spcPct val="100000"/>
              </a:lnSpc>
              <a:spcBef>
                <a:spcPts val="650"/>
              </a:spcBef>
              <a:buChar char="–"/>
              <a:tabLst>
                <a:tab pos="753745" algn="l"/>
                <a:tab pos="754380" algn="l"/>
              </a:tabLst>
            </a:pPr>
            <a:r>
              <a:rPr sz="2000" spc="-5" dirty="0">
                <a:latin typeface="Comic Sans MS"/>
                <a:cs typeface="Comic Sans MS"/>
              </a:rPr>
              <a:t>attempts to send any unsent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data</a:t>
            </a:r>
            <a:endParaRPr sz="2000">
              <a:latin typeface="Comic Sans MS"/>
              <a:cs typeface="Comic Sans MS"/>
            </a:endParaRPr>
          </a:p>
          <a:p>
            <a:pPr marL="754380" lvl="1" indent="-284480">
              <a:lnSpc>
                <a:spcPct val="100000"/>
              </a:lnSpc>
              <a:spcBef>
                <a:spcPts val="650"/>
              </a:spcBef>
              <a:buChar char="–"/>
              <a:tabLst>
                <a:tab pos="753745" algn="l"/>
                <a:tab pos="754380" algn="l"/>
              </a:tabLst>
            </a:pPr>
            <a:r>
              <a:rPr sz="2000" spc="-5" dirty="0">
                <a:latin typeface="Comic Sans MS"/>
                <a:cs typeface="Comic Sans MS"/>
              </a:rPr>
              <a:t>socket option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SO_LINGER</a:t>
            </a:r>
            <a:endParaRPr sz="2000">
              <a:latin typeface="Comic Sans MS"/>
              <a:cs typeface="Comic Sans MS"/>
            </a:endParaRPr>
          </a:p>
          <a:p>
            <a:pPr marL="926465">
              <a:lnSpc>
                <a:spcPct val="100000"/>
              </a:lnSpc>
              <a:spcBef>
                <a:spcPts val="640"/>
              </a:spcBef>
            </a:pPr>
            <a:r>
              <a:rPr sz="2700" spc="-7" baseline="6172" dirty="0">
                <a:solidFill>
                  <a:srgbClr val="007F00"/>
                </a:solidFill>
                <a:latin typeface="Arial"/>
                <a:cs typeface="Arial"/>
              </a:rPr>
              <a:t></a:t>
            </a:r>
            <a:r>
              <a:rPr sz="1800" spc="-5" dirty="0">
                <a:latin typeface="Comic Sans MS"/>
                <a:cs typeface="Comic Sans MS"/>
              </a:rPr>
              <a:t>block until data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sent</a:t>
            </a:r>
            <a:endParaRPr sz="1800">
              <a:latin typeface="Comic Sans MS"/>
              <a:cs typeface="Comic Sans MS"/>
            </a:endParaRPr>
          </a:p>
          <a:p>
            <a:pPr marL="926465">
              <a:lnSpc>
                <a:spcPct val="100000"/>
              </a:lnSpc>
              <a:spcBef>
                <a:spcPts val="650"/>
              </a:spcBef>
            </a:pPr>
            <a:r>
              <a:rPr sz="2700" baseline="6172" dirty="0">
                <a:solidFill>
                  <a:srgbClr val="007F00"/>
                </a:solidFill>
                <a:latin typeface="Arial"/>
                <a:cs typeface="Arial"/>
              </a:rPr>
              <a:t></a:t>
            </a:r>
            <a:r>
              <a:rPr sz="1800" dirty="0">
                <a:latin typeface="Comic Sans MS"/>
                <a:cs typeface="Comic Sans MS"/>
              </a:rPr>
              <a:t>or </a:t>
            </a:r>
            <a:r>
              <a:rPr sz="1800" spc="-5" dirty="0">
                <a:latin typeface="Comic Sans MS"/>
                <a:cs typeface="Comic Sans MS"/>
              </a:rPr>
              <a:t>discard </a:t>
            </a:r>
            <a:r>
              <a:rPr sz="1800" dirty="0">
                <a:latin typeface="Comic Sans MS"/>
                <a:cs typeface="Comic Sans MS"/>
              </a:rPr>
              <a:t>any </a:t>
            </a:r>
            <a:r>
              <a:rPr sz="1800" spc="-5" dirty="0">
                <a:latin typeface="Comic Sans MS"/>
                <a:cs typeface="Comic Sans MS"/>
              </a:rPr>
              <a:t>remaining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data</a:t>
            </a:r>
            <a:endParaRPr sz="1800">
              <a:latin typeface="Comic Sans MS"/>
              <a:cs typeface="Comic Sans MS"/>
            </a:endParaRPr>
          </a:p>
          <a:p>
            <a:pPr marL="754380" lvl="1" indent="-284480">
              <a:lnSpc>
                <a:spcPct val="100000"/>
              </a:lnSpc>
              <a:spcBef>
                <a:spcPts val="660"/>
              </a:spcBef>
              <a:buChar char="–"/>
              <a:tabLst>
                <a:tab pos="753745" algn="l"/>
                <a:tab pos="754380" algn="l"/>
              </a:tabLst>
            </a:pPr>
            <a:r>
              <a:rPr sz="2000" spc="-5" dirty="0">
                <a:latin typeface="Comic Sans MS"/>
                <a:cs typeface="Comic Sans MS"/>
              </a:rPr>
              <a:t>returns </a:t>
            </a:r>
            <a:r>
              <a:rPr sz="2000" dirty="0">
                <a:latin typeface="Comic Sans MS"/>
                <a:cs typeface="Comic Sans MS"/>
              </a:rPr>
              <a:t>-1 if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error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8729" y="284479"/>
            <a:ext cx="38849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7F00"/>
                </a:solidFill>
                <a:latin typeface="Comic Sans MS"/>
                <a:cs typeface="Comic Sans MS"/>
              </a:rPr>
              <a:t>TCP</a:t>
            </a:r>
            <a:r>
              <a:rPr sz="3600" spc="-45" dirty="0">
                <a:solidFill>
                  <a:srgbClr val="007F00"/>
                </a:solidFill>
                <a:latin typeface="Comic Sans MS"/>
                <a:cs typeface="Comic Sans MS"/>
              </a:rPr>
              <a:t> </a:t>
            </a:r>
            <a:r>
              <a:rPr sz="3600" spc="-10" dirty="0">
                <a:solidFill>
                  <a:srgbClr val="007F00"/>
                </a:solidFill>
                <a:latin typeface="Comic Sans MS"/>
                <a:cs typeface="Comic Sans MS"/>
              </a:rPr>
              <a:t>Client-Server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95400" y="722630"/>
            <a:ext cx="12700" cy="6350"/>
          </a:xfrm>
          <a:custGeom>
            <a:avLst/>
            <a:gdLst/>
            <a:ahLst/>
            <a:cxnLst/>
            <a:rect l="l" t="t" r="r" b="b"/>
            <a:pathLst>
              <a:path w="12700" h="6350">
                <a:moveTo>
                  <a:pt x="0" y="6350"/>
                </a:moveTo>
                <a:lnTo>
                  <a:pt x="0" y="0"/>
                </a:ln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20800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46200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70330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95730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21130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46530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71930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97330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1460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46860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72260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97660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23060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48460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73860" y="722630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97989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23389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48789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74189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9589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4989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9120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520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99920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5320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0720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6120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00250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25650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51050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76450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01850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27250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52650" y="722630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>
                <a:moveTo>
                  <a:pt x="0" y="0"/>
                </a:moveTo>
                <a:lnTo>
                  <a:pt x="1143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76779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02179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27579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52979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78379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03779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27910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53310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78710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404110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429510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454910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480310" y="722630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04439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529839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555239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580639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606039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631439" y="722630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>
                <a:moveTo>
                  <a:pt x="0" y="0"/>
                </a:moveTo>
                <a:lnTo>
                  <a:pt x="1143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655570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80970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706370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731770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757170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782570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806700" y="7226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832100" y="722630"/>
            <a:ext cx="3810" cy="8890"/>
          </a:xfrm>
          <a:custGeom>
            <a:avLst/>
            <a:gdLst/>
            <a:ahLst/>
            <a:cxnLst/>
            <a:rect l="l" t="t" r="r" b="b"/>
            <a:pathLst>
              <a:path w="3810" h="8890">
                <a:moveTo>
                  <a:pt x="0" y="0"/>
                </a:moveTo>
                <a:lnTo>
                  <a:pt x="3810" y="0"/>
                </a:lnTo>
                <a:lnTo>
                  <a:pt x="3810" y="88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35910" y="74421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35910" y="76961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835910" y="79501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35910" y="81915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835910" y="84455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835910" y="86995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835910" y="89535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835910" y="92075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835910" y="94615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835910" y="971550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-6350" y="5714"/>
                </a:moveTo>
                <a:lnTo>
                  <a:pt x="6350" y="5714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835910" y="9956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835910" y="10210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835910" y="10464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35910" y="10718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835910" y="10972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35910" y="1122680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-6350" y="5715"/>
                </a:moveTo>
                <a:lnTo>
                  <a:pt x="6350" y="5715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835910" y="114681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35910" y="117221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835910" y="119761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835910" y="122301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835910" y="124841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835910" y="127381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827020" y="1297939"/>
            <a:ext cx="8890" cy="3810"/>
          </a:xfrm>
          <a:custGeom>
            <a:avLst/>
            <a:gdLst/>
            <a:ahLst/>
            <a:cxnLst/>
            <a:rect l="l" t="t" r="r" b="b"/>
            <a:pathLst>
              <a:path w="8889" h="3809">
                <a:moveTo>
                  <a:pt x="8890" y="0"/>
                </a:moveTo>
                <a:lnTo>
                  <a:pt x="8890" y="3810"/>
                </a:lnTo>
                <a:lnTo>
                  <a:pt x="0" y="381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01620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776220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750820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725420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701289" y="1301750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>
                <a:moveTo>
                  <a:pt x="1143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675889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650489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625089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599689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574289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548889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524760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499360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473960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448560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423160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397760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373629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348229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322829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297429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272029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246629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222500" y="1301750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>
                <a:moveTo>
                  <a:pt x="1143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197100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171700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146300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120900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095500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070100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045970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020570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995170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969770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944370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918970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894839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869439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844039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818639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793239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767839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743710" y="1301750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>
                <a:moveTo>
                  <a:pt x="1142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718310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692910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667510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642110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616710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591310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567180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541780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516380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490980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465580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440180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416050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390650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365250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339850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314450" y="1301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295400" y="1296669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80">
                <a:moveTo>
                  <a:pt x="6350" y="5079"/>
                </a:moveTo>
                <a:lnTo>
                  <a:pt x="0" y="5079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295400" y="127126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295400" y="124586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295400" y="122046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295400" y="119506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295400" y="1170939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-6350" y="5714"/>
                </a:moveTo>
                <a:lnTo>
                  <a:pt x="6350" y="5714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295400" y="11455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295400" y="11201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295400" y="10947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295400" y="10693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295400" y="10439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295400" y="10185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295400" y="99441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295400" y="96901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295400" y="94361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295400" y="91821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295400" y="89281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295400" y="86741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295400" y="8432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295400" y="8178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295400" y="7924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295400" y="7670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295400" y="7416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 txBox="1"/>
          <p:nvPr/>
        </p:nvSpPr>
        <p:spPr>
          <a:xfrm>
            <a:off x="1559560" y="995680"/>
            <a:ext cx="101282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latin typeface="Courier New"/>
                <a:cs typeface="Courier New"/>
              </a:rPr>
              <a:t>socket()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1295400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0" y="0"/>
                </a:ln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320800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346200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370330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395730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421130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446530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471930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497330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521460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546860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572260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597660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623060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648460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673860" y="1332230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697989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723389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748789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774189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799589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824989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849120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874520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899920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925320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950720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976120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000250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025650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2051050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2076450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2101850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127250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152650" y="1332230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>
                <a:moveTo>
                  <a:pt x="0" y="0"/>
                </a:moveTo>
                <a:lnTo>
                  <a:pt x="1143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2176779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2202179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2227579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2252979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2278379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2303779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2327910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2353310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2378710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2404110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2429510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2454910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2480310" y="1332230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2504439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2529839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2555239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2580639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606039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631439" y="1332230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>
                <a:moveTo>
                  <a:pt x="0" y="0"/>
                </a:moveTo>
                <a:lnTo>
                  <a:pt x="1143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655570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680970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706370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731770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757170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782570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806700" y="133223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819400" y="134493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819400" y="137033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819400" y="13944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819400" y="14198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819400" y="14452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819400" y="14706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819400" y="14960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819400" y="15214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819400" y="15455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819400" y="15709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819400" y="15963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819400" y="16217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819400" y="16471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819400" y="16725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819400" y="1697989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-6350" y="5714"/>
                </a:moveTo>
                <a:lnTo>
                  <a:pt x="6350" y="5714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819400" y="17221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819400" y="17475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819400" y="17729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819400" y="17983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2819400" y="18237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2819400" y="18491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2819400" y="187325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2819400" y="189865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2795270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2769870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2744470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2719070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2693670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2669539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2644139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2618739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2593339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2567939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2542539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2518410" y="1911350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>
                <a:moveTo>
                  <a:pt x="1142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2493010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2467610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2442210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2416810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2391410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2366010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2341879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2316479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2291079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2265679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2240279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2214879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2190750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2165350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2139950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2114550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2089150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2063750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2039620" y="1911350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>
                <a:moveTo>
                  <a:pt x="1143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2014220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988820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963420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938020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912620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887220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863089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837689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812289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786889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761489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736089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711960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686560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661160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635760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610360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584960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560830" y="1911350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>
                <a:moveTo>
                  <a:pt x="1142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535430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510030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484630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459230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433830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408430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384300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1358900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333500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308100" y="19113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295400" y="1899920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-6350" y="5714"/>
                </a:moveTo>
                <a:lnTo>
                  <a:pt x="6350" y="5714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295400" y="18745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1295400" y="18491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1295400" y="18237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1295400" y="17983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1295400" y="17741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1295400" y="17487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295400" y="17233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295400" y="16979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1295400" y="16725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1295400" y="16471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1295400" y="1623060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-6350" y="5714"/>
                </a:moveTo>
                <a:lnTo>
                  <a:pt x="6350" y="5714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295400" y="15976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1295400" y="15722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1295400" y="15468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1295400" y="15214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1295400" y="14960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1295400" y="1471930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-6350" y="5715"/>
                </a:moveTo>
                <a:lnTo>
                  <a:pt x="6350" y="5715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295400" y="144653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295400" y="142113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295400" y="139573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295400" y="137033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289050" y="134493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700"/>
                </a:moveTo>
                <a:lnTo>
                  <a:pt x="12700" y="12700"/>
                </a:lnTo>
                <a:lnTo>
                  <a:pt x="127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 txBox="1"/>
          <p:nvPr/>
        </p:nvSpPr>
        <p:spPr>
          <a:xfrm>
            <a:off x="1675129" y="1605280"/>
            <a:ext cx="76644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latin typeface="Courier New"/>
                <a:cs typeface="Courier New"/>
              </a:rPr>
              <a:t>bind()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40" name="object 340"/>
          <p:cNvSpPr/>
          <p:nvPr/>
        </p:nvSpPr>
        <p:spPr>
          <a:xfrm>
            <a:off x="1295400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0" y="0"/>
                </a:ln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320800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346200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370330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395730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421130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446530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471930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497330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521460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546860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572260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597660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623060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648460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673860" y="2018029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697989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723389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748789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774189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799589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1824989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1849120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1874520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1899920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1925320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1950720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1976120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2000250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2025650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2051050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2076450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2101850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2127250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2152650" y="2018029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>
                <a:moveTo>
                  <a:pt x="0" y="0"/>
                </a:moveTo>
                <a:lnTo>
                  <a:pt x="1143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2176779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2202179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2227579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2252979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2278379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2303779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2327910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2353310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2378710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2404110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2429510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2454910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2480310" y="2018029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2504439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2529839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2555239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2580639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2606039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2631439" y="2018029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>
                <a:moveTo>
                  <a:pt x="0" y="0"/>
                </a:moveTo>
                <a:lnTo>
                  <a:pt x="1143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2655570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2680970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2706370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2731770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2757170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2782570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2806700" y="20180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2819400" y="20307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2819400" y="20561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2819400" y="20802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2819400" y="21056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2819400" y="21310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2819400" y="21564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2819400" y="21818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2819400" y="22072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2819400" y="22313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2819400" y="22567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2819400" y="22821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2819400" y="23075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2819400" y="23329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2819400" y="23583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2819400" y="2383789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-6350" y="5714"/>
                </a:moveTo>
                <a:lnTo>
                  <a:pt x="6350" y="5714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2819400" y="24079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2819400" y="24333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2819400" y="24587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2819400" y="24841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2819400" y="25095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2819400" y="25349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2819400" y="255905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2819400" y="258445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2795270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2769870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2744470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2719070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2693670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2669539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2644139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2618739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2593339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2567939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2542539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2518410" y="2597150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>
                <a:moveTo>
                  <a:pt x="1142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2493010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2467610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2442210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2416810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2391410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2366010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2341879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2316479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2291079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2265679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2240279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2214879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2190750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2165350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2139950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2114550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2089150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2063750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2039620" y="2597150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>
                <a:moveTo>
                  <a:pt x="1143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2014220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1988820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1963420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1938020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1912620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1887220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1863089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1837689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1812289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1786889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1761489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1736089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1711960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1686560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1661160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1635760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1610360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1584960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1560830" y="2597150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>
                <a:moveTo>
                  <a:pt x="1142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1535430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1510030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1484630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1459230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1433830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1408430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1384300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1358900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1333500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1308100" y="25971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1295400" y="2585720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-6350" y="5714"/>
                </a:moveTo>
                <a:lnTo>
                  <a:pt x="6350" y="5714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1295400" y="25603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1295400" y="25349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1295400" y="25095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1295400" y="24841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1295400" y="24599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1295400" y="24345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1295400" y="24091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1295400" y="23837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1295400" y="23583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1295400" y="23329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1295400" y="2308860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-6350" y="5714"/>
                </a:moveTo>
                <a:lnTo>
                  <a:pt x="6350" y="5714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1295400" y="22834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1295400" y="22580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1295400" y="22326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1295400" y="22072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1295400" y="21818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1295400" y="2157729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-6350" y="5715"/>
                </a:moveTo>
                <a:lnTo>
                  <a:pt x="6350" y="5715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1295400" y="21323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1295400" y="21069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1295400" y="20815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1295400" y="20561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1289050" y="203072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700"/>
                </a:moveTo>
                <a:lnTo>
                  <a:pt x="12700" y="12700"/>
                </a:lnTo>
                <a:lnTo>
                  <a:pt x="127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1295400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0" y="0"/>
                </a:ln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1320800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1346200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1370330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1395730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1421130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1446530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1471930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1497330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1521460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1546860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1572260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1597660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1623060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1648460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1673860" y="2703829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1697989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1723389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1748789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1774189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1799589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1824989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1849120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1874520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1899920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1925320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1950720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1976120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2000250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2025650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2051050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2076450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2101850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2127250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2152650" y="2703829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>
                <a:moveTo>
                  <a:pt x="0" y="0"/>
                </a:moveTo>
                <a:lnTo>
                  <a:pt x="1143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2176779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2202179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2227579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2252979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2278379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2303779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2327910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2353310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2378710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2404110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2429510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2454910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2480310" y="2703829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2504439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2529839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2555239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2580639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2606039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2631439" y="2703829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>
                <a:moveTo>
                  <a:pt x="0" y="0"/>
                </a:moveTo>
                <a:lnTo>
                  <a:pt x="1143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2655570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2680970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2706370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2731770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2757170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2782570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2806700" y="2703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2819400" y="27165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2819400" y="27419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2819400" y="27660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2819400" y="27914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2819400" y="28168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2819400" y="28422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2819400" y="28676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2819400" y="28930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2819400" y="29171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2819400" y="29425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2819400" y="29679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2819400" y="29933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2819400" y="30187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2819400" y="30441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2819400" y="3069589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-6350" y="5714"/>
                </a:moveTo>
                <a:lnTo>
                  <a:pt x="6350" y="5714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2819400" y="30937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2819400" y="31191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2819400" y="31445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2819400" y="31699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2819400" y="31953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2819400" y="32207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2819400" y="324485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1295400" y="3271520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-6350" y="5714"/>
                </a:moveTo>
                <a:lnTo>
                  <a:pt x="6350" y="5714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1295400" y="32461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1295400" y="32207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1295400" y="31953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1295400" y="31699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1295400" y="31457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1295400" y="31203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1295400" y="30949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1295400" y="30695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1295400" y="30441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1295400" y="30187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1295400" y="2994660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-6350" y="5714"/>
                </a:moveTo>
                <a:lnTo>
                  <a:pt x="6350" y="5714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1295400" y="29692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1295400" y="29438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1295400" y="29184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1295400" y="28930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1295400" y="28676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1295400" y="2843529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-6350" y="5715"/>
                </a:moveTo>
                <a:lnTo>
                  <a:pt x="6350" y="5715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1295400" y="28181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1295400" y="27927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1295400" y="27673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1295400" y="27419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1289050" y="271652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700"/>
                </a:moveTo>
                <a:lnTo>
                  <a:pt x="12700" y="12700"/>
                </a:lnTo>
                <a:lnTo>
                  <a:pt x="127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 txBox="1"/>
          <p:nvPr/>
        </p:nvSpPr>
        <p:spPr>
          <a:xfrm>
            <a:off x="1295400" y="2976880"/>
            <a:ext cx="1543050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67335" algn="l"/>
                <a:tab pos="1529715" algn="l"/>
              </a:tabLst>
            </a:pPr>
            <a:r>
              <a:rPr sz="16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u="sng" spc="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accept()	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14" name="object 614"/>
          <p:cNvSpPr/>
          <p:nvPr/>
        </p:nvSpPr>
        <p:spPr>
          <a:xfrm>
            <a:off x="1981200" y="1103630"/>
            <a:ext cx="0" cy="121920"/>
          </a:xfrm>
          <a:custGeom>
            <a:avLst/>
            <a:gdLst/>
            <a:ahLst/>
            <a:cxnLst/>
            <a:rect l="l" t="t" r="r" b="b"/>
            <a:pathLst>
              <a:path h="121919">
                <a:moveTo>
                  <a:pt x="0" y="0"/>
                </a:moveTo>
                <a:lnTo>
                  <a:pt x="0" y="12192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1924050" y="121793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1981200" y="1789429"/>
            <a:ext cx="0" cy="121920"/>
          </a:xfrm>
          <a:custGeom>
            <a:avLst/>
            <a:gdLst/>
            <a:ahLst/>
            <a:cxnLst/>
            <a:rect l="l" t="t" r="r" b="b"/>
            <a:pathLst>
              <a:path h="121919">
                <a:moveTo>
                  <a:pt x="0" y="0"/>
                </a:moveTo>
                <a:lnTo>
                  <a:pt x="0" y="12192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1924050" y="190372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1981200" y="2475229"/>
            <a:ext cx="0" cy="121920"/>
          </a:xfrm>
          <a:custGeom>
            <a:avLst/>
            <a:gdLst/>
            <a:ahLst/>
            <a:cxnLst/>
            <a:rect l="l" t="t" r="r" b="b"/>
            <a:pathLst>
              <a:path h="121919">
                <a:moveTo>
                  <a:pt x="0" y="0"/>
                </a:moveTo>
                <a:lnTo>
                  <a:pt x="0" y="12192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1924050" y="258952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 txBox="1">
            <a:spLocks noGrp="1"/>
          </p:cNvSpPr>
          <p:nvPr>
            <p:ph type="title"/>
          </p:nvPr>
        </p:nvSpPr>
        <p:spPr>
          <a:xfrm>
            <a:off x="1526539" y="186690"/>
            <a:ext cx="10312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Se</a:t>
            </a:r>
            <a:r>
              <a:rPr sz="28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800" b="1" spc="5" dirty="0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r>
              <a:rPr sz="28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21" name="object 621"/>
          <p:cNvSpPr/>
          <p:nvPr/>
        </p:nvSpPr>
        <p:spPr>
          <a:xfrm>
            <a:off x="6858000" y="2856229"/>
            <a:ext cx="12700" cy="6350"/>
          </a:xfrm>
          <a:custGeom>
            <a:avLst/>
            <a:gdLst/>
            <a:ahLst/>
            <a:cxnLst/>
            <a:rect l="l" t="t" r="r" b="b"/>
            <a:pathLst>
              <a:path w="12700" h="6350">
                <a:moveTo>
                  <a:pt x="0" y="6350"/>
                </a:moveTo>
                <a:lnTo>
                  <a:pt x="0" y="0"/>
                </a:ln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8394700" y="2856229"/>
            <a:ext cx="2540" cy="8890"/>
          </a:xfrm>
          <a:custGeom>
            <a:avLst/>
            <a:gdLst/>
            <a:ahLst/>
            <a:cxnLst/>
            <a:rect l="l" t="t" r="r" b="b"/>
            <a:pathLst>
              <a:path w="2540" h="8889">
                <a:moveTo>
                  <a:pt x="0" y="0"/>
                </a:moveTo>
                <a:lnTo>
                  <a:pt x="2540" y="0"/>
                </a:lnTo>
                <a:lnTo>
                  <a:pt x="2540" y="88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8397240" y="28778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8397240" y="29032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8397240" y="29286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8397240" y="29540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8397240" y="29794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8397240" y="3004820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-6350" y="5714"/>
                </a:moveTo>
                <a:lnTo>
                  <a:pt x="6350" y="5714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8397240" y="302895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8397240" y="305435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8397240" y="307975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8397240" y="310515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8397240" y="313055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8397240" y="3155950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-6350" y="5714"/>
                </a:moveTo>
                <a:lnTo>
                  <a:pt x="6350" y="5714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8397240" y="318007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8397240" y="320547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8397240" y="323087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8397240" y="325627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8397240" y="328167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8397240" y="330707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8397240" y="333120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8397240" y="335660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8397240" y="338200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8397240" y="340740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8388350" y="3432809"/>
            <a:ext cx="8890" cy="2540"/>
          </a:xfrm>
          <a:custGeom>
            <a:avLst/>
            <a:gdLst/>
            <a:ahLst/>
            <a:cxnLst/>
            <a:rect l="l" t="t" r="r" b="b"/>
            <a:pathLst>
              <a:path w="8890" h="2539">
                <a:moveTo>
                  <a:pt x="8890" y="0"/>
                </a:moveTo>
                <a:lnTo>
                  <a:pt x="8890" y="2539"/>
                </a:lnTo>
                <a:lnTo>
                  <a:pt x="0" y="25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6858000" y="342900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6350"/>
                </a:moveTo>
                <a:lnTo>
                  <a:pt x="0" y="635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6858000" y="340360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6858000" y="33794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6858000" y="33540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6858000" y="33286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6858000" y="33032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6858000" y="32778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6858000" y="32524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6858000" y="3228339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-6350" y="5714"/>
                </a:moveTo>
                <a:lnTo>
                  <a:pt x="6350" y="5714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6858000" y="32029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6858000" y="31775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6858000" y="31521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6858000" y="31267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6858000" y="31013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6858000" y="30759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6858000" y="305181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6858000" y="302641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6858000" y="300101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6858000" y="297561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6858000" y="295021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6858000" y="292481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6858000" y="290067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6858000" y="287527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6858000" y="3465829"/>
            <a:ext cx="1524000" cy="579120"/>
          </a:xfrm>
          <a:custGeom>
            <a:avLst/>
            <a:gdLst/>
            <a:ahLst/>
            <a:cxnLst/>
            <a:rect l="l" t="t" r="r" b="b"/>
            <a:pathLst>
              <a:path w="1524000" h="579120">
                <a:moveTo>
                  <a:pt x="0" y="0"/>
                </a:moveTo>
                <a:lnTo>
                  <a:pt x="1524000" y="0"/>
                </a:lnTo>
                <a:lnTo>
                  <a:pt x="1524000" y="579120"/>
                </a:lnTo>
                <a:lnTo>
                  <a:pt x="0" y="579120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6858000" y="3465829"/>
            <a:ext cx="1524000" cy="579120"/>
          </a:xfrm>
          <a:custGeom>
            <a:avLst/>
            <a:gdLst/>
            <a:ahLst/>
            <a:cxnLst/>
            <a:rect l="l" t="t" r="r" b="b"/>
            <a:pathLst>
              <a:path w="1524000" h="579120">
                <a:moveTo>
                  <a:pt x="0" y="0"/>
                </a:moveTo>
                <a:lnTo>
                  <a:pt x="1524000" y="0"/>
                </a:lnTo>
                <a:lnTo>
                  <a:pt x="1524000" y="579120"/>
                </a:lnTo>
                <a:lnTo>
                  <a:pt x="0" y="579120"/>
                </a:lnTo>
                <a:lnTo>
                  <a:pt x="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6858000" y="34658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8382000" y="4044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 txBox="1"/>
          <p:nvPr/>
        </p:nvSpPr>
        <p:spPr>
          <a:xfrm>
            <a:off x="7051040" y="3738879"/>
            <a:ext cx="113728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latin typeface="Courier New"/>
                <a:cs typeface="Courier New"/>
              </a:rPr>
              <a:t>connect()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74" name="object 674"/>
          <p:cNvSpPr/>
          <p:nvPr/>
        </p:nvSpPr>
        <p:spPr>
          <a:xfrm>
            <a:off x="6858000" y="4151629"/>
            <a:ext cx="1524000" cy="579120"/>
          </a:xfrm>
          <a:custGeom>
            <a:avLst/>
            <a:gdLst/>
            <a:ahLst/>
            <a:cxnLst/>
            <a:rect l="l" t="t" r="r" b="b"/>
            <a:pathLst>
              <a:path w="1524000" h="579120">
                <a:moveTo>
                  <a:pt x="0" y="0"/>
                </a:moveTo>
                <a:lnTo>
                  <a:pt x="1524000" y="0"/>
                </a:lnTo>
                <a:lnTo>
                  <a:pt x="1524000" y="579120"/>
                </a:lnTo>
                <a:lnTo>
                  <a:pt x="0" y="579120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6858000" y="4151629"/>
            <a:ext cx="1524000" cy="579120"/>
          </a:xfrm>
          <a:custGeom>
            <a:avLst/>
            <a:gdLst/>
            <a:ahLst/>
            <a:cxnLst/>
            <a:rect l="l" t="t" r="r" b="b"/>
            <a:pathLst>
              <a:path w="1524000" h="579120">
                <a:moveTo>
                  <a:pt x="0" y="0"/>
                </a:moveTo>
                <a:lnTo>
                  <a:pt x="1524000" y="0"/>
                </a:lnTo>
                <a:lnTo>
                  <a:pt x="1524000" y="579120"/>
                </a:lnTo>
                <a:lnTo>
                  <a:pt x="0" y="579120"/>
                </a:lnTo>
                <a:lnTo>
                  <a:pt x="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6858000" y="41516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8382000" y="4730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 txBox="1"/>
          <p:nvPr/>
        </p:nvSpPr>
        <p:spPr>
          <a:xfrm>
            <a:off x="7236459" y="4424679"/>
            <a:ext cx="76644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latin typeface="Courier New"/>
                <a:cs typeface="Courier New"/>
              </a:rPr>
              <a:t>send()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79" name="object 679"/>
          <p:cNvSpPr/>
          <p:nvPr/>
        </p:nvSpPr>
        <p:spPr>
          <a:xfrm>
            <a:off x="6858000" y="5142229"/>
            <a:ext cx="1524000" cy="579120"/>
          </a:xfrm>
          <a:custGeom>
            <a:avLst/>
            <a:gdLst/>
            <a:ahLst/>
            <a:cxnLst/>
            <a:rect l="l" t="t" r="r" b="b"/>
            <a:pathLst>
              <a:path w="1524000" h="579120">
                <a:moveTo>
                  <a:pt x="0" y="0"/>
                </a:moveTo>
                <a:lnTo>
                  <a:pt x="1524000" y="0"/>
                </a:lnTo>
                <a:lnTo>
                  <a:pt x="1524000" y="579120"/>
                </a:lnTo>
                <a:lnTo>
                  <a:pt x="0" y="579120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6858000" y="5142229"/>
            <a:ext cx="1524000" cy="579120"/>
          </a:xfrm>
          <a:custGeom>
            <a:avLst/>
            <a:gdLst/>
            <a:ahLst/>
            <a:cxnLst/>
            <a:rect l="l" t="t" r="r" b="b"/>
            <a:pathLst>
              <a:path w="1524000" h="579120">
                <a:moveTo>
                  <a:pt x="0" y="0"/>
                </a:moveTo>
                <a:lnTo>
                  <a:pt x="1524000" y="0"/>
                </a:lnTo>
                <a:lnTo>
                  <a:pt x="1524000" y="579120"/>
                </a:lnTo>
                <a:lnTo>
                  <a:pt x="0" y="579120"/>
                </a:lnTo>
                <a:lnTo>
                  <a:pt x="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6858000" y="51422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8382000" y="5721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 txBox="1"/>
          <p:nvPr/>
        </p:nvSpPr>
        <p:spPr>
          <a:xfrm>
            <a:off x="7236459" y="5415279"/>
            <a:ext cx="76644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latin typeface="Courier New"/>
                <a:cs typeface="Courier New"/>
              </a:rPr>
              <a:t>recv()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84" name="object 684"/>
          <p:cNvSpPr/>
          <p:nvPr/>
        </p:nvSpPr>
        <p:spPr>
          <a:xfrm>
            <a:off x="7543800" y="323722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6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7486650" y="3350259"/>
            <a:ext cx="114300" cy="115570"/>
          </a:xfrm>
          <a:custGeom>
            <a:avLst/>
            <a:gdLst/>
            <a:ahLst/>
            <a:cxnLst/>
            <a:rect l="l" t="t" r="r" b="b"/>
            <a:pathLst>
              <a:path w="114300" h="115570">
                <a:moveTo>
                  <a:pt x="114300" y="0"/>
                </a:moveTo>
                <a:lnTo>
                  <a:pt x="0" y="0"/>
                </a:lnTo>
                <a:lnTo>
                  <a:pt x="57150" y="115569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7543800" y="392302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6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7486650" y="4036059"/>
            <a:ext cx="114300" cy="115570"/>
          </a:xfrm>
          <a:custGeom>
            <a:avLst/>
            <a:gdLst/>
            <a:ahLst/>
            <a:cxnLst/>
            <a:rect l="l" t="t" r="r" b="b"/>
            <a:pathLst>
              <a:path w="114300" h="115570">
                <a:moveTo>
                  <a:pt x="114300" y="0"/>
                </a:moveTo>
                <a:lnTo>
                  <a:pt x="0" y="0"/>
                </a:lnTo>
                <a:lnTo>
                  <a:pt x="57150" y="115569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7543800" y="4608829"/>
            <a:ext cx="0" cy="426720"/>
          </a:xfrm>
          <a:custGeom>
            <a:avLst/>
            <a:gdLst/>
            <a:ahLst/>
            <a:cxnLst/>
            <a:rect l="l" t="t" r="r" b="b"/>
            <a:pathLst>
              <a:path h="426720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7486650" y="502792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690"/>
          <p:cNvSpPr txBox="1"/>
          <p:nvPr/>
        </p:nvSpPr>
        <p:spPr>
          <a:xfrm>
            <a:off x="6863080" y="2517140"/>
            <a:ext cx="1531620" cy="884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  <a:tabLst>
                <a:tab pos="295275" algn="l"/>
                <a:tab pos="1518285" algn="l"/>
              </a:tabLst>
            </a:pPr>
            <a:r>
              <a:rPr sz="25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55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Client	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  <a:tabLst>
                <a:tab pos="269875" algn="l"/>
                <a:tab pos="1511935" algn="l"/>
              </a:tabLst>
            </a:pPr>
            <a:r>
              <a:rPr sz="16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u="sng" spc="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socket()	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91" name="object 691"/>
          <p:cNvSpPr txBox="1"/>
          <p:nvPr/>
        </p:nvSpPr>
        <p:spPr>
          <a:xfrm>
            <a:off x="1308100" y="3398520"/>
            <a:ext cx="201358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i="1" spc="5" dirty="0">
                <a:latin typeface="Times New Roman"/>
                <a:cs typeface="Times New Roman"/>
              </a:rPr>
              <a:t>(Block until</a:t>
            </a:r>
            <a:r>
              <a:rPr sz="1600" i="1" spc="-55" dirty="0">
                <a:latin typeface="Times New Roman"/>
                <a:cs typeface="Times New Roman"/>
              </a:rPr>
              <a:t> </a:t>
            </a:r>
            <a:r>
              <a:rPr sz="1600" i="1" spc="10" dirty="0">
                <a:latin typeface="Times New Roman"/>
                <a:cs typeface="Times New Roman"/>
              </a:rPr>
              <a:t>connection</a:t>
            </a:r>
            <a:r>
              <a:rPr sz="2100" i="1" spc="15" baseline="3968" dirty="0">
                <a:latin typeface="Times New Roman"/>
                <a:cs typeface="Times New Roman"/>
              </a:rPr>
              <a:t>)</a:t>
            </a:r>
            <a:endParaRPr sz="2100" baseline="3968">
              <a:latin typeface="Times New Roman"/>
              <a:cs typeface="Times New Roman"/>
            </a:endParaRPr>
          </a:p>
        </p:txBody>
      </p:sp>
      <p:sp>
        <p:nvSpPr>
          <p:cNvPr id="692" name="object 692"/>
          <p:cNvSpPr/>
          <p:nvPr/>
        </p:nvSpPr>
        <p:spPr>
          <a:xfrm>
            <a:off x="1981200" y="3542029"/>
            <a:ext cx="0" cy="655320"/>
          </a:xfrm>
          <a:custGeom>
            <a:avLst/>
            <a:gdLst/>
            <a:ahLst/>
            <a:cxnLst/>
            <a:rect l="l" t="t" r="r" b="b"/>
            <a:pathLst>
              <a:path h="655320">
                <a:moveTo>
                  <a:pt x="0" y="0"/>
                </a:moveTo>
                <a:lnTo>
                  <a:pt x="0" y="65532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1924050" y="418972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2164079" y="3694429"/>
            <a:ext cx="4509770" cy="0"/>
          </a:xfrm>
          <a:custGeom>
            <a:avLst/>
            <a:gdLst/>
            <a:ahLst/>
            <a:cxnLst/>
            <a:rect l="l" t="t" r="r" b="b"/>
            <a:pathLst>
              <a:path w="4509770">
                <a:moveTo>
                  <a:pt x="450977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6666230" y="3637279"/>
            <a:ext cx="115570" cy="114300"/>
          </a:xfrm>
          <a:custGeom>
            <a:avLst/>
            <a:gdLst/>
            <a:ahLst/>
            <a:cxnLst/>
            <a:rect l="l" t="t" r="r" b="b"/>
            <a:pathLst>
              <a:path w="115570" h="114300">
                <a:moveTo>
                  <a:pt x="0" y="0"/>
                </a:moveTo>
                <a:lnTo>
                  <a:pt x="0" y="114300"/>
                </a:lnTo>
                <a:lnTo>
                  <a:pt x="11557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2057400" y="363727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697"/>
          <p:cNvSpPr txBox="1"/>
          <p:nvPr/>
        </p:nvSpPr>
        <p:spPr>
          <a:xfrm>
            <a:off x="4213859" y="3515359"/>
            <a:ext cx="1184910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i="1" spc="15" dirty="0">
                <a:latin typeface="Times New Roman"/>
                <a:cs typeface="Times New Roman"/>
              </a:rPr>
              <a:t>“</a:t>
            </a:r>
            <a:r>
              <a:rPr sz="1600" i="1" spc="5" dirty="0">
                <a:latin typeface="Times New Roman"/>
                <a:cs typeface="Times New Roman"/>
              </a:rPr>
              <a:t>H</a:t>
            </a:r>
            <a:r>
              <a:rPr sz="1600" i="1" spc="15" dirty="0">
                <a:latin typeface="Times New Roman"/>
                <a:cs typeface="Times New Roman"/>
              </a:rPr>
              <a:t>a</a:t>
            </a:r>
            <a:r>
              <a:rPr sz="1600" i="1" spc="10" dirty="0">
                <a:latin typeface="Times New Roman"/>
                <a:cs typeface="Times New Roman"/>
              </a:rPr>
              <a:t>ndsh</a:t>
            </a:r>
            <a:r>
              <a:rPr sz="1600" i="1" spc="15" dirty="0">
                <a:latin typeface="Times New Roman"/>
                <a:cs typeface="Times New Roman"/>
              </a:rPr>
              <a:t>a</a:t>
            </a:r>
            <a:r>
              <a:rPr sz="1600" i="1" dirty="0">
                <a:latin typeface="Times New Roman"/>
                <a:cs typeface="Times New Roman"/>
              </a:rPr>
              <a:t>ke”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98" name="object 698"/>
          <p:cNvSpPr/>
          <p:nvPr/>
        </p:nvSpPr>
        <p:spPr>
          <a:xfrm>
            <a:off x="1295400" y="4304029"/>
            <a:ext cx="1524000" cy="579120"/>
          </a:xfrm>
          <a:custGeom>
            <a:avLst/>
            <a:gdLst/>
            <a:ahLst/>
            <a:cxnLst/>
            <a:rect l="l" t="t" r="r" b="b"/>
            <a:pathLst>
              <a:path w="1524000" h="579120">
                <a:moveTo>
                  <a:pt x="0" y="0"/>
                </a:moveTo>
                <a:lnTo>
                  <a:pt x="1524000" y="0"/>
                </a:lnTo>
                <a:lnTo>
                  <a:pt x="1524000" y="579120"/>
                </a:lnTo>
                <a:lnTo>
                  <a:pt x="0" y="579120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1295400" y="4304029"/>
            <a:ext cx="1524000" cy="579120"/>
          </a:xfrm>
          <a:custGeom>
            <a:avLst/>
            <a:gdLst/>
            <a:ahLst/>
            <a:cxnLst/>
            <a:rect l="l" t="t" r="r" b="b"/>
            <a:pathLst>
              <a:path w="1524000" h="579120">
                <a:moveTo>
                  <a:pt x="0" y="0"/>
                </a:moveTo>
                <a:lnTo>
                  <a:pt x="1524000" y="0"/>
                </a:lnTo>
                <a:lnTo>
                  <a:pt x="1524000" y="579120"/>
                </a:lnTo>
                <a:lnTo>
                  <a:pt x="0" y="579120"/>
                </a:lnTo>
                <a:lnTo>
                  <a:pt x="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1295400" y="4304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2819400" y="4883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object 702"/>
          <p:cNvSpPr txBox="1"/>
          <p:nvPr/>
        </p:nvSpPr>
        <p:spPr>
          <a:xfrm>
            <a:off x="1675129" y="4577079"/>
            <a:ext cx="76644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latin typeface="Courier New"/>
                <a:cs typeface="Courier New"/>
              </a:rPr>
              <a:t>recv()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03" name="object 703"/>
          <p:cNvSpPr/>
          <p:nvPr/>
        </p:nvSpPr>
        <p:spPr>
          <a:xfrm>
            <a:off x="2926079" y="4304029"/>
            <a:ext cx="3931920" cy="222250"/>
          </a:xfrm>
          <a:custGeom>
            <a:avLst/>
            <a:gdLst/>
            <a:ahLst/>
            <a:cxnLst/>
            <a:rect l="l" t="t" r="r" b="b"/>
            <a:pathLst>
              <a:path w="3931920" h="222250">
                <a:moveTo>
                  <a:pt x="3931920" y="0"/>
                </a:moveTo>
                <a:lnTo>
                  <a:pt x="0" y="2222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2819400" y="4469129"/>
            <a:ext cx="118110" cy="114300"/>
          </a:xfrm>
          <a:custGeom>
            <a:avLst/>
            <a:gdLst/>
            <a:ahLst/>
            <a:cxnLst/>
            <a:rect l="l" t="t" r="r" b="b"/>
            <a:pathLst>
              <a:path w="118110" h="114300">
                <a:moveTo>
                  <a:pt x="111760" y="0"/>
                </a:moveTo>
                <a:lnTo>
                  <a:pt x="0" y="63500"/>
                </a:lnTo>
                <a:lnTo>
                  <a:pt x="118110" y="114300"/>
                </a:lnTo>
                <a:lnTo>
                  <a:pt x="1117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1295400" y="4913629"/>
            <a:ext cx="1524000" cy="579120"/>
          </a:xfrm>
          <a:custGeom>
            <a:avLst/>
            <a:gdLst/>
            <a:ahLst/>
            <a:cxnLst/>
            <a:rect l="l" t="t" r="r" b="b"/>
            <a:pathLst>
              <a:path w="1524000" h="579120">
                <a:moveTo>
                  <a:pt x="0" y="0"/>
                </a:moveTo>
                <a:lnTo>
                  <a:pt x="1524000" y="0"/>
                </a:lnTo>
                <a:lnTo>
                  <a:pt x="1524000" y="579120"/>
                </a:lnTo>
                <a:lnTo>
                  <a:pt x="0" y="579120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1295400" y="4913629"/>
            <a:ext cx="1524000" cy="579120"/>
          </a:xfrm>
          <a:custGeom>
            <a:avLst/>
            <a:gdLst/>
            <a:ahLst/>
            <a:cxnLst/>
            <a:rect l="l" t="t" r="r" b="b"/>
            <a:pathLst>
              <a:path w="1524000" h="579120">
                <a:moveTo>
                  <a:pt x="0" y="0"/>
                </a:moveTo>
                <a:lnTo>
                  <a:pt x="1524000" y="0"/>
                </a:lnTo>
                <a:lnTo>
                  <a:pt x="1524000" y="579120"/>
                </a:lnTo>
                <a:lnTo>
                  <a:pt x="0" y="579120"/>
                </a:lnTo>
                <a:lnTo>
                  <a:pt x="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1295400" y="49136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2819400" y="5492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709"/>
          <p:cNvSpPr txBox="1"/>
          <p:nvPr/>
        </p:nvSpPr>
        <p:spPr>
          <a:xfrm>
            <a:off x="1675129" y="5186679"/>
            <a:ext cx="76644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latin typeface="Courier New"/>
                <a:cs typeface="Courier New"/>
              </a:rPr>
              <a:t>send()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10" name="object 710"/>
          <p:cNvSpPr/>
          <p:nvPr/>
        </p:nvSpPr>
        <p:spPr>
          <a:xfrm>
            <a:off x="2819400" y="5140959"/>
            <a:ext cx="3855720" cy="148590"/>
          </a:xfrm>
          <a:custGeom>
            <a:avLst/>
            <a:gdLst/>
            <a:ahLst/>
            <a:cxnLst/>
            <a:rect l="l" t="t" r="r" b="b"/>
            <a:pathLst>
              <a:path w="3855720" h="148589">
                <a:moveTo>
                  <a:pt x="3855720" y="148589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6664959" y="5232400"/>
            <a:ext cx="116839" cy="114300"/>
          </a:xfrm>
          <a:custGeom>
            <a:avLst/>
            <a:gdLst/>
            <a:ahLst/>
            <a:cxnLst/>
            <a:rect l="l" t="t" r="r" b="b"/>
            <a:pathLst>
              <a:path w="116840" h="114300">
                <a:moveTo>
                  <a:pt x="3810" y="0"/>
                </a:moveTo>
                <a:lnTo>
                  <a:pt x="0" y="114300"/>
                </a:lnTo>
                <a:lnTo>
                  <a:pt x="116840" y="60959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1981200" y="4685029"/>
            <a:ext cx="0" cy="121920"/>
          </a:xfrm>
          <a:custGeom>
            <a:avLst/>
            <a:gdLst/>
            <a:ahLst/>
            <a:cxnLst/>
            <a:rect l="l" t="t" r="r" b="b"/>
            <a:pathLst>
              <a:path h="121920">
                <a:moveTo>
                  <a:pt x="0" y="0"/>
                </a:moveTo>
                <a:lnTo>
                  <a:pt x="0" y="12192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1924050" y="479932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object 714"/>
          <p:cNvSpPr txBox="1"/>
          <p:nvPr/>
        </p:nvSpPr>
        <p:spPr>
          <a:xfrm>
            <a:off x="4062729" y="4236720"/>
            <a:ext cx="1200150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latin typeface="Times New Roman"/>
                <a:cs typeface="Times New Roman"/>
              </a:rPr>
              <a:t>Data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(request)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15" name="object 715"/>
          <p:cNvSpPr txBox="1"/>
          <p:nvPr/>
        </p:nvSpPr>
        <p:spPr>
          <a:xfrm>
            <a:off x="4050029" y="4998720"/>
            <a:ext cx="1026160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latin typeface="Times New Roman"/>
                <a:cs typeface="Times New Roman"/>
              </a:rPr>
              <a:t>Data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(reply)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16" name="object 716"/>
          <p:cNvSpPr/>
          <p:nvPr/>
        </p:nvSpPr>
        <p:spPr>
          <a:xfrm>
            <a:off x="8382000" y="5370829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8488680" y="4304029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>
                <a:moveTo>
                  <a:pt x="0" y="0"/>
                </a:moveTo>
                <a:lnTo>
                  <a:pt x="35052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8382000" y="424687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8839200" y="4304029"/>
            <a:ext cx="0" cy="1065530"/>
          </a:xfrm>
          <a:custGeom>
            <a:avLst/>
            <a:gdLst/>
            <a:ahLst/>
            <a:cxnLst/>
            <a:rect l="l" t="t" r="r" b="b"/>
            <a:pathLst>
              <a:path h="1065529">
                <a:moveTo>
                  <a:pt x="0" y="106553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762000" y="4532629"/>
            <a:ext cx="350520" cy="0"/>
          </a:xfrm>
          <a:custGeom>
            <a:avLst/>
            <a:gdLst/>
            <a:ahLst/>
            <a:cxnLst/>
            <a:rect l="l" t="t" r="r" b="b"/>
            <a:pathLst>
              <a:path w="350519">
                <a:moveTo>
                  <a:pt x="0" y="0"/>
                </a:moveTo>
                <a:lnTo>
                  <a:pt x="35051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1104900" y="447547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0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762000" y="4532629"/>
            <a:ext cx="0" cy="608330"/>
          </a:xfrm>
          <a:custGeom>
            <a:avLst/>
            <a:gdLst/>
            <a:ahLst/>
            <a:cxnLst/>
            <a:rect l="l" t="t" r="r" b="b"/>
            <a:pathLst>
              <a:path h="608329">
                <a:moveTo>
                  <a:pt x="0" y="60833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762000" y="5142229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7543800" y="552322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6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7486650" y="5636259"/>
            <a:ext cx="114300" cy="115570"/>
          </a:xfrm>
          <a:custGeom>
            <a:avLst/>
            <a:gdLst/>
            <a:ahLst/>
            <a:cxnLst/>
            <a:rect l="l" t="t" r="r" b="b"/>
            <a:pathLst>
              <a:path w="114300" h="115570">
                <a:moveTo>
                  <a:pt x="114300" y="0"/>
                </a:moveTo>
                <a:lnTo>
                  <a:pt x="0" y="0"/>
                </a:lnTo>
                <a:lnTo>
                  <a:pt x="57150" y="115569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6858000" y="5751829"/>
            <a:ext cx="1524000" cy="579120"/>
          </a:xfrm>
          <a:custGeom>
            <a:avLst/>
            <a:gdLst/>
            <a:ahLst/>
            <a:cxnLst/>
            <a:rect l="l" t="t" r="r" b="b"/>
            <a:pathLst>
              <a:path w="1524000" h="579120">
                <a:moveTo>
                  <a:pt x="0" y="0"/>
                </a:moveTo>
                <a:lnTo>
                  <a:pt x="1524000" y="0"/>
                </a:lnTo>
                <a:lnTo>
                  <a:pt x="1524000" y="579120"/>
                </a:lnTo>
                <a:lnTo>
                  <a:pt x="0" y="5791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6858000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6883400" y="575182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6907530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6932930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6958330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6983730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7009130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7034530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7058659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7084059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7109459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7134859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7160259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7185659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7211059" y="575182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>
                <a:moveTo>
                  <a:pt x="0" y="0"/>
                </a:moveTo>
                <a:lnTo>
                  <a:pt x="1143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7235190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7260590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7285990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7311390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7336790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7362190" y="575182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7386319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7411719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7437119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7462519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7487919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7513319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7537450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7562850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7588250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7613650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7639050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7664450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7689850" y="575182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7713980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7739380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7764780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7790180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7815580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7840980" y="575182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7865109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7890509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7915909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7941309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7966709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7992109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8016240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8041640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8067040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8092440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8117840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8143240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8168640" y="575182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8192769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8218169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8243569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8268969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8294369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8319769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8343900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8369300" y="57518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8382000" y="57645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8382000" y="57899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8382000" y="5815329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-6350" y="5715"/>
                </a:moveTo>
                <a:lnTo>
                  <a:pt x="6350" y="5715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8382000" y="583945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49"/>
                </a:moveTo>
                <a:lnTo>
                  <a:pt x="6350" y="63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8382000" y="586485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49"/>
                </a:moveTo>
                <a:lnTo>
                  <a:pt x="6350" y="63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8382000" y="589025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49"/>
                </a:moveTo>
                <a:lnTo>
                  <a:pt x="6350" y="63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8382000" y="591565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49"/>
                </a:moveTo>
                <a:lnTo>
                  <a:pt x="6350" y="63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8382000" y="594105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49"/>
                </a:moveTo>
                <a:lnTo>
                  <a:pt x="6350" y="63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8382000" y="5966459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-6350" y="5714"/>
                </a:moveTo>
                <a:lnTo>
                  <a:pt x="6350" y="5714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8382000" y="599059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8382000" y="601599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8382000" y="604139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8382000" y="606679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8382000" y="609219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8382000" y="611759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8382000" y="61417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49"/>
                </a:moveTo>
                <a:lnTo>
                  <a:pt x="6350" y="63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8382000" y="61671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49"/>
                </a:moveTo>
                <a:lnTo>
                  <a:pt x="6350" y="63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8382000" y="61925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49"/>
                </a:moveTo>
                <a:lnTo>
                  <a:pt x="6350" y="63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8382000" y="62179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49"/>
                </a:moveTo>
                <a:lnTo>
                  <a:pt x="6350" y="63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8382000" y="62433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49"/>
                </a:moveTo>
                <a:lnTo>
                  <a:pt x="6350" y="63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8382000" y="62687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49"/>
                </a:moveTo>
                <a:lnTo>
                  <a:pt x="6350" y="63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8382000" y="6294120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-6350" y="5714"/>
                </a:moveTo>
                <a:lnTo>
                  <a:pt x="6350" y="5714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8382000" y="631825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8356600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8331200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8305800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8281669" y="6330950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>
                <a:moveTo>
                  <a:pt x="1142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8256269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8230869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8205469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8180069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8154669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8129269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8105140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8079740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8054340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8028940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8003540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7978140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7954009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7928609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7903209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7877809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7852409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7827009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7802880" y="6330950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>
                <a:moveTo>
                  <a:pt x="1142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7777480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7752080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7726680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7701280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7675880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7650480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7626350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7600950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7575550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7550150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7524750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7499350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7475219" y="6330950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>
                <a:moveTo>
                  <a:pt x="1142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7449819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7424419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7399019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7373619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7348219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7324090" y="6330950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>
                <a:moveTo>
                  <a:pt x="1142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7298690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7273290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7247890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7222490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7197090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7171690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7147559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7122159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7096759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7071359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7045959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7020559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6996430" y="6330950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>
                <a:moveTo>
                  <a:pt x="1142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6971030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6945630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6920230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6894830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6869430" y="63309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7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6858000" y="631825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6858000" y="629285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6858000" y="626745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6858000" y="6243320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-6350" y="5714"/>
                </a:moveTo>
                <a:lnTo>
                  <a:pt x="6350" y="5714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6858000" y="62179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49"/>
                </a:moveTo>
                <a:lnTo>
                  <a:pt x="6350" y="63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6858000" y="61925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49"/>
                </a:moveTo>
                <a:lnTo>
                  <a:pt x="6350" y="63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6858000" y="61671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49"/>
                </a:moveTo>
                <a:lnTo>
                  <a:pt x="6350" y="63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6858000" y="61417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49"/>
                </a:moveTo>
                <a:lnTo>
                  <a:pt x="6350" y="63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6858000" y="61163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49"/>
                </a:moveTo>
                <a:lnTo>
                  <a:pt x="6350" y="63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6858000" y="6092190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-6350" y="5715"/>
                </a:moveTo>
                <a:lnTo>
                  <a:pt x="6350" y="5715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6858000" y="606679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6858000" y="604139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6858000" y="601599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6858000" y="599059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6858000" y="596519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6858000" y="593979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6858000" y="591565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49"/>
                </a:moveTo>
                <a:lnTo>
                  <a:pt x="6350" y="63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6858000" y="589025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49"/>
                </a:moveTo>
                <a:lnTo>
                  <a:pt x="6350" y="63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6858000" y="586485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49"/>
                </a:moveTo>
                <a:lnTo>
                  <a:pt x="6350" y="63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6858000" y="583945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49"/>
                </a:moveTo>
                <a:lnTo>
                  <a:pt x="6350" y="63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6858000" y="581405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49"/>
                </a:moveTo>
                <a:lnTo>
                  <a:pt x="6350" y="63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6858000" y="578865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49"/>
                </a:moveTo>
                <a:lnTo>
                  <a:pt x="6350" y="63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6858000" y="5764529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-6350" y="5715"/>
                </a:moveTo>
                <a:lnTo>
                  <a:pt x="6350" y="5715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4" name="object 894"/>
          <p:cNvSpPr txBox="1"/>
          <p:nvPr/>
        </p:nvSpPr>
        <p:spPr>
          <a:xfrm>
            <a:off x="7175500" y="6024879"/>
            <a:ext cx="88963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latin typeface="Courier New"/>
                <a:cs typeface="Courier New"/>
              </a:rPr>
              <a:t>close()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95" name="object 895"/>
          <p:cNvSpPr/>
          <p:nvPr/>
        </p:nvSpPr>
        <p:spPr>
          <a:xfrm>
            <a:off x="2926079" y="5904229"/>
            <a:ext cx="3931920" cy="222250"/>
          </a:xfrm>
          <a:custGeom>
            <a:avLst/>
            <a:gdLst/>
            <a:ahLst/>
            <a:cxnLst/>
            <a:rect l="l" t="t" r="r" b="b"/>
            <a:pathLst>
              <a:path w="3931920" h="222250">
                <a:moveTo>
                  <a:pt x="3931920" y="0"/>
                </a:moveTo>
                <a:lnTo>
                  <a:pt x="0" y="2222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2819400" y="6069329"/>
            <a:ext cx="118110" cy="114300"/>
          </a:xfrm>
          <a:custGeom>
            <a:avLst/>
            <a:gdLst/>
            <a:ahLst/>
            <a:cxnLst/>
            <a:rect l="l" t="t" r="r" b="b"/>
            <a:pathLst>
              <a:path w="118110" h="114300">
                <a:moveTo>
                  <a:pt x="111760" y="0"/>
                </a:moveTo>
                <a:lnTo>
                  <a:pt x="0" y="63500"/>
                </a:lnTo>
                <a:lnTo>
                  <a:pt x="118110" y="114300"/>
                </a:lnTo>
                <a:lnTo>
                  <a:pt x="1117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7" name="object 897"/>
          <p:cNvSpPr txBox="1"/>
          <p:nvPr/>
        </p:nvSpPr>
        <p:spPr>
          <a:xfrm>
            <a:off x="4046220" y="5913120"/>
            <a:ext cx="988060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latin typeface="Times New Roman"/>
                <a:cs typeface="Times New Roman"/>
              </a:rPr>
              <a:t>End-of-File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98" name="object 898"/>
          <p:cNvSpPr/>
          <p:nvPr/>
        </p:nvSpPr>
        <p:spPr>
          <a:xfrm>
            <a:off x="1295400" y="5904229"/>
            <a:ext cx="1524000" cy="560070"/>
          </a:xfrm>
          <a:custGeom>
            <a:avLst/>
            <a:gdLst/>
            <a:ahLst/>
            <a:cxnLst/>
            <a:rect l="l" t="t" r="r" b="b"/>
            <a:pathLst>
              <a:path w="1524000" h="560070">
                <a:moveTo>
                  <a:pt x="0" y="560070"/>
                </a:moveTo>
                <a:lnTo>
                  <a:pt x="1524000" y="560070"/>
                </a:lnTo>
                <a:lnTo>
                  <a:pt x="1524000" y="0"/>
                </a:lnTo>
                <a:lnTo>
                  <a:pt x="0" y="0"/>
                </a:lnTo>
                <a:lnTo>
                  <a:pt x="0" y="56007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1295400" y="5904229"/>
            <a:ext cx="1524000" cy="579120"/>
          </a:xfrm>
          <a:custGeom>
            <a:avLst/>
            <a:gdLst/>
            <a:ahLst/>
            <a:cxnLst/>
            <a:rect l="l" t="t" r="r" b="b"/>
            <a:pathLst>
              <a:path w="1524000" h="579120">
                <a:moveTo>
                  <a:pt x="0" y="0"/>
                </a:moveTo>
                <a:lnTo>
                  <a:pt x="1524000" y="0"/>
                </a:lnTo>
                <a:lnTo>
                  <a:pt x="1524000" y="579120"/>
                </a:lnTo>
                <a:lnTo>
                  <a:pt x="0" y="579120"/>
                </a:lnTo>
                <a:lnTo>
                  <a:pt x="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1295400" y="59042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1" name="object 901"/>
          <p:cNvSpPr txBox="1"/>
          <p:nvPr/>
        </p:nvSpPr>
        <p:spPr>
          <a:xfrm>
            <a:off x="1675129" y="6177279"/>
            <a:ext cx="76644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latin typeface="Courier New"/>
                <a:cs typeface="Courier New"/>
              </a:rPr>
              <a:t>recv()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02" name="object 902"/>
          <p:cNvSpPr/>
          <p:nvPr/>
        </p:nvSpPr>
        <p:spPr>
          <a:xfrm>
            <a:off x="1981200" y="5294629"/>
            <a:ext cx="0" cy="502920"/>
          </a:xfrm>
          <a:custGeom>
            <a:avLst/>
            <a:gdLst/>
            <a:ahLst/>
            <a:cxnLst/>
            <a:rect l="l" t="t" r="r" b="b"/>
            <a:pathLst>
              <a:path h="502920">
                <a:moveTo>
                  <a:pt x="0" y="0"/>
                </a:moveTo>
                <a:lnTo>
                  <a:pt x="0" y="50292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1924050" y="578992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1981200" y="6235700"/>
            <a:ext cx="0" cy="121920"/>
          </a:xfrm>
          <a:custGeom>
            <a:avLst/>
            <a:gdLst/>
            <a:ahLst/>
            <a:cxnLst/>
            <a:rect l="l" t="t" r="r" b="b"/>
            <a:pathLst>
              <a:path h="121920">
                <a:moveTo>
                  <a:pt x="0" y="0"/>
                </a:moveTo>
                <a:lnTo>
                  <a:pt x="0" y="12192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1924050" y="635000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1295400" y="6464300"/>
            <a:ext cx="1524000" cy="393700"/>
          </a:xfrm>
          <a:custGeom>
            <a:avLst/>
            <a:gdLst/>
            <a:ahLst/>
            <a:cxnLst/>
            <a:rect l="l" t="t" r="r" b="b"/>
            <a:pathLst>
              <a:path w="1524000" h="393700">
                <a:moveTo>
                  <a:pt x="0" y="0"/>
                </a:moveTo>
                <a:lnTo>
                  <a:pt x="1524000" y="0"/>
                </a:lnTo>
                <a:lnTo>
                  <a:pt x="1524000" y="393700"/>
                </a:lnTo>
                <a:lnTo>
                  <a:pt x="0" y="393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1295400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0" y="0"/>
                </a:ln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1320800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1346200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1370330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1395730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1421130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1446530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1471930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1497330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1521460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1546860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1572260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1597660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1623060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1648460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1673860" y="6464300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1697989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1723389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1748789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1774189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1799589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1824989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1849120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1874520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1899920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1925320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1950720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1976120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2000250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2025650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2051050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2076450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2101850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2127250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2152650" y="6464300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>
                <a:moveTo>
                  <a:pt x="0" y="0"/>
                </a:moveTo>
                <a:lnTo>
                  <a:pt x="1143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2176779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2202179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2227579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2252979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2278379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2303779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2327910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2353310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2378710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2404110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2429510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2454910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2480310" y="6464300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>
                <a:moveTo>
                  <a:pt x="0" y="0"/>
                </a:moveTo>
                <a:lnTo>
                  <a:pt x="1142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2504439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2529839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2555239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2580639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2606039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2631439" y="6464300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>
                <a:moveTo>
                  <a:pt x="0" y="0"/>
                </a:moveTo>
                <a:lnTo>
                  <a:pt x="1143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2655570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2680970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2706370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2731770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2757170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2782570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2806700" y="64643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2819400" y="647700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2819400" y="650240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2819400" y="652653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2819400" y="655193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2819400" y="657733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2819400" y="660273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2819400" y="662813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2819400" y="665353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2819400" y="6678930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-6350" y="5715"/>
                </a:moveTo>
                <a:lnTo>
                  <a:pt x="6350" y="5715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2819400" y="670305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2819400" y="672845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2819400" y="675385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2819400" y="677925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2819400" y="680465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2819400" y="683005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2813050" y="6854190"/>
            <a:ext cx="12700" cy="3810"/>
          </a:xfrm>
          <a:custGeom>
            <a:avLst/>
            <a:gdLst/>
            <a:ahLst/>
            <a:cxnLst/>
            <a:rect l="l" t="t" r="r" b="b"/>
            <a:pathLst>
              <a:path w="12700" h="3809">
                <a:moveTo>
                  <a:pt x="12700" y="3809"/>
                </a:moveTo>
                <a:lnTo>
                  <a:pt x="12700" y="0"/>
                </a:lnTo>
                <a:lnTo>
                  <a:pt x="0" y="0"/>
                </a:lnTo>
                <a:lnTo>
                  <a:pt x="0" y="3809"/>
                </a:lnTo>
                <a:lnTo>
                  <a:pt x="12700" y="3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1289050" y="6855459"/>
            <a:ext cx="12700" cy="2540"/>
          </a:xfrm>
          <a:custGeom>
            <a:avLst/>
            <a:gdLst/>
            <a:ahLst/>
            <a:cxnLst/>
            <a:rect l="l" t="t" r="r" b="b"/>
            <a:pathLst>
              <a:path w="12700" h="2540">
                <a:moveTo>
                  <a:pt x="12700" y="2540"/>
                </a:moveTo>
                <a:lnTo>
                  <a:pt x="12700" y="0"/>
                </a:lnTo>
                <a:lnTo>
                  <a:pt x="0" y="0"/>
                </a:lnTo>
                <a:lnTo>
                  <a:pt x="0" y="2540"/>
                </a:lnTo>
                <a:lnTo>
                  <a:pt x="12700" y="25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1295400" y="683005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1295400" y="680465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1295400" y="677925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1295400" y="675513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1295400" y="672973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1295400" y="670433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1295400" y="667893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1295400" y="665353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1295400" y="662813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1295400" y="660400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1295400" y="657860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1295400" y="655320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1295400" y="652780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1295400" y="650240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1289050" y="64770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700"/>
                </a:moveTo>
                <a:lnTo>
                  <a:pt x="12700" y="12700"/>
                </a:lnTo>
                <a:lnTo>
                  <a:pt x="127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0" name="object 1000"/>
          <p:cNvSpPr txBox="1"/>
          <p:nvPr/>
        </p:nvSpPr>
        <p:spPr>
          <a:xfrm>
            <a:off x="3041650" y="1456689"/>
            <a:ext cx="1195070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latin typeface="Times New Roman"/>
                <a:cs typeface="Times New Roman"/>
              </a:rPr>
              <a:t>“well-known”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01" name="object 1001"/>
          <p:cNvSpPr txBox="1"/>
          <p:nvPr/>
        </p:nvSpPr>
        <p:spPr>
          <a:xfrm>
            <a:off x="1550669" y="1842008"/>
            <a:ext cx="2268220" cy="72136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15"/>
              </a:spcBef>
            </a:pPr>
            <a:r>
              <a:rPr sz="1600" spc="10" dirty="0">
                <a:latin typeface="Times New Roman"/>
                <a:cs typeface="Times New Roman"/>
              </a:rPr>
              <a:t>p</a:t>
            </a:r>
            <a:r>
              <a:rPr sz="1600" spc="15" dirty="0">
                <a:latin typeface="Times New Roman"/>
                <a:cs typeface="Times New Roman"/>
              </a:rPr>
              <a:t>o</a:t>
            </a:r>
            <a:r>
              <a:rPr sz="1600" spc="5" dirty="0">
                <a:latin typeface="Times New Roman"/>
                <a:cs typeface="Times New Roman"/>
              </a:rPr>
              <a:t>rt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600" spc="10" dirty="0">
                <a:latin typeface="Courier New"/>
                <a:cs typeface="Courier New"/>
              </a:rPr>
              <a:t>listen()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connect()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1737361"/>
            <a:ext cx="7308850" cy="4517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90"/>
              </a:spcBef>
            </a:pPr>
            <a:r>
              <a:rPr sz="2100" spc="-10" dirty="0">
                <a:latin typeface="Courier New"/>
                <a:cs typeface="Courier New"/>
              </a:rPr>
              <a:t>int </a:t>
            </a:r>
            <a:r>
              <a:rPr sz="2100" spc="-15" dirty="0">
                <a:latin typeface="Courier New"/>
                <a:cs typeface="Courier New"/>
              </a:rPr>
              <a:t>connect(int </a:t>
            </a:r>
            <a:r>
              <a:rPr sz="2100" i="1" spc="-15" dirty="0">
                <a:latin typeface="Courier New"/>
                <a:cs typeface="Courier New"/>
              </a:rPr>
              <a:t>sockfd</a:t>
            </a:r>
            <a:r>
              <a:rPr sz="2100" spc="-15" dirty="0">
                <a:latin typeface="Courier New"/>
                <a:cs typeface="Courier New"/>
              </a:rPr>
              <a:t>, const struct</a:t>
            </a:r>
            <a:r>
              <a:rPr sz="2100" spc="-50" dirty="0">
                <a:latin typeface="Courier New"/>
                <a:cs typeface="Courier New"/>
              </a:rPr>
              <a:t> </a:t>
            </a:r>
            <a:r>
              <a:rPr sz="2100" spc="-15" dirty="0">
                <a:latin typeface="Courier New"/>
                <a:cs typeface="Courier New"/>
              </a:rPr>
              <a:t>sockaddr</a:t>
            </a:r>
            <a:endParaRPr sz="2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63195">
              <a:lnSpc>
                <a:spcPct val="100000"/>
              </a:lnSpc>
            </a:pPr>
            <a:r>
              <a:rPr sz="2100" spc="-15" dirty="0">
                <a:latin typeface="Courier New"/>
                <a:cs typeface="Courier New"/>
              </a:rPr>
              <a:t>*</a:t>
            </a:r>
            <a:r>
              <a:rPr sz="2100" i="1" spc="-15" dirty="0">
                <a:latin typeface="Courier New"/>
                <a:cs typeface="Courier New"/>
              </a:rPr>
              <a:t>servaddr</a:t>
            </a:r>
            <a:r>
              <a:rPr sz="2100" spc="-15" dirty="0">
                <a:latin typeface="Courier New"/>
                <a:cs typeface="Courier New"/>
              </a:rPr>
              <a:t>, socklen_t</a:t>
            </a:r>
            <a:r>
              <a:rPr sz="2100" spc="-30" dirty="0">
                <a:latin typeface="Courier New"/>
                <a:cs typeface="Courier New"/>
              </a:rPr>
              <a:t> </a:t>
            </a:r>
            <a:r>
              <a:rPr sz="2100" i="1" spc="-15" dirty="0">
                <a:latin typeface="Courier New"/>
                <a:cs typeface="Courier New"/>
              </a:rPr>
              <a:t>addrlen</a:t>
            </a:r>
            <a:r>
              <a:rPr sz="2100" spc="-15" dirty="0">
                <a:latin typeface="Courier New"/>
                <a:cs typeface="Courier New"/>
              </a:rPr>
              <a:t>);</a:t>
            </a:r>
            <a:endParaRPr sz="2100" dirty="0">
              <a:latin typeface="Courier New"/>
              <a:cs typeface="Courier New"/>
            </a:endParaRPr>
          </a:p>
          <a:p>
            <a:pPr marL="354330" indent="-341630">
              <a:lnSpc>
                <a:spcPct val="100000"/>
              </a:lnSpc>
              <a:spcBef>
                <a:spcPts val="1400"/>
              </a:spcBef>
              <a:buClr>
                <a:srgbClr val="009900"/>
              </a:buClr>
              <a:buSzPct val="146938"/>
              <a:buFont typeface="Comic Sans MS"/>
              <a:buChar char="•"/>
              <a:tabLst>
                <a:tab pos="354330" algn="l"/>
              </a:tabLst>
            </a:pPr>
            <a:r>
              <a:rPr sz="2450" i="1" spc="-30" dirty="0">
                <a:latin typeface="Comic Sans MS"/>
                <a:cs typeface="Comic Sans MS"/>
              </a:rPr>
              <a:t>sockfd </a:t>
            </a:r>
            <a:r>
              <a:rPr sz="2400" dirty="0">
                <a:latin typeface="Comic Sans MS"/>
                <a:cs typeface="Comic Sans MS"/>
              </a:rPr>
              <a:t>is </a:t>
            </a:r>
            <a:r>
              <a:rPr sz="2400" spc="-540" dirty="0">
                <a:latin typeface="Comic Sans MS"/>
                <a:cs typeface="Comic Sans MS"/>
              </a:rPr>
              <a:t>so</a:t>
            </a:r>
            <a:r>
              <a:rPr sz="3825" spc="-810" baseline="-33769" dirty="0">
                <a:latin typeface="Times New Roman"/>
                <a:cs typeface="Times New Roman"/>
              </a:rPr>
              <a:t>C</a:t>
            </a:r>
            <a:r>
              <a:rPr sz="2400" spc="-540" dirty="0">
                <a:latin typeface="Comic Sans MS"/>
                <a:cs typeface="Comic Sans MS"/>
              </a:rPr>
              <a:t>ck</a:t>
            </a:r>
            <a:r>
              <a:rPr sz="3825" spc="-810" baseline="-33769" dirty="0">
                <a:latin typeface="Times New Roman"/>
                <a:cs typeface="Times New Roman"/>
              </a:rPr>
              <a:t>o</a:t>
            </a:r>
            <a:r>
              <a:rPr sz="2400" spc="-540" dirty="0">
                <a:latin typeface="Comic Sans MS"/>
                <a:cs typeface="Comic Sans MS"/>
              </a:rPr>
              <a:t>e</a:t>
            </a:r>
            <a:r>
              <a:rPr sz="3825" spc="-810" baseline="-33769" dirty="0">
                <a:latin typeface="Times New Roman"/>
                <a:cs typeface="Times New Roman"/>
              </a:rPr>
              <a:t>n</a:t>
            </a:r>
            <a:r>
              <a:rPr sz="2400" spc="-540" dirty="0">
                <a:latin typeface="Comic Sans MS"/>
                <a:cs typeface="Comic Sans MS"/>
              </a:rPr>
              <a:t>t</a:t>
            </a:r>
            <a:r>
              <a:rPr sz="3825" spc="-810" baseline="-33769" dirty="0">
                <a:latin typeface="Times New Roman"/>
                <a:cs typeface="Times New Roman"/>
              </a:rPr>
              <a:t>ne</a:t>
            </a:r>
            <a:r>
              <a:rPr sz="2400" spc="-540" dirty="0">
                <a:latin typeface="Comic Sans MS"/>
                <a:cs typeface="Comic Sans MS"/>
              </a:rPr>
              <a:t>d</a:t>
            </a:r>
            <a:r>
              <a:rPr sz="3825" spc="-810" baseline="-33769" dirty="0">
                <a:latin typeface="Times New Roman"/>
                <a:cs typeface="Times New Roman"/>
              </a:rPr>
              <a:t>c</a:t>
            </a:r>
            <a:r>
              <a:rPr sz="2400" spc="-540" dirty="0">
                <a:latin typeface="Comic Sans MS"/>
                <a:cs typeface="Comic Sans MS"/>
              </a:rPr>
              <a:t>e</a:t>
            </a:r>
            <a:r>
              <a:rPr sz="3825" spc="-810" baseline="-33769" dirty="0">
                <a:latin typeface="Times New Roman"/>
                <a:cs typeface="Times New Roman"/>
              </a:rPr>
              <a:t>t </a:t>
            </a:r>
            <a:r>
              <a:rPr sz="2400" spc="-395" dirty="0">
                <a:latin typeface="Comic Sans MS"/>
                <a:cs typeface="Comic Sans MS"/>
              </a:rPr>
              <a:t>s</a:t>
            </a:r>
            <a:r>
              <a:rPr sz="3825" spc="-592" baseline="-33769" dirty="0">
                <a:latin typeface="Times New Roman"/>
                <a:cs typeface="Times New Roman"/>
              </a:rPr>
              <a:t>to</a:t>
            </a:r>
            <a:r>
              <a:rPr sz="2400" spc="-395" dirty="0">
                <a:latin typeface="Comic Sans MS"/>
                <a:cs typeface="Comic Sans MS"/>
              </a:rPr>
              <a:t>cr</a:t>
            </a:r>
            <a:r>
              <a:rPr sz="3825" spc="-592" baseline="-33769" dirty="0">
                <a:latin typeface="Times New Roman"/>
                <a:cs typeface="Times New Roman"/>
              </a:rPr>
              <a:t>s</a:t>
            </a:r>
            <a:r>
              <a:rPr sz="2400" spc="-395" dirty="0">
                <a:latin typeface="Comic Sans MS"/>
                <a:cs typeface="Comic Sans MS"/>
              </a:rPr>
              <a:t>i</a:t>
            </a:r>
            <a:r>
              <a:rPr sz="3825" spc="-592" baseline="-33769" dirty="0">
                <a:latin typeface="Times New Roman"/>
                <a:cs typeface="Times New Roman"/>
              </a:rPr>
              <a:t>e</a:t>
            </a:r>
            <a:r>
              <a:rPr sz="2400" spc="-395" dirty="0">
                <a:latin typeface="Comic Sans MS"/>
                <a:cs typeface="Comic Sans MS"/>
              </a:rPr>
              <a:t>p</a:t>
            </a:r>
            <a:r>
              <a:rPr sz="3825" spc="-592" baseline="-33769" dirty="0">
                <a:latin typeface="Times New Roman"/>
                <a:cs typeface="Times New Roman"/>
              </a:rPr>
              <a:t>r</a:t>
            </a:r>
            <a:r>
              <a:rPr sz="2400" spc="-395" dirty="0">
                <a:latin typeface="Comic Sans MS"/>
                <a:cs typeface="Comic Sans MS"/>
              </a:rPr>
              <a:t>t</a:t>
            </a:r>
            <a:r>
              <a:rPr sz="3825" spc="-592" baseline="-33769" dirty="0">
                <a:latin typeface="Times New Roman"/>
                <a:cs typeface="Times New Roman"/>
              </a:rPr>
              <a:t>v</a:t>
            </a:r>
            <a:r>
              <a:rPr sz="2400" spc="-395" dirty="0">
                <a:latin typeface="Comic Sans MS"/>
                <a:cs typeface="Comic Sans MS"/>
              </a:rPr>
              <a:t>o</a:t>
            </a:r>
            <a:r>
              <a:rPr sz="3825" spc="-592" baseline="-33769" dirty="0">
                <a:latin typeface="Times New Roman"/>
                <a:cs typeface="Times New Roman"/>
              </a:rPr>
              <a:t>e</a:t>
            </a:r>
            <a:r>
              <a:rPr sz="2400" spc="-395" dirty="0">
                <a:latin typeface="Comic Sans MS"/>
                <a:cs typeface="Comic Sans MS"/>
              </a:rPr>
              <a:t>r</a:t>
            </a:r>
            <a:r>
              <a:rPr sz="3825" spc="-592" baseline="-33769" dirty="0">
                <a:latin typeface="Times New Roman"/>
                <a:cs typeface="Times New Roman"/>
              </a:rPr>
              <a:t>r.</a:t>
            </a:r>
            <a:r>
              <a:rPr sz="2400" spc="-395" dirty="0">
                <a:latin typeface="Comic Sans MS"/>
                <a:cs typeface="Comic Sans MS"/>
              </a:rPr>
              <a:t>from</a:t>
            </a:r>
            <a:r>
              <a:rPr sz="2400" spc="-3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socket()</a:t>
            </a:r>
            <a:endParaRPr sz="2400" dirty="0">
              <a:latin typeface="Courier New"/>
              <a:cs typeface="Courier New"/>
            </a:endParaRPr>
          </a:p>
          <a:p>
            <a:pPr marL="354330" indent="-341630">
              <a:lnSpc>
                <a:spcPct val="100000"/>
              </a:lnSpc>
              <a:spcBef>
                <a:spcPts val="570"/>
              </a:spcBef>
              <a:buClr>
                <a:srgbClr val="009900"/>
              </a:buClr>
              <a:buSzPct val="146938"/>
              <a:buFont typeface="Comic Sans MS"/>
              <a:buChar char="•"/>
              <a:tabLst>
                <a:tab pos="354330" algn="l"/>
              </a:tabLst>
            </a:pPr>
            <a:r>
              <a:rPr sz="2450" i="1" spc="-35" dirty="0">
                <a:latin typeface="Comic Sans MS"/>
                <a:cs typeface="Comic Sans MS"/>
              </a:rPr>
              <a:t>servaddr </a:t>
            </a:r>
            <a:r>
              <a:rPr sz="2400" dirty="0">
                <a:latin typeface="Comic Sans MS"/>
                <a:cs typeface="Comic Sans MS"/>
              </a:rPr>
              <a:t>is a </a:t>
            </a:r>
            <a:r>
              <a:rPr sz="2400" spc="-5" dirty="0">
                <a:latin typeface="Comic Sans MS"/>
                <a:cs typeface="Comic Sans MS"/>
              </a:rPr>
              <a:t>pointer to </a:t>
            </a:r>
            <a:r>
              <a:rPr sz="2400" dirty="0">
                <a:latin typeface="Comic Sans MS"/>
                <a:cs typeface="Comic Sans MS"/>
              </a:rPr>
              <a:t>a </a:t>
            </a:r>
            <a:r>
              <a:rPr sz="2400" spc="-5" dirty="0">
                <a:latin typeface="Comic Sans MS"/>
                <a:cs typeface="Comic Sans MS"/>
              </a:rPr>
              <a:t>structure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with:</a:t>
            </a:r>
            <a:endParaRPr sz="2400" dirty="0">
              <a:latin typeface="Comic Sans MS"/>
              <a:cs typeface="Comic Sans MS"/>
            </a:endParaRPr>
          </a:p>
          <a:p>
            <a:pPr marL="754380" lvl="1" indent="-284480">
              <a:lnSpc>
                <a:spcPct val="100000"/>
              </a:lnSpc>
              <a:spcBef>
                <a:spcPts val="600"/>
              </a:spcBef>
              <a:buSzPct val="97560"/>
              <a:buFont typeface="Comic Sans MS"/>
              <a:buChar char="–"/>
              <a:tabLst>
                <a:tab pos="753745" algn="l"/>
                <a:tab pos="754380" algn="l"/>
              </a:tabLst>
            </a:pPr>
            <a:r>
              <a:rPr sz="2050" i="1" spc="-30" dirty="0">
                <a:latin typeface="Comic Sans MS"/>
                <a:cs typeface="Comic Sans MS"/>
              </a:rPr>
              <a:t>port number </a:t>
            </a:r>
            <a:r>
              <a:rPr sz="2000" spc="-5" dirty="0">
                <a:latin typeface="Comic Sans MS"/>
                <a:cs typeface="Comic Sans MS"/>
              </a:rPr>
              <a:t>and </a:t>
            </a:r>
            <a:r>
              <a:rPr sz="2050" i="1" spc="-30" dirty="0">
                <a:latin typeface="Comic Sans MS"/>
                <a:cs typeface="Comic Sans MS"/>
              </a:rPr>
              <a:t>IP</a:t>
            </a:r>
            <a:r>
              <a:rPr sz="2050" i="1" spc="25" dirty="0">
                <a:latin typeface="Comic Sans MS"/>
                <a:cs typeface="Comic Sans MS"/>
              </a:rPr>
              <a:t> </a:t>
            </a:r>
            <a:r>
              <a:rPr sz="2050" i="1" spc="-30" dirty="0">
                <a:latin typeface="Comic Sans MS"/>
                <a:cs typeface="Comic Sans MS"/>
              </a:rPr>
              <a:t>address</a:t>
            </a:r>
            <a:endParaRPr sz="2050" dirty="0">
              <a:latin typeface="Comic Sans MS"/>
              <a:cs typeface="Comic Sans MS"/>
            </a:endParaRPr>
          </a:p>
          <a:p>
            <a:pPr marL="754380" lvl="1" indent="-284480">
              <a:lnSpc>
                <a:spcPct val="100000"/>
              </a:lnSpc>
              <a:spcBef>
                <a:spcPts val="640"/>
              </a:spcBef>
              <a:buChar char="–"/>
              <a:tabLst>
                <a:tab pos="753745" algn="l"/>
                <a:tab pos="754380" algn="l"/>
              </a:tabLst>
            </a:pPr>
            <a:r>
              <a:rPr sz="2000" dirty="0">
                <a:latin typeface="Comic Sans MS"/>
                <a:cs typeface="Comic Sans MS"/>
              </a:rPr>
              <a:t>must </a:t>
            </a:r>
            <a:r>
              <a:rPr sz="2000" spc="-5" dirty="0">
                <a:latin typeface="Comic Sans MS"/>
                <a:cs typeface="Comic Sans MS"/>
              </a:rPr>
              <a:t>be specified (unlike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bind()</a:t>
            </a:r>
            <a:r>
              <a:rPr sz="2000" spc="-5" dirty="0">
                <a:latin typeface="Comic Sans MS"/>
                <a:cs typeface="Comic Sans MS"/>
              </a:rPr>
              <a:t>)</a:t>
            </a:r>
            <a:endParaRPr sz="2000" dirty="0">
              <a:latin typeface="Comic Sans MS"/>
              <a:cs typeface="Comic Sans MS"/>
            </a:endParaRPr>
          </a:p>
          <a:p>
            <a:pPr marL="354330" indent="-341630">
              <a:lnSpc>
                <a:spcPct val="100000"/>
              </a:lnSpc>
              <a:spcBef>
                <a:spcPts val="590"/>
              </a:spcBef>
              <a:buClr>
                <a:srgbClr val="009900"/>
              </a:buClr>
              <a:buSzPct val="146938"/>
              <a:buFont typeface="Comic Sans MS"/>
              <a:buChar char="•"/>
              <a:tabLst>
                <a:tab pos="354330" algn="l"/>
              </a:tabLst>
            </a:pPr>
            <a:r>
              <a:rPr sz="2450" i="1" spc="-35" dirty="0">
                <a:latin typeface="Comic Sans MS"/>
                <a:cs typeface="Comic Sans MS"/>
              </a:rPr>
              <a:t>addrlen </a:t>
            </a:r>
            <a:r>
              <a:rPr sz="2400" spc="-5" dirty="0">
                <a:latin typeface="Comic Sans MS"/>
                <a:cs typeface="Comic Sans MS"/>
              </a:rPr>
              <a:t>is length of</a:t>
            </a:r>
            <a:r>
              <a:rPr sz="2400" spc="4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structure</a:t>
            </a:r>
            <a:endParaRPr sz="2400" dirty="0">
              <a:latin typeface="Comic Sans MS"/>
              <a:cs typeface="Comic Sans MS"/>
            </a:endParaRPr>
          </a:p>
          <a:p>
            <a:pPr marL="354330" indent="-341630">
              <a:lnSpc>
                <a:spcPct val="100000"/>
              </a:lnSpc>
              <a:spcBef>
                <a:spcPts val="640"/>
              </a:spcBef>
              <a:buClr>
                <a:srgbClr val="009900"/>
              </a:buClr>
              <a:buSzPct val="150000"/>
              <a:buChar char="•"/>
              <a:tabLst>
                <a:tab pos="354330" algn="l"/>
              </a:tabLst>
            </a:pPr>
            <a:r>
              <a:rPr sz="2400" dirty="0">
                <a:latin typeface="Comic Sans MS"/>
                <a:cs typeface="Comic Sans MS"/>
              </a:rPr>
              <a:t>client </a:t>
            </a:r>
            <a:r>
              <a:rPr sz="2400" spc="-5" dirty="0">
                <a:latin typeface="Comic Sans MS"/>
                <a:cs typeface="Comic Sans MS"/>
              </a:rPr>
              <a:t>doesn’t </a:t>
            </a:r>
            <a:r>
              <a:rPr sz="2400" dirty="0">
                <a:latin typeface="Comic Sans MS"/>
                <a:cs typeface="Comic Sans MS"/>
              </a:rPr>
              <a:t>need </a:t>
            </a:r>
            <a:r>
              <a:rPr sz="2400" spc="-5" dirty="0">
                <a:latin typeface="Courier New"/>
                <a:cs typeface="Courier New"/>
              </a:rPr>
              <a:t>bind()</a:t>
            </a:r>
            <a:endParaRPr sz="2400" dirty="0">
              <a:latin typeface="Courier New"/>
              <a:cs typeface="Courier New"/>
            </a:endParaRPr>
          </a:p>
          <a:p>
            <a:pPr marL="754380" lvl="1" indent="-284480">
              <a:lnSpc>
                <a:spcPct val="100000"/>
              </a:lnSpc>
              <a:spcBef>
                <a:spcPts val="660"/>
              </a:spcBef>
              <a:buChar char="–"/>
              <a:tabLst>
                <a:tab pos="753745" algn="l"/>
                <a:tab pos="754380" algn="l"/>
              </a:tabLst>
            </a:pPr>
            <a:r>
              <a:rPr sz="2000" dirty="0">
                <a:latin typeface="Comic Sans MS"/>
                <a:cs typeface="Comic Sans MS"/>
              </a:rPr>
              <a:t>OS </a:t>
            </a:r>
            <a:r>
              <a:rPr sz="2000" spc="-5" dirty="0">
                <a:latin typeface="Comic Sans MS"/>
                <a:cs typeface="Comic Sans MS"/>
              </a:rPr>
              <a:t>will </a:t>
            </a:r>
            <a:r>
              <a:rPr sz="2000" dirty="0">
                <a:latin typeface="Comic Sans MS"/>
                <a:cs typeface="Comic Sans MS"/>
              </a:rPr>
              <a:t>pick </a:t>
            </a:r>
            <a:r>
              <a:rPr sz="2000" spc="-10" dirty="0">
                <a:latin typeface="Comic Sans MS"/>
                <a:cs typeface="Comic Sans MS"/>
              </a:rPr>
              <a:t>ephemeral </a:t>
            </a:r>
            <a:r>
              <a:rPr sz="2000" spc="-5" dirty="0">
                <a:latin typeface="Comic Sans MS"/>
                <a:cs typeface="Comic Sans MS"/>
              </a:rPr>
              <a:t>port</a:t>
            </a:r>
            <a:endParaRPr sz="2000" dirty="0">
              <a:latin typeface="Comic Sans MS"/>
              <a:cs typeface="Comic Sans MS"/>
            </a:endParaRPr>
          </a:p>
          <a:p>
            <a:pPr marL="354330" indent="-341630">
              <a:lnSpc>
                <a:spcPct val="100000"/>
              </a:lnSpc>
              <a:spcBef>
                <a:spcPts val="640"/>
              </a:spcBef>
              <a:buClr>
                <a:srgbClr val="009900"/>
              </a:buClr>
              <a:buSzPct val="150000"/>
              <a:buChar char="•"/>
              <a:tabLst>
                <a:tab pos="354330" algn="l"/>
              </a:tabLst>
            </a:pPr>
            <a:r>
              <a:rPr sz="2400" spc="-5" dirty="0">
                <a:latin typeface="Comic Sans MS"/>
                <a:cs typeface="Comic Sans MS"/>
              </a:rPr>
              <a:t>returns socket descriptor if ok, -1 on error</a:t>
            </a:r>
            <a:endParaRPr sz="24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230142"/>
            <a:ext cx="78486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latin typeface="Comic Sans MS"/>
                <a:cs typeface="Comic Sans MS"/>
              </a:rPr>
              <a:t>Sending and</a:t>
            </a:r>
            <a:r>
              <a:rPr sz="4000" spc="-85" dirty="0">
                <a:latin typeface="Comic Sans MS"/>
                <a:cs typeface="Comic Sans MS"/>
              </a:rPr>
              <a:t> </a:t>
            </a:r>
            <a:r>
              <a:rPr sz="4000" spc="-5" dirty="0">
                <a:latin typeface="Comic Sans MS"/>
                <a:cs typeface="Comic Sans MS"/>
              </a:rPr>
              <a:t>Receiving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1252220"/>
            <a:ext cx="7157720" cy="4676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int recv(int </a:t>
            </a:r>
            <a:r>
              <a:rPr sz="2400" i="1" spc="-5" dirty="0">
                <a:latin typeface="Courier New"/>
                <a:cs typeface="Courier New"/>
              </a:rPr>
              <a:t>sockfd</a:t>
            </a:r>
            <a:r>
              <a:rPr sz="2400" spc="-5" dirty="0">
                <a:latin typeface="Courier New"/>
                <a:cs typeface="Courier New"/>
              </a:rPr>
              <a:t>, void *</a:t>
            </a:r>
            <a:r>
              <a:rPr sz="2400" i="1" spc="-5" dirty="0">
                <a:latin typeface="Courier New"/>
                <a:cs typeface="Courier New"/>
              </a:rPr>
              <a:t>buff</a:t>
            </a:r>
            <a:r>
              <a:rPr sz="2400" spc="-5" dirty="0">
                <a:latin typeface="Courier New"/>
                <a:cs typeface="Courier New"/>
              </a:rPr>
              <a:t>,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size_t</a:t>
            </a:r>
            <a:endParaRPr sz="24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</a:pPr>
            <a:r>
              <a:rPr sz="2400" i="1" spc="-5" dirty="0">
                <a:latin typeface="Courier New"/>
                <a:cs typeface="Courier New"/>
              </a:rPr>
              <a:t>mbytes</a:t>
            </a:r>
            <a:r>
              <a:rPr sz="2400" spc="-5" dirty="0">
                <a:latin typeface="Courier New"/>
                <a:cs typeface="Courier New"/>
              </a:rPr>
              <a:t>, int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flags</a:t>
            </a:r>
            <a:r>
              <a:rPr sz="2400" spc="-5" dirty="0"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400" spc="-5" dirty="0">
                <a:latin typeface="Courier New"/>
                <a:cs typeface="Courier New"/>
              </a:rPr>
              <a:t>int send(int </a:t>
            </a:r>
            <a:r>
              <a:rPr sz="2400" i="1" spc="-5" dirty="0">
                <a:latin typeface="Courier New"/>
                <a:cs typeface="Courier New"/>
              </a:rPr>
              <a:t>sockfd</a:t>
            </a:r>
            <a:r>
              <a:rPr sz="2400" spc="-5" dirty="0">
                <a:latin typeface="Courier New"/>
                <a:cs typeface="Courier New"/>
              </a:rPr>
              <a:t>, void *</a:t>
            </a:r>
            <a:r>
              <a:rPr sz="2400" i="1" spc="-5" dirty="0">
                <a:latin typeface="Courier New"/>
                <a:cs typeface="Courier New"/>
              </a:rPr>
              <a:t>buff</a:t>
            </a:r>
            <a:r>
              <a:rPr sz="2400" spc="-5" dirty="0">
                <a:latin typeface="Courier New"/>
                <a:cs typeface="Courier New"/>
              </a:rPr>
              <a:t>,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size_t</a:t>
            </a:r>
            <a:endParaRPr sz="24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</a:pPr>
            <a:r>
              <a:rPr sz="2400" i="1" spc="-5" dirty="0">
                <a:latin typeface="Courier New"/>
                <a:cs typeface="Courier New"/>
              </a:rPr>
              <a:t>mbytes</a:t>
            </a:r>
            <a:r>
              <a:rPr sz="2400" spc="-5" dirty="0">
                <a:latin typeface="Courier New"/>
                <a:cs typeface="Courier New"/>
              </a:rPr>
              <a:t>, int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flags</a:t>
            </a:r>
            <a:r>
              <a:rPr sz="2400" spc="-5" dirty="0"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buClr>
                <a:srgbClr val="009900"/>
              </a:buClr>
              <a:buSzPct val="150000"/>
              <a:buChar char="•"/>
              <a:tabLst>
                <a:tab pos="354330" algn="l"/>
              </a:tabLst>
            </a:pPr>
            <a:r>
              <a:rPr sz="2400" spc="-5" dirty="0">
                <a:latin typeface="Comic Sans MS"/>
                <a:cs typeface="Comic Sans MS"/>
              </a:rPr>
              <a:t>Same </a:t>
            </a:r>
            <a:r>
              <a:rPr sz="2400" dirty="0">
                <a:latin typeface="Comic Sans MS"/>
                <a:cs typeface="Comic Sans MS"/>
              </a:rPr>
              <a:t>as</a:t>
            </a:r>
            <a:r>
              <a:rPr sz="2400" spc="-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read()</a:t>
            </a:r>
            <a:r>
              <a:rPr sz="2400" spc="-7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and</a:t>
            </a:r>
            <a:r>
              <a:rPr sz="240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write()</a:t>
            </a:r>
            <a:r>
              <a:rPr sz="2400" spc="-730" dirty="0">
                <a:latin typeface="Courier New"/>
                <a:cs typeface="Courier New"/>
              </a:rPr>
              <a:t> </a:t>
            </a:r>
            <a:r>
              <a:rPr sz="2400" dirty="0">
                <a:latin typeface="Comic Sans MS"/>
                <a:cs typeface="Comic Sans MS"/>
              </a:rPr>
              <a:t>but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for </a:t>
            </a:r>
            <a:r>
              <a:rPr sz="2450" i="1" spc="-30" dirty="0">
                <a:latin typeface="Comic Sans MS"/>
                <a:cs typeface="Comic Sans MS"/>
              </a:rPr>
              <a:t>flags</a:t>
            </a:r>
            <a:endParaRPr sz="2450">
              <a:latin typeface="Comic Sans MS"/>
              <a:cs typeface="Comic Sans MS"/>
            </a:endParaRPr>
          </a:p>
          <a:p>
            <a:pPr marL="754380" lvl="1" indent="-284480">
              <a:lnSpc>
                <a:spcPct val="100000"/>
              </a:lnSpc>
              <a:spcBef>
                <a:spcPts val="640"/>
              </a:spcBef>
              <a:buChar char="–"/>
              <a:tabLst>
                <a:tab pos="753745" algn="l"/>
                <a:tab pos="754380" algn="l"/>
              </a:tabLst>
            </a:pPr>
            <a:r>
              <a:rPr sz="2000" dirty="0">
                <a:latin typeface="Comic Sans MS"/>
                <a:cs typeface="Comic Sans MS"/>
              </a:rPr>
              <a:t>MSG_DONTWAIT </a:t>
            </a:r>
            <a:r>
              <a:rPr sz="2000" spc="-5" dirty="0">
                <a:latin typeface="Comic Sans MS"/>
                <a:cs typeface="Comic Sans MS"/>
              </a:rPr>
              <a:t>(this </a:t>
            </a:r>
            <a:r>
              <a:rPr sz="2000" spc="-10" dirty="0">
                <a:latin typeface="Comic Sans MS"/>
                <a:cs typeface="Comic Sans MS"/>
              </a:rPr>
              <a:t>send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non-blocking)</a:t>
            </a:r>
            <a:endParaRPr sz="2000">
              <a:latin typeface="Comic Sans MS"/>
              <a:cs typeface="Comic Sans MS"/>
            </a:endParaRPr>
          </a:p>
          <a:p>
            <a:pPr marL="754380" lvl="1" indent="-284480">
              <a:lnSpc>
                <a:spcPct val="100000"/>
              </a:lnSpc>
              <a:spcBef>
                <a:spcPts val="650"/>
              </a:spcBef>
              <a:buChar char="–"/>
              <a:tabLst>
                <a:tab pos="753745" algn="l"/>
                <a:tab pos="754380" algn="l"/>
              </a:tabLst>
            </a:pPr>
            <a:r>
              <a:rPr sz="2000" spc="-5" dirty="0">
                <a:latin typeface="Comic Sans MS"/>
                <a:cs typeface="Comic Sans MS"/>
              </a:rPr>
              <a:t>MSG_OOB (out </a:t>
            </a:r>
            <a:r>
              <a:rPr sz="2000" dirty="0">
                <a:latin typeface="Comic Sans MS"/>
                <a:cs typeface="Comic Sans MS"/>
              </a:rPr>
              <a:t>of </a:t>
            </a:r>
            <a:r>
              <a:rPr sz="2000" spc="-5" dirty="0">
                <a:latin typeface="Comic Sans MS"/>
                <a:cs typeface="Comic Sans MS"/>
              </a:rPr>
              <a:t>band data, </a:t>
            </a:r>
            <a:r>
              <a:rPr sz="2000" dirty="0">
                <a:latin typeface="Comic Sans MS"/>
                <a:cs typeface="Comic Sans MS"/>
              </a:rPr>
              <a:t>1 byte </a:t>
            </a:r>
            <a:r>
              <a:rPr sz="2000" spc="-10" dirty="0">
                <a:latin typeface="Comic Sans MS"/>
                <a:cs typeface="Comic Sans MS"/>
              </a:rPr>
              <a:t>sent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ahead)</a:t>
            </a:r>
            <a:endParaRPr sz="2000">
              <a:latin typeface="Comic Sans MS"/>
              <a:cs typeface="Comic Sans MS"/>
            </a:endParaRPr>
          </a:p>
          <a:p>
            <a:pPr marL="754380" lvl="1" indent="-284480">
              <a:lnSpc>
                <a:spcPct val="100000"/>
              </a:lnSpc>
              <a:spcBef>
                <a:spcPts val="650"/>
              </a:spcBef>
              <a:buChar char="–"/>
              <a:tabLst>
                <a:tab pos="753745" algn="l"/>
                <a:tab pos="754380" algn="l"/>
              </a:tabLst>
            </a:pPr>
            <a:r>
              <a:rPr sz="2000" spc="-5" dirty="0">
                <a:latin typeface="Comic Sans MS"/>
                <a:cs typeface="Comic Sans MS"/>
              </a:rPr>
              <a:t>MSG_PEEK (look, </a:t>
            </a:r>
            <a:r>
              <a:rPr sz="2000" dirty="0">
                <a:latin typeface="Comic Sans MS"/>
                <a:cs typeface="Comic Sans MS"/>
              </a:rPr>
              <a:t>but </a:t>
            </a:r>
            <a:r>
              <a:rPr sz="2000" spc="-5" dirty="0">
                <a:latin typeface="Comic Sans MS"/>
                <a:cs typeface="Comic Sans MS"/>
              </a:rPr>
              <a:t>don’t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remove)</a:t>
            </a:r>
            <a:endParaRPr sz="2000">
              <a:latin typeface="Comic Sans MS"/>
              <a:cs typeface="Comic Sans MS"/>
            </a:endParaRPr>
          </a:p>
          <a:p>
            <a:pPr marL="754380" lvl="1" indent="-284480">
              <a:lnSpc>
                <a:spcPct val="100000"/>
              </a:lnSpc>
              <a:spcBef>
                <a:spcPts val="650"/>
              </a:spcBef>
              <a:buChar char="–"/>
              <a:tabLst>
                <a:tab pos="753745" algn="l"/>
                <a:tab pos="754380" algn="l"/>
              </a:tabLst>
            </a:pPr>
            <a:r>
              <a:rPr sz="2000" dirty="0">
                <a:latin typeface="Comic Sans MS"/>
                <a:cs typeface="Comic Sans MS"/>
              </a:rPr>
              <a:t>MSG_WAITALL </a:t>
            </a:r>
            <a:r>
              <a:rPr sz="2000" spc="-5" dirty="0">
                <a:latin typeface="Comic Sans MS"/>
                <a:cs typeface="Comic Sans MS"/>
              </a:rPr>
              <a:t>(don’t give </a:t>
            </a:r>
            <a:r>
              <a:rPr sz="2000" dirty="0">
                <a:latin typeface="Comic Sans MS"/>
                <a:cs typeface="Comic Sans MS"/>
              </a:rPr>
              <a:t>me </a:t>
            </a:r>
            <a:r>
              <a:rPr sz="2000" spc="-5" dirty="0">
                <a:latin typeface="Comic Sans MS"/>
                <a:cs typeface="Comic Sans MS"/>
              </a:rPr>
              <a:t>less than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max)</a:t>
            </a:r>
            <a:endParaRPr sz="2000">
              <a:latin typeface="Comic Sans MS"/>
              <a:cs typeface="Comic Sans MS"/>
            </a:endParaRPr>
          </a:p>
          <a:p>
            <a:pPr marL="754380" lvl="1" indent="-284480">
              <a:lnSpc>
                <a:spcPct val="100000"/>
              </a:lnSpc>
              <a:spcBef>
                <a:spcPts val="650"/>
              </a:spcBef>
              <a:buChar char="–"/>
              <a:tabLst>
                <a:tab pos="753745" algn="l"/>
                <a:tab pos="754380" algn="l"/>
              </a:tabLst>
            </a:pPr>
            <a:r>
              <a:rPr sz="2000" dirty="0">
                <a:latin typeface="Comic Sans MS"/>
                <a:cs typeface="Comic Sans MS"/>
              </a:rPr>
              <a:t>MSG_DONTROUTE </a:t>
            </a:r>
            <a:r>
              <a:rPr sz="2000" spc="-5" dirty="0">
                <a:latin typeface="Comic Sans MS"/>
                <a:cs typeface="Comic Sans MS"/>
              </a:rPr>
              <a:t>(bypass </a:t>
            </a:r>
            <a:r>
              <a:rPr sz="2000" dirty="0">
                <a:latin typeface="Comic Sans MS"/>
                <a:cs typeface="Comic Sans MS"/>
              </a:rPr>
              <a:t>routing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table)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107031"/>
            <a:ext cx="659066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mic Sans MS"/>
                <a:cs typeface="Comic Sans MS"/>
              </a:rPr>
              <a:t>UDP</a:t>
            </a:r>
            <a:r>
              <a:rPr spc="-45" dirty="0">
                <a:latin typeface="Comic Sans MS"/>
                <a:cs typeface="Comic Sans MS"/>
              </a:rPr>
              <a:t> </a:t>
            </a:r>
            <a:r>
              <a:rPr spc="-10" dirty="0">
                <a:latin typeface="Comic Sans MS"/>
                <a:cs typeface="Comic Sans MS"/>
              </a:rPr>
              <a:t>Client-Server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1433830"/>
            <a:ext cx="1540510" cy="579120"/>
          </a:xfrm>
          <a:custGeom>
            <a:avLst/>
            <a:gdLst/>
            <a:ahLst/>
            <a:cxnLst/>
            <a:rect l="l" t="t" r="r" b="b"/>
            <a:pathLst>
              <a:path w="1540510" h="579119">
                <a:moveTo>
                  <a:pt x="0" y="0"/>
                </a:moveTo>
                <a:lnTo>
                  <a:pt x="1540510" y="0"/>
                </a:lnTo>
                <a:lnTo>
                  <a:pt x="1540510" y="579120"/>
                </a:lnTo>
                <a:lnTo>
                  <a:pt x="0" y="579120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71600" y="2703829"/>
            <a:ext cx="1752600" cy="579120"/>
          </a:xfrm>
          <a:custGeom>
            <a:avLst/>
            <a:gdLst/>
            <a:ahLst/>
            <a:cxnLst/>
            <a:rect l="l" t="t" r="r" b="b"/>
            <a:pathLst>
              <a:path w="1752600" h="579120">
                <a:moveTo>
                  <a:pt x="0" y="0"/>
                </a:moveTo>
                <a:lnTo>
                  <a:pt x="1752600" y="0"/>
                </a:lnTo>
                <a:lnTo>
                  <a:pt x="1752600" y="579120"/>
                </a:lnTo>
                <a:lnTo>
                  <a:pt x="0" y="579120"/>
                </a:lnTo>
                <a:lnTo>
                  <a:pt x="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71600" y="27038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24200" y="3282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77889" y="2710119"/>
            <a:ext cx="1740535" cy="567055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252729">
              <a:lnSpc>
                <a:spcPct val="100000"/>
              </a:lnSpc>
            </a:pPr>
            <a:r>
              <a:rPr sz="1600" spc="5" dirty="0">
                <a:latin typeface="Courier New"/>
                <a:cs typeface="Courier New"/>
              </a:rPr>
              <a:t>recvfrom()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09800" y="181482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6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52650" y="192912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517710" y="1427540"/>
          <a:ext cx="1532255" cy="1188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846455"/>
              </a:tblGrid>
              <a:tr h="5943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282575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Courier New"/>
                          <a:cs typeface="Courier New"/>
                        </a:rPr>
                        <a:t>socket()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17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7180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398145">
                        <a:lnSpc>
                          <a:spcPts val="1230"/>
                        </a:lnSpc>
                      </a:pPr>
                      <a:r>
                        <a:rPr sz="1600" spc="5" dirty="0">
                          <a:latin typeface="Courier New"/>
                          <a:cs typeface="Courier New"/>
                        </a:rPr>
                        <a:t>bind()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21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2152650" y="261492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14829" y="1094740"/>
            <a:ext cx="945515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b="1" spc="-5" dirty="0">
                <a:latin typeface="Times New Roman"/>
                <a:cs typeface="Times New Roman"/>
              </a:rPr>
              <a:t>S</a:t>
            </a:r>
            <a:r>
              <a:rPr sz="2550" b="1" spc="5" dirty="0">
                <a:latin typeface="Times New Roman"/>
                <a:cs typeface="Times New Roman"/>
              </a:rPr>
              <a:t>er</a:t>
            </a:r>
            <a:r>
              <a:rPr sz="2550" b="1" dirty="0">
                <a:latin typeface="Times New Roman"/>
                <a:cs typeface="Times New Roman"/>
              </a:rPr>
              <a:t>v</a:t>
            </a:r>
            <a:r>
              <a:rPr sz="2550" b="1" spc="5" dirty="0">
                <a:latin typeface="Times New Roman"/>
                <a:cs typeface="Times New Roman"/>
              </a:rPr>
              <a:t>e</a:t>
            </a:r>
            <a:r>
              <a:rPr sz="2550" b="1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10400" y="2805429"/>
            <a:ext cx="1540510" cy="579120"/>
          </a:xfrm>
          <a:custGeom>
            <a:avLst/>
            <a:gdLst/>
            <a:ahLst/>
            <a:cxnLst/>
            <a:rect l="l" t="t" r="r" b="b"/>
            <a:pathLst>
              <a:path w="1540509" h="579120">
                <a:moveTo>
                  <a:pt x="0" y="0"/>
                </a:moveTo>
                <a:lnTo>
                  <a:pt x="1540509" y="0"/>
                </a:lnTo>
                <a:lnTo>
                  <a:pt x="1540509" y="579120"/>
                </a:lnTo>
                <a:lnTo>
                  <a:pt x="0" y="579120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10400" y="2805429"/>
            <a:ext cx="1540510" cy="579120"/>
          </a:xfrm>
          <a:custGeom>
            <a:avLst/>
            <a:gdLst/>
            <a:ahLst/>
            <a:cxnLst/>
            <a:rect l="l" t="t" r="r" b="b"/>
            <a:pathLst>
              <a:path w="1540509" h="579120">
                <a:moveTo>
                  <a:pt x="0" y="0"/>
                </a:moveTo>
                <a:lnTo>
                  <a:pt x="1540509" y="0"/>
                </a:lnTo>
                <a:lnTo>
                  <a:pt x="1540509" y="579120"/>
                </a:lnTo>
                <a:lnTo>
                  <a:pt x="0" y="579120"/>
                </a:lnTo>
                <a:lnTo>
                  <a:pt x="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10400" y="28054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50909" y="3384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016689" y="3078480"/>
            <a:ext cx="1520190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latin typeface="Courier New"/>
                <a:cs typeface="Courier New"/>
              </a:rPr>
              <a:t>socket()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010400" y="3415029"/>
            <a:ext cx="1524000" cy="579120"/>
          </a:xfrm>
          <a:custGeom>
            <a:avLst/>
            <a:gdLst/>
            <a:ahLst/>
            <a:cxnLst/>
            <a:rect l="l" t="t" r="r" b="b"/>
            <a:pathLst>
              <a:path w="1524000" h="579120">
                <a:moveTo>
                  <a:pt x="0" y="0"/>
                </a:moveTo>
                <a:lnTo>
                  <a:pt x="1524000" y="0"/>
                </a:lnTo>
                <a:lnTo>
                  <a:pt x="1524000" y="579120"/>
                </a:lnTo>
                <a:lnTo>
                  <a:pt x="0" y="579120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10400" y="3415029"/>
            <a:ext cx="1524000" cy="579120"/>
          </a:xfrm>
          <a:custGeom>
            <a:avLst/>
            <a:gdLst/>
            <a:ahLst/>
            <a:cxnLst/>
            <a:rect l="l" t="t" r="r" b="b"/>
            <a:pathLst>
              <a:path w="1524000" h="579120">
                <a:moveTo>
                  <a:pt x="0" y="0"/>
                </a:moveTo>
                <a:lnTo>
                  <a:pt x="1524000" y="0"/>
                </a:lnTo>
                <a:lnTo>
                  <a:pt x="1524000" y="579120"/>
                </a:lnTo>
                <a:lnTo>
                  <a:pt x="0" y="579120"/>
                </a:lnTo>
                <a:lnTo>
                  <a:pt x="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10400" y="3415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34400" y="3994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58000" y="4405629"/>
            <a:ext cx="1676400" cy="579120"/>
          </a:xfrm>
          <a:custGeom>
            <a:avLst/>
            <a:gdLst/>
            <a:ahLst/>
            <a:cxnLst/>
            <a:rect l="l" t="t" r="r" b="b"/>
            <a:pathLst>
              <a:path w="1676400" h="579120">
                <a:moveTo>
                  <a:pt x="0" y="0"/>
                </a:moveTo>
                <a:lnTo>
                  <a:pt x="1676400" y="0"/>
                </a:lnTo>
                <a:lnTo>
                  <a:pt x="1676400" y="579120"/>
                </a:lnTo>
                <a:lnTo>
                  <a:pt x="0" y="579120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96200" y="318642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6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39050" y="330072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96200" y="3872229"/>
            <a:ext cx="0" cy="426720"/>
          </a:xfrm>
          <a:custGeom>
            <a:avLst/>
            <a:gdLst/>
            <a:ahLst/>
            <a:cxnLst/>
            <a:rect l="l" t="t" r="r" b="b"/>
            <a:pathLst>
              <a:path h="426720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39050" y="429132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298690" y="2466340"/>
            <a:ext cx="871855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b="1" spc="-5" dirty="0">
                <a:latin typeface="Times New Roman"/>
                <a:cs typeface="Times New Roman"/>
              </a:rPr>
              <a:t>Cli</a:t>
            </a:r>
            <a:r>
              <a:rPr sz="2550" b="1" spc="5" dirty="0">
                <a:latin typeface="Times New Roman"/>
                <a:cs typeface="Times New Roman"/>
              </a:rPr>
              <a:t>e</a:t>
            </a:r>
            <a:r>
              <a:rPr sz="2550" b="1" spc="-5" dirty="0">
                <a:latin typeface="Times New Roman"/>
                <a:cs typeface="Times New Roman"/>
              </a:rPr>
              <a:t>nt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83689" y="3398520"/>
            <a:ext cx="2562860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i="1" spc="5" dirty="0">
                <a:latin typeface="Times New Roman"/>
                <a:cs typeface="Times New Roman"/>
              </a:rPr>
              <a:t>(Block until receive</a:t>
            </a:r>
            <a:r>
              <a:rPr sz="1600" i="1" spc="-50" dirty="0">
                <a:latin typeface="Times New Roman"/>
                <a:cs typeface="Times New Roman"/>
              </a:rPr>
              <a:t> </a:t>
            </a:r>
            <a:r>
              <a:rPr sz="1600" i="1" spc="10" dirty="0">
                <a:latin typeface="Times New Roman"/>
                <a:cs typeface="Times New Roman"/>
              </a:rPr>
              <a:t>datagram)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209800" y="3542029"/>
            <a:ext cx="0" cy="655320"/>
          </a:xfrm>
          <a:custGeom>
            <a:avLst/>
            <a:gdLst/>
            <a:ahLst/>
            <a:cxnLst/>
            <a:rect l="l" t="t" r="r" b="b"/>
            <a:pathLst>
              <a:path h="655320">
                <a:moveTo>
                  <a:pt x="0" y="0"/>
                </a:moveTo>
                <a:lnTo>
                  <a:pt x="0" y="65532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52650" y="418972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24000" y="4304029"/>
            <a:ext cx="1524000" cy="579120"/>
          </a:xfrm>
          <a:custGeom>
            <a:avLst/>
            <a:gdLst/>
            <a:ahLst/>
            <a:cxnLst/>
            <a:rect l="l" t="t" r="r" b="b"/>
            <a:pathLst>
              <a:path w="1524000" h="579120">
                <a:moveTo>
                  <a:pt x="0" y="0"/>
                </a:moveTo>
                <a:lnTo>
                  <a:pt x="1524000" y="0"/>
                </a:lnTo>
                <a:lnTo>
                  <a:pt x="1524000" y="579120"/>
                </a:lnTo>
                <a:lnTo>
                  <a:pt x="0" y="579120"/>
                </a:lnTo>
                <a:lnTo>
                  <a:pt x="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24000" y="4304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48000" y="4883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530289" y="4310319"/>
            <a:ext cx="1511935" cy="567055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261620">
              <a:lnSpc>
                <a:spcPct val="100000"/>
              </a:lnSpc>
            </a:pPr>
            <a:r>
              <a:rPr sz="1600" spc="10" dirty="0">
                <a:latin typeface="Courier New"/>
                <a:cs typeface="Courier New"/>
              </a:rPr>
              <a:t>sendto()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316479" y="3567429"/>
            <a:ext cx="4693920" cy="237490"/>
          </a:xfrm>
          <a:custGeom>
            <a:avLst/>
            <a:gdLst/>
            <a:ahLst/>
            <a:cxnLst/>
            <a:rect l="l" t="t" r="r" b="b"/>
            <a:pathLst>
              <a:path w="4693920" h="237489">
                <a:moveTo>
                  <a:pt x="4693920" y="0"/>
                </a:moveTo>
                <a:lnTo>
                  <a:pt x="0" y="23749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09800" y="3746500"/>
            <a:ext cx="116839" cy="114300"/>
          </a:xfrm>
          <a:custGeom>
            <a:avLst/>
            <a:gdLst/>
            <a:ahLst/>
            <a:cxnLst/>
            <a:rect l="l" t="t" r="r" b="b"/>
            <a:pathLst>
              <a:path w="116839" h="114300">
                <a:moveTo>
                  <a:pt x="110489" y="0"/>
                </a:moveTo>
                <a:lnTo>
                  <a:pt x="0" y="63500"/>
                </a:lnTo>
                <a:lnTo>
                  <a:pt x="116839" y="114300"/>
                </a:lnTo>
                <a:lnTo>
                  <a:pt x="1104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48000" y="4495800"/>
            <a:ext cx="3703320" cy="148590"/>
          </a:xfrm>
          <a:custGeom>
            <a:avLst/>
            <a:gdLst/>
            <a:ahLst/>
            <a:cxnLst/>
            <a:rect l="l" t="t" r="r" b="b"/>
            <a:pathLst>
              <a:path w="3703320" h="148589">
                <a:moveTo>
                  <a:pt x="3703320" y="148589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741159" y="4585970"/>
            <a:ext cx="116839" cy="114300"/>
          </a:xfrm>
          <a:custGeom>
            <a:avLst/>
            <a:gdLst/>
            <a:ahLst/>
            <a:cxnLst/>
            <a:rect l="l" t="t" r="r" b="b"/>
            <a:pathLst>
              <a:path w="116840" h="114300">
                <a:moveTo>
                  <a:pt x="5080" y="0"/>
                </a:moveTo>
                <a:lnTo>
                  <a:pt x="0" y="114299"/>
                </a:lnTo>
                <a:lnTo>
                  <a:pt x="116840" y="62229"/>
                </a:lnTo>
                <a:lnTo>
                  <a:pt x="50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129529" y="3397250"/>
            <a:ext cx="1200150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latin typeface="Times New Roman"/>
                <a:cs typeface="Times New Roman"/>
              </a:rPr>
              <a:t>Data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(request)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534400" y="351027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14400" y="45720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14400" y="2895600"/>
            <a:ext cx="0" cy="1676400"/>
          </a:xfrm>
          <a:custGeom>
            <a:avLst/>
            <a:gdLst/>
            <a:ahLst/>
            <a:cxnLst/>
            <a:rect l="l" t="t" r="r" b="b"/>
            <a:pathLst>
              <a:path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14400" y="2895600"/>
            <a:ext cx="350520" cy="0"/>
          </a:xfrm>
          <a:custGeom>
            <a:avLst/>
            <a:gdLst/>
            <a:ahLst/>
            <a:cxnLst/>
            <a:rect l="l" t="t" r="r" b="b"/>
            <a:pathLst>
              <a:path w="350519">
                <a:moveTo>
                  <a:pt x="350519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57300" y="283845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0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96200" y="4786629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6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639050" y="490092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6851710" y="3548379"/>
          <a:ext cx="2133599" cy="2041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/>
                <a:gridCol w="1524000"/>
                <a:gridCol w="106680"/>
                <a:gridCol w="350519"/>
              </a:tblGrid>
              <a:tr h="838200">
                <a:tc gridSpan="3"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600" spc="10" dirty="0">
                          <a:latin typeface="Courier New"/>
                          <a:cs typeface="Courier New"/>
                        </a:rPr>
                        <a:t>sendto()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3589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8600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226695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Courier New"/>
                          <a:cs typeface="Courier New"/>
                        </a:rPr>
                        <a:t>recvfrom()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17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211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26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335915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Courier New"/>
                          <a:cs typeface="Courier New"/>
                        </a:rPr>
                        <a:t>close()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8" name="object 48"/>
          <p:cNvSpPr txBox="1"/>
          <p:nvPr/>
        </p:nvSpPr>
        <p:spPr>
          <a:xfrm>
            <a:off x="3432809" y="2219960"/>
            <a:ext cx="1023619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Times New Roman"/>
                <a:cs typeface="Times New Roman"/>
              </a:rPr>
              <a:t>“well-known”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789679" y="2635250"/>
            <a:ext cx="310515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p</a:t>
            </a:r>
            <a:r>
              <a:rPr sz="1400" spc="-1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369060" y="4998720"/>
            <a:ext cx="6728459" cy="1344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16839" algn="ctr">
              <a:lnSpc>
                <a:spcPts val="1825"/>
              </a:lnSpc>
              <a:spcBef>
                <a:spcPts val="120"/>
              </a:spcBef>
            </a:pPr>
            <a:r>
              <a:rPr sz="1600" spc="5" dirty="0">
                <a:latin typeface="Times New Roman"/>
                <a:cs typeface="Times New Roman"/>
              </a:rPr>
              <a:t>Data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(reply)</a:t>
            </a:r>
            <a:endParaRPr sz="1600">
              <a:latin typeface="Times New Roman"/>
              <a:cs typeface="Times New Roman"/>
            </a:endParaRPr>
          </a:p>
          <a:p>
            <a:pPr marL="229235" indent="-216535">
              <a:lnSpc>
                <a:spcPts val="2785"/>
              </a:lnSpc>
              <a:buChar char="-"/>
              <a:tabLst>
                <a:tab pos="229870" algn="l"/>
              </a:tabLst>
            </a:pPr>
            <a:r>
              <a:rPr sz="2400" spc="-5" dirty="0">
                <a:latin typeface="Comic Sans MS"/>
                <a:cs typeface="Comic Sans MS"/>
              </a:rPr>
              <a:t>No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“handshake”</a:t>
            </a:r>
            <a:endParaRPr sz="2400">
              <a:latin typeface="Comic Sans MS"/>
              <a:cs typeface="Comic Sans MS"/>
            </a:endParaRPr>
          </a:p>
          <a:p>
            <a:pPr marL="229235" indent="-216535">
              <a:lnSpc>
                <a:spcPct val="100000"/>
              </a:lnSpc>
              <a:buChar char="-"/>
              <a:tabLst>
                <a:tab pos="229870" algn="l"/>
              </a:tabLst>
            </a:pPr>
            <a:r>
              <a:rPr sz="2400" spc="-5" dirty="0">
                <a:latin typeface="Comic Sans MS"/>
                <a:cs typeface="Comic Sans MS"/>
              </a:rPr>
              <a:t>No simultaneous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close</a:t>
            </a:r>
            <a:endParaRPr sz="2400">
              <a:latin typeface="Comic Sans MS"/>
              <a:cs typeface="Comic Sans MS"/>
            </a:endParaRPr>
          </a:p>
          <a:p>
            <a:pPr marL="229235" indent="-216535">
              <a:lnSpc>
                <a:spcPct val="100000"/>
              </a:lnSpc>
              <a:buChar char="-"/>
              <a:tabLst>
                <a:tab pos="229870" algn="l"/>
              </a:tabLst>
            </a:pPr>
            <a:r>
              <a:rPr sz="2400" spc="-5" dirty="0">
                <a:latin typeface="Comic Sans MS"/>
                <a:cs typeface="Comic Sans MS"/>
              </a:rPr>
              <a:t>No </a:t>
            </a:r>
            <a:r>
              <a:rPr sz="2400" spc="-5" dirty="0">
                <a:latin typeface="Courier New"/>
                <a:cs typeface="Courier New"/>
              </a:rPr>
              <a:t>fork()/spawn()</a:t>
            </a:r>
            <a:r>
              <a:rPr sz="2400" spc="-76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for concurrent servers!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07031"/>
            <a:ext cx="69342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mic Sans MS"/>
                <a:cs typeface="Comic Sans MS"/>
              </a:rPr>
              <a:t>Sending and</a:t>
            </a:r>
            <a:r>
              <a:rPr spc="-85" dirty="0">
                <a:latin typeface="Comic Sans MS"/>
                <a:cs typeface="Comic Sans MS"/>
              </a:rPr>
              <a:t> </a:t>
            </a:r>
            <a:r>
              <a:rPr spc="-5" dirty="0">
                <a:latin typeface="Comic Sans MS"/>
                <a:cs typeface="Comic Sans MS"/>
              </a:rPr>
              <a:t>Receiving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2057400"/>
            <a:ext cx="7374255" cy="3891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 marR="358140" indent="-340360">
              <a:lnSpc>
                <a:spcPct val="100000"/>
              </a:lnSpc>
              <a:spcBef>
                <a:spcPts val="100"/>
              </a:spcBef>
              <a:tabLst>
                <a:tab pos="901065" algn="l"/>
              </a:tabLst>
            </a:pPr>
            <a:r>
              <a:rPr sz="1800" spc="-5" dirty="0">
                <a:latin typeface="Courier New"/>
                <a:cs typeface="Courier New"/>
              </a:rPr>
              <a:t>int recvfrom(int </a:t>
            </a:r>
            <a:r>
              <a:rPr sz="1800" i="1" spc="-5" dirty="0">
                <a:latin typeface="Courier New"/>
                <a:cs typeface="Courier New"/>
              </a:rPr>
              <a:t>sockfd</a:t>
            </a:r>
            <a:r>
              <a:rPr sz="1800" spc="-5" dirty="0">
                <a:latin typeface="Courier New"/>
                <a:cs typeface="Courier New"/>
              </a:rPr>
              <a:t>, void *</a:t>
            </a:r>
            <a:r>
              <a:rPr sz="1800" i="1" spc="-5" dirty="0">
                <a:latin typeface="Courier New"/>
                <a:cs typeface="Courier New"/>
              </a:rPr>
              <a:t>buff</a:t>
            </a:r>
            <a:r>
              <a:rPr sz="1800" spc="-5" dirty="0">
                <a:latin typeface="Courier New"/>
                <a:cs typeface="Courier New"/>
              </a:rPr>
              <a:t>, size_t </a:t>
            </a:r>
            <a:r>
              <a:rPr sz="1800" i="1" spc="-5" dirty="0">
                <a:latin typeface="Courier New"/>
                <a:cs typeface="Courier New"/>
              </a:rPr>
              <a:t>mbytes</a:t>
            </a:r>
            <a:r>
              <a:rPr sz="1800" spc="-5" dirty="0">
                <a:latin typeface="Courier New"/>
                <a:cs typeface="Courier New"/>
              </a:rPr>
              <a:t>,  int	</a:t>
            </a:r>
            <a:r>
              <a:rPr sz="1800" i="1" spc="-5" dirty="0">
                <a:latin typeface="Courier New"/>
                <a:cs typeface="Courier New"/>
              </a:rPr>
              <a:t>flags, </a:t>
            </a:r>
            <a:r>
              <a:rPr sz="1800" spc="-5" dirty="0">
                <a:latin typeface="Courier New"/>
                <a:cs typeface="Courier New"/>
              </a:rPr>
              <a:t>struct sockaddr </a:t>
            </a:r>
            <a:r>
              <a:rPr sz="1800" i="1" spc="-5" dirty="0">
                <a:latin typeface="Courier New"/>
                <a:cs typeface="Courier New"/>
              </a:rPr>
              <a:t>*from,</a:t>
            </a:r>
            <a:r>
              <a:rPr sz="1800" i="1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socklen</a:t>
            </a:r>
            <a:r>
              <a:rPr sz="1800" i="1" spc="-5" dirty="0">
                <a:latin typeface="Courier New"/>
                <a:cs typeface="Courier New"/>
              </a:rPr>
              <a:t>_</a:t>
            </a:r>
            <a:r>
              <a:rPr sz="1800" spc="-5" dirty="0">
                <a:latin typeface="Courier New"/>
                <a:cs typeface="Courier New"/>
              </a:rPr>
              <a:t>t</a:t>
            </a:r>
            <a:endParaRPr sz="1800" dirty="0">
              <a:latin typeface="Courier New"/>
              <a:cs typeface="Courier New"/>
            </a:endParaRPr>
          </a:p>
          <a:p>
            <a:pPr marL="352425">
              <a:lnSpc>
                <a:spcPct val="100000"/>
              </a:lnSpc>
            </a:pPr>
            <a:r>
              <a:rPr sz="1800" i="1" spc="-5" dirty="0">
                <a:latin typeface="Courier New"/>
                <a:cs typeface="Courier New"/>
              </a:rPr>
              <a:t>*addrlen</a:t>
            </a:r>
            <a:r>
              <a:rPr sz="1800" spc="-5" dirty="0">
                <a:latin typeface="Courier New"/>
                <a:cs typeface="Courier New"/>
              </a:rPr>
              <a:t>);</a:t>
            </a:r>
            <a:endParaRPr sz="1800" dirty="0">
              <a:latin typeface="Courier New"/>
              <a:cs typeface="Courier New"/>
            </a:endParaRPr>
          </a:p>
          <a:p>
            <a:pPr marL="352425" marR="83820" indent="-340360">
              <a:lnSpc>
                <a:spcPct val="100000"/>
              </a:lnSpc>
              <a:spcBef>
                <a:spcPts val="650"/>
              </a:spcBef>
            </a:pPr>
            <a:r>
              <a:rPr sz="1800" spc="-5" dirty="0">
                <a:latin typeface="Courier New"/>
                <a:cs typeface="Courier New"/>
              </a:rPr>
              <a:t>int sendto(int </a:t>
            </a:r>
            <a:r>
              <a:rPr sz="1800" i="1" spc="-5" dirty="0">
                <a:latin typeface="Courier New"/>
                <a:cs typeface="Courier New"/>
              </a:rPr>
              <a:t>sockfd</a:t>
            </a:r>
            <a:r>
              <a:rPr sz="1800" spc="-5" dirty="0">
                <a:latin typeface="Courier New"/>
                <a:cs typeface="Courier New"/>
              </a:rPr>
              <a:t>, void *</a:t>
            </a:r>
            <a:r>
              <a:rPr sz="1800" i="1" spc="-5" dirty="0">
                <a:latin typeface="Courier New"/>
                <a:cs typeface="Courier New"/>
              </a:rPr>
              <a:t>buff</a:t>
            </a:r>
            <a:r>
              <a:rPr sz="1800" spc="-5" dirty="0">
                <a:latin typeface="Courier New"/>
                <a:cs typeface="Courier New"/>
              </a:rPr>
              <a:t>, size_t </a:t>
            </a:r>
            <a:r>
              <a:rPr sz="1800" i="1" spc="-5" dirty="0">
                <a:latin typeface="Courier New"/>
                <a:cs typeface="Courier New"/>
              </a:rPr>
              <a:t>mbytes</a:t>
            </a:r>
            <a:r>
              <a:rPr sz="1800" spc="-5" dirty="0">
                <a:latin typeface="Courier New"/>
                <a:cs typeface="Courier New"/>
              </a:rPr>
              <a:t>, int  </a:t>
            </a:r>
            <a:r>
              <a:rPr sz="1800" i="1" spc="-5" dirty="0">
                <a:latin typeface="Courier New"/>
                <a:cs typeface="Courier New"/>
              </a:rPr>
              <a:t>flags, </a:t>
            </a:r>
            <a:r>
              <a:rPr sz="1800" spc="-5" dirty="0">
                <a:latin typeface="Courier New"/>
                <a:cs typeface="Courier New"/>
              </a:rPr>
              <a:t>const struct sockaddr *</a:t>
            </a:r>
            <a:r>
              <a:rPr sz="1800" i="1" spc="-5" dirty="0">
                <a:latin typeface="Courier New"/>
                <a:cs typeface="Courier New"/>
              </a:rPr>
              <a:t>to</a:t>
            </a:r>
            <a:r>
              <a:rPr sz="1800" spc="-5" dirty="0">
                <a:latin typeface="Courier New"/>
                <a:cs typeface="Courier New"/>
              </a:rPr>
              <a:t>, socklen_t  </a:t>
            </a:r>
            <a:r>
              <a:rPr sz="1800" i="1" spc="-5" dirty="0">
                <a:latin typeface="Courier New"/>
                <a:cs typeface="Courier New"/>
              </a:rPr>
              <a:t>addrlen</a:t>
            </a:r>
            <a:r>
              <a:rPr sz="1800" spc="-5" dirty="0">
                <a:latin typeface="Courier New"/>
                <a:cs typeface="Courier New"/>
              </a:rPr>
              <a:t>);</a:t>
            </a:r>
            <a:endParaRPr sz="1800" dirty="0">
              <a:latin typeface="Courier New"/>
              <a:cs typeface="Courier New"/>
            </a:endParaRPr>
          </a:p>
          <a:p>
            <a:pPr marL="353060" indent="-340360">
              <a:lnSpc>
                <a:spcPct val="100000"/>
              </a:lnSpc>
              <a:spcBef>
                <a:spcPts val="550"/>
              </a:spcBef>
              <a:buClr>
                <a:srgbClr val="009900"/>
              </a:buClr>
              <a:buSzPct val="150000"/>
              <a:buChar char="•"/>
              <a:tabLst>
                <a:tab pos="353060" algn="l"/>
              </a:tabLst>
            </a:pPr>
            <a:r>
              <a:rPr sz="2800" spc="-5" dirty="0">
                <a:latin typeface="Comic Sans MS"/>
                <a:cs typeface="Comic Sans MS"/>
              </a:rPr>
              <a:t>Same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as </a:t>
            </a:r>
            <a:r>
              <a:rPr sz="2800" spc="-5" dirty="0">
                <a:latin typeface="Courier New"/>
                <a:cs typeface="Courier New"/>
              </a:rPr>
              <a:t>recv()</a:t>
            </a:r>
            <a:r>
              <a:rPr sz="2800" spc="-85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and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send()</a:t>
            </a:r>
            <a:r>
              <a:rPr sz="2800" spc="-85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but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for</a:t>
            </a:r>
            <a:r>
              <a:rPr sz="2800" spc="20" dirty="0">
                <a:latin typeface="Comic Sans MS"/>
                <a:cs typeface="Comic Sans MS"/>
              </a:rPr>
              <a:t> </a:t>
            </a:r>
            <a:r>
              <a:rPr sz="2900" i="1" spc="-60" dirty="0">
                <a:latin typeface="Comic Sans MS"/>
                <a:cs typeface="Comic Sans MS"/>
              </a:rPr>
              <a:t>addr</a:t>
            </a:r>
            <a:endParaRPr sz="2900" dirty="0">
              <a:latin typeface="Comic Sans MS"/>
              <a:cs typeface="Comic Sans MS"/>
            </a:endParaRPr>
          </a:p>
          <a:p>
            <a:pPr marL="753110" marR="551815" lvl="1" indent="-283210">
              <a:lnSpc>
                <a:spcPct val="100000"/>
              </a:lnSpc>
              <a:spcBef>
                <a:spcPts val="630"/>
              </a:spcBef>
              <a:buChar char="–"/>
              <a:tabLst>
                <a:tab pos="753110" algn="l"/>
              </a:tabLst>
            </a:pPr>
            <a:r>
              <a:rPr sz="2400" spc="-5" dirty="0">
                <a:latin typeface="Courier New"/>
                <a:cs typeface="Courier New"/>
              </a:rPr>
              <a:t>recvfrom</a:t>
            </a:r>
            <a:r>
              <a:rPr sz="2400" spc="-730" dirty="0">
                <a:latin typeface="Courier New"/>
                <a:cs typeface="Courier New"/>
              </a:rPr>
              <a:t> </a:t>
            </a:r>
            <a:r>
              <a:rPr sz="2400" dirty="0">
                <a:latin typeface="Comic Sans MS"/>
                <a:cs typeface="Comic Sans MS"/>
              </a:rPr>
              <a:t>fills </a:t>
            </a:r>
            <a:r>
              <a:rPr sz="2400" spc="-5" dirty="0">
                <a:latin typeface="Comic Sans MS"/>
                <a:cs typeface="Comic Sans MS"/>
              </a:rPr>
              <a:t>in </a:t>
            </a:r>
            <a:r>
              <a:rPr sz="2400" spc="-10" dirty="0">
                <a:latin typeface="Comic Sans MS"/>
                <a:cs typeface="Comic Sans MS"/>
              </a:rPr>
              <a:t>address </a:t>
            </a:r>
            <a:r>
              <a:rPr sz="2400" spc="-5" dirty="0">
                <a:latin typeface="Comic Sans MS"/>
                <a:cs typeface="Comic Sans MS"/>
              </a:rPr>
              <a:t>of where packet  came from</a:t>
            </a:r>
            <a:endParaRPr sz="2400" dirty="0">
              <a:latin typeface="Comic Sans MS"/>
              <a:cs typeface="Comic Sans MS"/>
            </a:endParaRPr>
          </a:p>
          <a:p>
            <a:pPr marL="753110" marR="523240" lvl="1" indent="-283210">
              <a:lnSpc>
                <a:spcPct val="100000"/>
              </a:lnSpc>
              <a:spcBef>
                <a:spcPts val="650"/>
              </a:spcBef>
              <a:buChar char="–"/>
              <a:tabLst>
                <a:tab pos="753110" algn="l"/>
              </a:tabLst>
            </a:pPr>
            <a:r>
              <a:rPr sz="2400" spc="-5" dirty="0">
                <a:latin typeface="Courier New"/>
                <a:cs typeface="Courier New"/>
              </a:rPr>
              <a:t>sendto</a:t>
            </a:r>
            <a:r>
              <a:rPr sz="2400" spc="-75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requires address of where sending  packet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to</a:t>
            </a:r>
            <a:endParaRPr sz="24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533400"/>
            <a:ext cx="85344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2219" y="718820"/>
            <a:ext cx="7382509" cy="368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100"/>
              </a:spcBef>
              <a:buClr>
                <a:srgbClr val="009900"/>
              </a:buClr>
              <a:buSzPct val="150000"/>
              <a:buChar char="•"/>
              <a:tabLst>
                <a:tab pos="354330" algn="l"/>
              </a:tabLst>
            </a:pPr>
            <a:r>
              <a:rPr sz="2800" spc="-5" dirty="0">
                <a:latin typeface="Comic Sans MS"/>
                <a:cs typeface="Comic Sans MS"/>
              </a:rPr>
              <a:t>Bidirectional.</a:t>
            </a:r>
            <a:endParaRPr sz="2800">
              <a:latin typeface="Comic Sans MS"/>
              <a:cs typeface="Comic Sans MS"/>
            </a:endParaRPr>
          </a:p>
          <a:p>
            <a:pPr marL="354330" indent="-341630">
              <a:lnSpc>
                <a:spcPct val="100000"/>
              </a:lnSpc>
              <a:spcBef>
                <a:spcPts val="650"/>
              </a:spcBef>
              <a:buClr>
                <a:srgbClr val="009900"/>
              </a:buClr>
              <a:buSzPct val="150000"/>
              <a:buChar char="•"/>
              <a:tabLst>
                <a:tab pos="354330" algn="l"/>
              </a:tabLst>
            </a:pPr>
            <a:r>
              <a:rPr sz="2800" spc="-5" dirty="0">
                <a:latin typeface="Comic Sans MS"/>
                <a:cs typeface="Comic Sans MS"/>
              </a:rPr>
              <a:t>Socket is </a:t>
            </a:r>
            <a:r>
              <a:rPr sz="2800" dirty="0">
                <a:latin typeface="Comic Sans MS"/>
                <a:cs typeface="Comic Sans MS"/>
              </a:rPr>
              <a:t>a </a:t>
            </a:r>
            <a:r>
              <a:rPr sz="2800" spc="-5" dirty="0">
                <a:latin typeface="Comic Sans MS"/>
                <a:cs typeface="Comic Sans MS"/>
              </a:rPr>
              <a:t>end-point</a:t>
            </a:r>
            <a:r>
              <a:rPr sz="2800" spc="-3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communication.</a:t>
            </a:r>
            <a:endParaRPr sz="2800">
              <a:latin typeface="Comic Sans MS"/>
              <a:cs typeface="Comic Sans MS"/>
            </a:endParaRPr>
          </a:p>
          <a:p>
            <a:pPr marL="354330" marR="473075" indent="-341630">
              <a:lnSpc>
                <a:spcPct val="100000"/>
              </a:lnSpc>
              <a:spcBef>
                <a:spcPts val="650"/>
              </a:spcBef>
              <a:buClr>
                <a:srgbClr val="009900"/>
              </a:buClr>
              <a:buSzPct val="150000"/>
              <a:buChar char="•"/>
              <a:tabLst>
                <a:tab pos="354330" algn="l"/>
              </a:tabLst>
            </a:pPr>
            <a:r>
              <a:rPr sz="2800" spc="-5" dirty="0">
                <a:latin typeface="Comic Sans MS"/>
                <a:cs typeface="Comic Sans MS"/>
              </a:rPr>
              <a:t>Socket: An interface </a:t>
            </a:r>
            <a:r>
              <a:rPr sz="2800" spc="-10" dirty="0">
                <a:latin typeface="Comic Sans MS"/>
                <a:cs typeface="Comic Sans MS"/>
              </a:rPr>
              <a:t>between </a:t>
            </a:r>
            <a:r>
              <a:rPr sz="2800" spc="-5" dirty="0">
                <a:latin typeface="Comic Sans MS"/>
                <a:cs typeface="Comic Sans MS"/>
              </a:rPr>
              <a:t>an  application </a:t>
            </a:r>
            <a:r>
              <a:rPr sz="2800" dirty="0">
                <a:latin typeface="Comic Sans MS"/>
                <a:cs typeface="Comic Sans MS"/>
              </a:rPr>
              <a:t>process </a:t>
            </a:r>
            <a:r>
              <a:rPr sz="2800" spc="-5" dirty="0">
                <a:latin typeface="Comic Sans MS"/>
                <a:cs typeface="Comic Sans MS"/>
              </a:rPr>
              <a:t>and transport</a:t>
            </a:r>
            <a:r>
              <a:rPr sz="2800" spc="-5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layer.</a:t>
            </a:r>
            <a:endParaRPr sz="2800">
              <a:latin typeface="Comic Sans MS"/>
              <a:cs typeface="Comic Sans MS"/>
            </a:endParaRPr>
          </a:p>
          <a:p>
            <a:pPr marL="1384300" marR="5080">
              <a:lnSpc>
                <a:spcPct val="100000"/>
              </a:lnSpc>
              <a:spcBef>
                <a:spcPts val="650"/>
              </a:spcBef>
            </a:pPr>
            <a:r>
              <a:rPr sz="2800" spc="-5" dirty="0">
                <a:latin typeface="Comic Sans MS"/>
                <a:cs typeface="Comic Sans MS"/>
              </a:rPr>
              <a:t>The application </a:t>
            </a:r>
            <a:r>
              <a:rPr sz="2800" dirty="0">
                <a:latin typeface="Comic Sans MS"/>
                <a:cs typeface="Comic Sans MS"/>
              </a:rPr>
              <a:t>process </a:t>
            </a:r>
            <a:r>
              <a:rPr sz="2800" spc="-5" dirty="0">
                <a:latin typeface="Comic Sans MS"/>
                <a:cs typeface="Comic Sans MS"/>
              </a:rPr>
              <a:t>can  send/receive </a:t>
            </a:r>
            <a:r>
              <a:rPr sz="2800" spc="-10" dirty="0">
                <a:latin typeface="Comic Sans MS"/>
                <a:cs typeface="Comic Sans MS"/>
              </a:rPr>
              <a:t>messages </a:t>
            </a:r>
            <a:r>
              <a:rPr sz="2800" spc="-5" dirty="0">
                <a:latin typeface="Comic Sans MS"/>
                <a:cs typeface="Comic Sans MS"/>
              </a:rPr>
              <a:t>to/from  another application process (local </a:t>
            </a:r>
            <a:r>
              <a:rPr sz="2800" dirty="0">
                <a:latin typeface="Comic Sans MS"/>
                <a:cs typeface="Comic Sans MS"/>
              </a:rPr>
              <a:t>or  </a:t>
            </a:r>
            <a:r>
              <a:rPr sz="2800" spc="-5" dirty="0">
                <a:latin typeface="Comic Sans MS"/>
                <a:cs typeface="Comic Sans MS"/>
              </a:rPr>
              <a:t>remote)via </a:t>
            </a:r>
            <a:r>
              <a:rPr sz="2800" dirty="0">
                <a:latin typeface="Comic Sans MS"/>
                <a:cs typeface="Comic Sans MS"/>
              </a:rPr>
              <a:t>a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socket.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0409" y="533400"/>
            <a:ext cx="8403590" cy="6028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4580" y="252729"/>
            <a:ext cx="7983220" cy="6300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671830"/>
            <a:ext cx="8173720" cy="6033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6930" y="457200"/>
            <a:ext cx="8307070" cy="601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2619" y="913130"/>
            <a:ext cx="8501380" cy="48628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5469" y="608330"/>
            <a:ext cx="8526780" cy="5725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9269" y="770890"/>
            <a:ext cx="8605520" cy="56299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228600"/>
            <a:ext cx="8133080" cy="655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380" y="657859"/>
            <a:ext cx="8550910" cy="5819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457200"/>
            <a:ext cx="8013700" cy="624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5539" y="636478"/>
            <a:ext cx="6942455" cy="197612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745"/>
              </a:spcBef>
              <a:buClr>
                <a:srgbClr val="009900"/>
              </a:buClr>
              <a:buSzPct val="150000"/>
              <a:buChar char="•"/>
              <a:tabLst>
                <a:tab pos="354330" algn="l"/>
              </a:tabLst>
            </a:pPr>
            <a:r>
              <a:rPr sz="2800" spc="-5" dirty="0">
                <a:latin typeface="Comic Sans MS"/>
                <a:cs typeface="Comic Sans MS"/>
              </a:rPr>
              <a:t>End point determined by two</a:t>
            </a:r>
            <a:r>
              <a:rPr sz="2800" spc="-3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things:</a:t>
            </a:r>
            <a:endParaRPr sz="2800">
              <a:latin typeface="Comic Sans MS"/>
              <a:cs typeface="Comic Sans MS"/>
            </a:endParaRPr>
          </a:p>
          <a:p>
            <a:pPr marL="754380" lvl="1" indent="-284480">
              <a:lnSpc>
                <a:spcPct val="100000"/>
              </a:lnSpc>
              <a:spcBef>
                <a:spcPts val="610"/>
              </a:spcBef>
              <a:buChar char="–"/>
              <a:tabLst>
                <a:tab pos="753745" algn="l"/>
                <a:tab pos="754380" algn="l"/>
              </a:tabLst>
            </a:pPr>
            <a:r>
              <a:rPr sz="2400" spc="-5" dirty="0">
                <a:latin typeface="Comic Sans MS"/>
                <a:cs typeface="Comic Sans MS"/>
              </a:rPr>
              <a:t>Host </a:t>
            </a:r>
            <a:r>
              <a:rPr sz="2400" spc="-10" dirty="0">
                <a:latin typeface="Comic Sans MS"/>
                <a:cs typeface="Comic Sans MS"/>
              </a:rPr>
              <a:t>address: </a:t>
            </a:r>
            <a:r>
              <a:rPr sz="2400" spc="-5" dirty="0">
                <a:latin typeface="Comic Sans MS"/>
                <a:cs typeface="Comic Sans MS"/>
              </a:rPr>
              <a:t>IP address in </a:t>
            </a:r>
            <a:r>
              <a:rPr sz="2450" i="1" spc="-35" dirty="0">
                <a:latin typeface="Comic Sans MS"/>
                <a:cs typeface="Comic Sans MS"/>
              </a:rPr>
              <a:t>Network</a:t>
            </a:r>
            <a:r>
              <a:rPr sz="2450" i="1" spc="15" dirty="0">
                <a:latin typeface="Comic Sans MS"/>
                <a:cs typeface="Comic Sans MS"/>
              </a:rPr>
              <a:t> </a:t>
            </a:r>
            <a:r>
              <a:rPr sz="2450" i="1" spc="-35" dirty="0">
                <a:latin typeface="Comic Sans MS"/>
                <a:cs typeface="Comic Sans MS"/>
              </a:rPr>
              <a:t>Layer</a:t>
            </a:r>
            <a:endParaRPr sz="2450">
              <a:latin typeface="Comic Sans MS"/>
              <a:cs typeface="Comic Sans MS"/>
            </a:endParaRPr>
          </a:p>
          <a:p>
            <a:pPr marL="754380" lvl="1" indent="-284480">
              <a:lnSpc>
                <a:spcPct val="100000"/>
              </a:lnSpc>
              <a:spcBef>
                <a:spcPts val="590"/>
              </a:spcBef>
              <a:buChar char="–"/>
              <a:tabLst>
                <a:tab pos="753745" algn="l"/>
                <a:tab pos="754380" algn="l"/>
              </a:tabLst>
            </a:pPr>
            <a:r>
              <a:rPr sz="2400" spc="-5" dirty="0">
                <a:latin typeface="Comic Sans MS"/>
                <a:cs typeface="Comic Sans MS"/>
              </a:rPr>
              <a:t>Port number: is </a:t>
            </a:r>
            <a:r>
              <a:rPr sz="2450" i="1" spc="-30" dirty="0">
                <a:latin typeface="Comic Sans MS"/>
                <a:cs typeface="Comic Sans MS"/>
              </a:rPr>
              <a:t>Transport</a:t>
            </a:r>
            <a:r>
              <a:rPr sz="2450" i="1" spc="-10" dirty="0">
                <a:latin typeface="Comic Sans MS"/>
                <a:cs typeface="Comic Sans MS"/>
              </a:rPr>
              <a:t> </a:t>
            </a:r>
            <a:r>
              <a:rPr sz="2450" i="1" spc="-35" dirty="0">
                <a:latin typeface="Comic Sans MS"/>
                <a:cs typeface="Comic Sans MS"/>
              </a:rPr>
              <a:t>Layer</a:t>
            </a:r>
            <a:endParaRPr sz="2450">
              <a:latin typeface="Comic Sans MS"/>
              <a:cs typeface="Comic Sans MS"/>
            </a:endParaRPr>
          </a:p>
          <a:p>
            <a:pPr marL="354330" indent="-341630">
              <a:lnSpc>
                <a:spcPct val="100000"/>
              </a:lnSpc>
              <a:spcBef>
                <a:spcPts val="630"/>
              </a:spcBef>
              <a:buClr>
                <a:srgbClr val="009900"/>
              </a:buClr>
              <a:buSzPct val="150000"/>
              <a:buChar char="•"/>
              <a:tabLst>
                <a:tab pos="354330" algn="l"/>
              </a:tabLst>
            </a:pPr>
            <a:r>
              <a:rPr sz="2800" spc="-5" dirty="0">
                <a:latin typeface="Comic Sans MS"/>
                <a:cs typeface="Comic Sans MS"/>
              </a:rPr>
              <a:t>Two end-points determine </a:t>
            </a:r>
            <a:r>
              <a:rPr sz="2800" dirty="0">
                <a:latin typeface="Comic Sans MS"/>
                <a:cs typeface="Comic Sans MS"/>
              </a:rPr>
              <a:t>a</a:t>
            </a:r>
            <a:r>
              <a:rPr sz="2800" spc="-4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connection: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7169" y="2455121"/>
            <a:ext cx="6412230" cy="144526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800" spc="-5" dirty="0">
                <a:latin typeface="Comic Sans MS"/>
                <a:cs typeface="Comic Sans MS"/>
              </a:rPr>
              <a:t>socket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pair</a:t>
            </a:r>
            <a:endParaRPr sz="2800">
              <a:latin typeface="Comic Sans MS"/>
              <a:cs typeface="Comic Sans MS"/>
            </a:endParaRPr>
          </a:p>
          <a:p>
            <a:pPr marL="128270">
              <a:lnSpc>
                <a:spcPct val="100000"/>
              </a:lnSpc>
              <a:spcBef>
                <a:spcPts val="650"/>
              </a:spcBef>
              <a:tabLst>
                <a:tab pos="412115" algn="l"/>
              </a:tabLst>
            </a:pPr>
            <a:r>
              <a:rPr sz="2400" dirty="0">
                <a:latin typeface="Comic Sans MS"/>
                <a:cs typeface="Comic Sans MS"/>
              </a:rPr>
              <a:t>–	ex: </a:t>
            </a:r>
            <a:r>
              <a:rPr sz="2000" spc="-5" dirty="0">
                <a:latin typeface="Courier New"/>
                <a:cs typeface="Courier New"/>
              </a:rPr>
              <a:t>206.62.226.35,p21</a:t>
            </a:r>
            <a:r>
              <a:rPr sz="2000" spc="-695" dirty="0">
                <a:latin typeface="Courier New"/>
                <a:cs typeface="Courier New"/>
              </a:rPr>
              <a:t> </a:t>
            </a:r>
            <a:r>
              <a:rPr sz="2000" dirty="0">
                <a:latin typeface="Comic Sans MS"/>
                <a:cs typeface="Comic Sans MS"/>
              </a:rPr>
              <a:t>+ </a:t>
            </a:r>
            <a:r>
              <a:rPr sz="2000" spc="-5" dirty="0">
                <a:latin typeface="Courier New"/>
                <a:cs typeface="Courier New"/>
              </a:rPr>
              <a:t>198.69.10.2,p1500</a:t>
            </a:r>
            <a:endParaRPr sz="2000">
              <a:latin typeface="Courier New"/>
              <a:cs typeface="Courier New"/>
            </a:endParaRPr>
          </a:p>
          <a:p>
            <a:pPr marL="128270">
              <a:lnSpc>
                <a:spcPct val="100000"/>
              </a:lnSpc>
              <a:spcBef>
                <a:spcPts val="650"/>
              </a:spcBef>
              <a:tabLst>
                <a:tab pos="412115" algn="l"/>
              </a:tabLst>
            </a:pPr>
            <a:r>
              <a:rPr sz="2400" dirty="0">
                <a:latin typeface="Comic Sans MS"/>
                <a:cs typeface="Comic Sans MS"/>
              </a:rPr>
              <a:t>–	ex: </a:t>
            </a:r>
            <a:r>
              <a:rPr sz="2000" spc="-5" dirty="0">
                <a:latin typeface="Courier New"/>
                <a:cs typeface="Courier New"/>
              </a:rPr>
              <a:t>206.62.226.35,p21</a:t>
            </a:r>
            <a:r>
              <a:rPr sz="2000" spc="-695" dirty="0">
                <a:latin typeface="Courier New"/>
                <a:cs typeface="Courier New"/>
              </a:rPr>
              <a:t> </a:t>
            </a:r>
            <a:r>
              <a:rPr sz="2000" dirty="0">
                <a:latin typeface="Comic Sans MS"/>
                <a:cs typeface="Comic Sans MS"/>
              </a:rPr>
              <a:t>+ </a:t>
            </a:r>
            <a:r>
              <a:rPr sz="2000" spc="-5" dirty="0">
                <a:latin typeface="Courier New"/>
                <a:cs typeface="Courier New"/>
              </a:rPr>
              <a:t>198.69.10.2,p1499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539" y="4364989"/>
            <a:ext cx="4876800" cy="99949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869"/>
              </a:spcBef>
              <a:buClr>
                <a:srgbClr val="009900"/>
              </a:buClr>
              <a:buSzPct val="150000"/>
              <a:buFont typeface="Comic Sans MS"/>
              <a:buChar char="•"/>
              <a:tabLst>
                <a:tab pos="354330" algn="l"/>
              </a:tabLst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Create</a:t>
            </a:r>
            <a:r>
              <a:rPr sz="2800" b="1" u="heavy" spc="-2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Socket</a:t>
            </a:r>
            <a:endParaRPr sz="28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660"/>
              </a:spcBef>
              <a:tabLst>
                <a:tab pos="753745" algn="l"/>
              </a:tabLst>
            </a:pPr>
            <a:r>
              <a:rPr sz="2400" dirty="0">
                <a:latin typeface="Comic Sans MS"/>
                <a:cs typeface="Comic Sans MS"/>
              </a:rPr>
              <a:t>–	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socket(domain,type,protocol)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1840" y="457200"/>
            <a:ext cx="8392160" cy="609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2219" y="490220"/>
            <a:ext cx="7022465" cy="436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1833880" indent="-341630">
              <a:lnSpc>
                <a:spcPct val="100000"/>
              </a:lnSpc>
              <a:spcBef>
                <a:spcPts val="100"/>
              </a:spcBef>
              <a:buClr>
                <a:srgbClr val="009900"/>
              </a:buClr>
              <a:buSzPct val="150000"/>
              <a:buChar char="•"/>
              <a:tabLst>
                <a:tab pos="354330" algn="l"/>
              </a:tabLst>
            </a:pPr>
            <a:r>
              <a:rPr sz="2800" spc="-5" dirty="0">
                <a:latin typeface="Comic Sans MS"/>
                <a:cs typeface="Comic Sans MS"/>
              </a:rPr>
              <a:t>Domain: method </a:t>
            </a:r>
            <a:r>
              <a:rPr sz="2800" dirty="0">
                <a:latin typeface="Comic Sans MS"/>
                <a:cs typeface="Comic Sans MS"/>
              </a:rPr>
              <a:t>of</a:t>
            </a:r>
            <a:r>
              <a:rPr sz="2800" spc="-8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identifing  sockets(address)</a:t>
            </a:r>
            <a:endParaRPr sz="28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650"/>
              </a:spcBef>
              <a:tabLst>
                <a:tab pos="753745" algn="l"/>
              </a:tabLst>
            </a:pPr>
            <a:r>
              <a:rPr sz="2400" dirty="0">
                <a:latin typeface="Comic Sans MS"/>
                <a:cs typeface="Comic Sans MS"/>
              </a:rPr>
              <a:t>–	</a:t>
            </a:r>
            <a:r>
              <a:rPr sz="2400" spc="-5" dirty="0">
                <a:latin typeface="Comic Sans MS"/>
                <a:cs typeface="Comic Sans MS"/>
              </a:rPr>
              <a:t>Range of</a:t>
            </a:r>
            <a:r>
              <a:rPr sz="2400" spc="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Communicatin</a:t>
            </a:r>
            <a:endParaRPr sz="2400">
              <a:latin typeface="Comic Sans MS"/>
              <a:cs typeface="Comic Sans MS"/>
            </a:endParaRPr>
          </a:p>
          <a:p>
            <a:pPr marL="927100">
              <a:lnSpc>
                <a:spcPct val="100000"/>
              </a:lnSpc>
              <a:spcBef>
                <a:spcPts val="650"/>
              </a:spcBef>
            </a:pPr>
            <a:r>
              <a:rPr sz="3000" spc="-7" baseline="5555" dirty="0">
                <a:solidFill>
                  <a:srgbClr val="007F00"/>
                </a:solidFill>
                <a:latin typeface="Arial"/>
                <a:cs typeface="Arial"/>
              </a:rPr>
              <a:t></a:t>
            </a:r>
            <a:r>
              <a:rPr sz="2000" spc="-5" dirty="0">
                <a:latin typeface="Comic Sans MS"/>
                <a:cs typeface="Comic Sans MS"/>
              </a:rPr>
              <a:t>Process on </a:t>
            </a:r>
            <a:r>
              <a:rPr sz="2000" dirty="0">
                <a:latin typeface="Comic Sans MS"/>
                <a:cs typeface="Comic Sans MS"/>
              </a:rPr>
              <a:t>a </a:t>
            </a:r>
            <a:r>
              <a:rPr sz="2000" spc="-5" dirty="0">
                <a:latin typeface="Comic Sans MS"/>
                <a:cs typeface="Comic Sans MS"/>
              </a:rPr>
              <a:t>single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host</a:t>
            </a:r>
            <a:endParaRPr sz="2000">
              <a:latin typeface="Comic Sans MS"/>
              <a:cs typeface="Comic Sans MS"/>
            </a:endParaRPr>
          </a:p>
          <a:p>
            <a:pPr marL="927100">
              <a:lnSpc>
                <a:spcPct val="100000"/>
              </a:lnSpc>
              <a:spcBef>
                <a:spcPts val="650"/>
              </a:spcBef>
            </a:pPr>
            <a:r>
              <a:rPr sz="3000" baseline="5555" dirty="0">
                <a:solidFill>
                  <a:srgbClr val="007F00"/>
                </a:solidFill>
                <a:latin typeface="Arial"/>
                <a:cs typeface="Arial"/>
              </a:rPr>
              <a:t></a:t>
            </a:r>
            <a:r>
              <a:rPr sz="2000" dirty="0">
                <a:latin typeface="Comic Sans MS"/>
                <a:cs typeface="Comic Sans MS"/>
              </a:rPr>
              <a:t>Across a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network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Times New Roman"/>
              <a:cs typeface="Times New Roman"/>
            </a:endParaRPr>
          </a:p>
          <a:p>
            <a:pPr marL="461009" indent="-448309">
              <a:lnSpc>
                <a:spcPct val="100000"/>
              </a:lnSpc>
              <a:buClr>
                <a:srgbClr val="009900"/>
              </a:buClr>
              <a:buSzPct val="150000"/>
              <a:buChar char="•"/>
              <a:tabLst>
                <a:tab pos="460375" algn="l"/>
                <a:tab pos="461009" algn="l"/>
              </a:tabLst>
            </a:pPr>
            <a:r>
              <a:rPr sz="2800" spc="-5" dirty="0">
                <a:latin typeface="Comic Sans MS"/>
                <a:cs typeface="Comic Sans MS"/>
              </a:rPr>
              <a:t>Type: Stream/Datagram</a:t>
            </a:r>
            <a:endParaRPr sz="2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9900"/>
              </a:buClr>
              <a:buFont typeface="Comic Sans MS"/>
              <a:buChar char="•"/>
            </a:pPr>
            <a:endParaRPr sz="62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buClr>
                <a:srgbClr val="009900"/>
              </a:buClr>
              <a:buSzPct val="150000"/>
              <a:buChar char="•"/>
              <a:tabLst>
                <a:tab pos="354330" algn="l"/>
              </a:tabLst>
            </a:pPr>
            <a:r>
              <a:rPr sz="2800" spc="-5" dirty="0">
                <a:latin typeface="Comic Sans MS"/>
                <a:cs typeface="Comic Sans MS"/>
              </a:rPr>
              <a:t>Protocol: Usually 0, which means</a:t>
            </a:r>
            <a:r>
              <a:rPr sz="2800" spc="-2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default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33400"/>
            <a:ext cx="778002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mic Sans MS"/>
                <a:cs typeface="Comic Sans MS"/>
              </a:rPr>
              <a:t>Common Socket</a:t>
            </a:r>
            <a:r>
              <a:rPr spc="-60" dirty="0">
                <a:latin typeface="Comic Sans MS"/>
                <a:cs typeface="Comic Sans MS"/>
              </a:rPr>
              <a:t> </a:t>
            </a:r>
            <a:r>
              <a:rPr spc="-5" dirty="0">
                <a:latin typeface="Comic Sans MS"/>
                <a:cs typeface="Comic Sans MS"/>
              </a:rPr>
              <a:t>Domains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2219" y="1535430"/>
            <a:ext cx="6546850" cy="42583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870"/>
              </a:spcBef>
              <a:buClr>
                <a:srgbClr val="009900"/>
              </a:buClr>
              <a:buSzPct val="150000"/>
              <a:buChar char="•"/>
              <a:tabLst>
                <a:tab pos="354330" algn="l"/>
              </a:tabLst>
            </a:pPr>
            <a:r>
              <a:rPr sz="2800" spc="-5" dirty="0">
                <a:latin typeface="Comic Sans MS"/>
                <a:cs typeface="Comic Sans MS"/>
              </a:rPr>
              <a:t>Unix Domain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(</a:t>
            </a:r>
            <a:r>
              <a:rPr sz="2800" spc="-5" dirty="0">
                <a:solidFill>
                  <a:srgbClr val="3333CC"/>
                </a:solidFill>
                <a:latin typeface="Comic Sans MS"/>
                <a:cs typeface="Comic Sans MS"/>
              </a:rPr>
              <a:t>AF_UNIX</a:t>
            </a:r>
            <a:r>
              <a:rPr sz="2800" spc="-5" dirty="0">
                <a:latin typeface="Comic Sans MS"/>
                <a:cs typeface="Comic Sans MS"/>
              </a:rPr>
              <a:t>)</a:t>
            </a:r>
            <a:endParaRPr sz="2800">
              <a:latin typeface="Comic Sans MS"/>
              <a:cs typeface="Comic Sans MS"/>
            </a:endParaRPr>
          </a:p>
          <a:p>
            <a:pPr marL="754380" lvl="1" indent="-284480">
              <a:lnSpc>
                <a:spcPct val="100000"/>
              </a:lnSpc>
              <a:spcBef>
                <a:spcPts val="660"/>
              </a:spcBef>
              <a:buChar char="–"/>
              <a:tabLst>
                <a:tab pos="753745" algn="l"/>
                <a:tab pos="754380" algn="l"/>
              </a:tabLst>
            </a:pPr>
            <a:r>
              <a:rPr sz="2400" spc="-5" dirty="0">
                <a:latin typeface="Comic Sans MS"/>
                <a:cs typeface="Comic Sans MS"/>
              </a:rPr>
              <a:t>Communication on </a:t>
            </a:r>
            <a:r>
              <a:rPr sz="2400" dirty="0">
                <a:latin typeface="Comic Sans MS"/>
                <a:cs typeface="Comic Sans MS"/>
              </a:rPr>
              <a:t>a </a:t>
            </a:r>
            <a:r>
              <a:rPr sz="2400" spc="-5" dirty="0">
                <a:latin typeface="Comic Sans MS"/>
                <a:cs typeface="Comic Sans MS"/>
              </a:rPr>
              <a:t>single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host</a:t>
            </a:r>
            <a:endParaRPr sz="2400">
              <a:latin typeface="Comic Sans MS"/>
              <a:cs typeface="Comic Sans MS"/>
            </a:endParaRPr>
          </a:p>
          <a:p>
            <a:pPr marL="754380" lvl="1" indent="-284480">
              <a:lnSpc>
                <a:spcPct val="100000"/>
              </a:lnSpc>
              <a:spcBef>
                <a:spcPts val="650"/>
              </a:spcBef>
              <a:buChar char="–"/>
              <a:tabLst>
                <a:tab pos="753745" algn="l"/>
                <a:tab pos="754380" algn="l"/>
              </a:tabLst>
            </a:pPr>
            <a:r>
              <a:rPr sz="2400" spc="-5" dirty="0">
                <a:latin typeface="Comic Sans MS"/>
                <a:cs typeface="Comic Sans MS"/>
              </a:rPr>
              <a:t>Adress-&gt;file system path</a:t>
            </a:r>
            <a:r>
              <a:rPr sz="2400" spc="-7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name</a:t>
            </a:r>
            <a:endParaRPr sz="2400">
              <a:latin typeface="Comic Sans MS"/>
              <a:cs typeface="Comic Sans MS"/>
            </a:endParaRPr>
          </a:p>
          <a:p>
            <a:pPr marL="354330" indent="-341630">
              <a:lnSpc>
                <a:spcPct val="100000"/>
              </a:lnSpc>
              <a:spcBef>
                <a:spcPts val="640"/>
              </a:spcBef>
              <a:buClr>
                <a:srgbClr val="009900"/>
              </a:buClr>
              <a:buSzPct val="150000"/>
              <a:buChar char="•"/>
              <a:tabLst>
                <a:tab pos="354330" algn="l"/>
              </a:tabLst>
            </a:pPr>
            <a:r>
              <a:rPr sz="2800" spc="-10" dirty="0">
                <a:latin typeface="Comic Sans MS"/>
                <a:cs typeface="Comic Sans MS"/>
              </a:rPr>
              <a:t>IPv4 </a:t>
            </a:r>
            <a:r>
              <a:rPr sz="2800" spc="-5" dirty="0">
                <a:latin typeface="Comic Sans MS"/>
                <a:cs typeface="Comic Sans MS"/>
              </a:rPr>
              <a:t>Domain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(</a:t>
            </a:r>
            <a:r>
              <a:rPr sz="2800" spc="-5" dirty="0">
                <a:solidFill>
                  <a:srgbClr val="3333CC"/>
                </a:solidFill>
                <a:latin typeface="Comic Sans MS"/>
                <a:cs typeface="Comic Sans MS"/>
              </a:rPr>
              <a:t>AF_INET</a:t>
            </a:r>
            <a:r>
              <a:rPr sz="2800" spc="-5" dirty="0">
                <a:latin typeface="Comic Sans MS"/>
                <a:cs typeface="Comic Sans MS"/>
              </a:rPr>
              <a:t>)</a:t>
            </a:r>
            <a:endParaRPr sz="2800">
              <a:latin typeface="Comic Sans MS"/>
              <a:cs typeface="Comic Sans MS"/>
            </a:endParaRPr>
          </a:p>
          <a:p>
            <a:pPr marL="754380" lvl="1" indent="-284480">
              <a:lnSpc>
                <a:spcPct val="100000"/>
              </a:lnSpc>
              <a:spcBef>
                <a:spcPts val="650"/>
              </a:spcBef>
              <a:buChar char="–"/>
              <a:tabLst>
                <a:tab pos="753745" algn="l"/>
                <a:tab pos="754380" algn="l"/>
              </a:tabLst>
            </a:pPr>
            <a:r>
              <a:rPr sz="2400" spc="-5" dirty="0">
                <a:latin typeface="Comic Sans MS"/>
                <a:cs typeface="Comic Sans MS"/>
              </a:rPr>
              <a:t>Communication on IPv4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network</a:t>
            </a:r>
            <a:endParaRPr sz="2400">
              <a:latin typeface="Comic Sans MS"/>
              <a:cs typeface="Comic Sans MS"/>
            </a:endParaRPr>
          </a:p>
          <a:p>
            <a:pPr marL="754380" lvl="1" indent="-284480">
              <a:lnSpc>
                <a:spcPct val="100000"/>
              </a:lnSpc>
              <a:spcBef>
                <a:spcPts val="650"/>
              </a:spcBef>
              <a:buChar char="–"/>
              <a:tabLst>
                <a:tab pos="753745" algn="l"/>
                <a:tab pos="754380" algn="l"/>
              </a:tabLst>
            </a:pPr>
            <a:r>
              <a:rPr sz="2400" spc="-10" dirty="0">
                <a:latin typeface="Comic Sans MS"/>
                <a:cs typeface="Comic Sans MS"/>
              </a:rPr>
              <a:t>Address-&gt;IPv4 </a:t>
            </a:r>
            <a:r>
              <a:rPr sz="2400" spc="-5" dirty="0">
                <a:latin typeface="Comic Sans MS"/>
                <a:cs typeface="Comic Sans MS"/>
              </a:rPr>
              <a:t>address (32bit)+Port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No</a:t>
            </a:r>
            <a:endParaRPr sz="2400">
              <a:latin typeface="Comic Sans MS"/>
              <a:cs typeface="Comic Sans MS"/>
            </a:endParaRPr>
          </a:p>
          <a:p>
            <a:pPr marL="354330" indent="-341630">
              <a:lnSpc>
                <a:spcPct val="100000"/>
              </a:lnSpc>
              <a:spcBef>
                <a:spcPts val="650"/>
              </a:spcBef>
              <a:buClr>
                <a:srgbClr val="009900"/>
              </a:buClr>
              <a:buSzPct val="150000"/>
              <a:buChar char="•"/>
              <a:tabLst>
                <a:tab pos="354330" algn="l"/>
              </a:tabLst>
            </a:pPr>
            <a:r>
              <a:rPr sz="2800" spc="-10" dirty="0">
                <a:latin typeface="Comic Sans MS"/>
                <a:cs typeface="Comic Sans MS"/>
              </a:rPr>
              <a:t>IPv6 </a:t>
            </a:r>
            <a:r>
              <a:rPr sz="2800" spc="-5" dirty="0">
                <a:latin typeface="Comic Sans MS"/>
                <a:cs typeface="Comic Sans MS"/>
              </a:rPr>
              <a:t>Domain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(</a:t>
            </a:r>
            <a:r>
              <a:rPr sz="2800" spc="-5" dirty="0">
                <a:solidFill>
                  <a:srgbClr val="3333CC"/>
                </a:solidFill>
                <a:latin typeface="Comic Sans MS"/>
                <a:cs typeface="Comic Sans MS"/>
              </a:rPr>
              <a:t>AF_INET6</a:t>
            </a:r>
            <a:r>
              <a:rPr sz="2800" spc="-5" dirty="0">
                <a:latin typeface="Comic Sans MS"/>
                <a:cs typeface="Comic Sans MS"/>
              </a:rPr>
              <a:t>)</a:t>
            </a:r>
            <a:endParaRPr sz="2800">
              <a:latin typeface="Comic Sans MS"/>
              <a:cs typeface="Comic Sans MS"/>
            </a:endParaRPr>
          </a:p>
          <a:p>
            <a:pPr marL="754380" lvl="1" indent="-284480">
              <a:lnSpc>
                <a:spcPct val="100000"/>
              </a:lnSpc>
              <a:spcBef>
                <a:spcPts val="650"/>
              </a:spcBef>
              <a:buChar char="–"/>
              <a:tabLst>
                <a:tab pos="753745" algn="l"/>
                <a:tab pos="754380" algn="l"/>
              </a:tabLst>
            </a:pPr>
            <a:r>
              <a:rPr sz="2400" spc="-5" dirty="0">
                <a:latin typeface="Comic Sans MS"/>
                <a:cs typeface="Comic Sans MS"/>
              </a:rPr>
              <a:t>Communication on IPv6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network</a:t>
            </a:r>
            <a:endParaRPr sz="2400">
              <a:latin typeface="Comic Sans MS"/>
              <a:cs typeface="Comic Sans MS"/>
            </a:endParaRPr>
          </a:p>
          <a:p>
            <a:pPr marL="754380" lvl="1" indent="-284480">
              <a:lnSpc>
                <a:spcPct val="100000"/>
              </a:lnSpc>
              <a:spcBef>
                <a:spcPts val="650"/>
              </a:spcBef>
              <a:buChar char="–"/>
              <a:tabLst>
                <a:tab pos="753745" algn="l"/>
                <a:tab pos="754380" algn="l"/>
              </a:tabLst>
            </a:pPr>
            <a:r>
              <a:rPr sz="2400" spc="-10" dirty="0">
                <a:latin typeface="Comic Sans MS"/>
                <a:cs typeface="Comic Sans MS"/>
              </a:rPr>
              <a:t>Address-&gt;IPv4 </a:t>
            </a:r>
            <a:r>
              <a:rPr sz="2400" spc="-5" dirty="0">
                <a:latin typeface="Comic Sans MS"/>
                <a:cs typeface="Comic Sans MS"/>
              </a:rPr>
              <a:t>address (128bit)+Port</a:t>
            </a:r>
            <a:r>
              <a:rPr sz="2400" spc="-5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No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0559" y="674369"/>
            <a:ext cx="8473440" cy="4888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09600"/>
            <a:ext cx="8229600" cy="617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334361"/>
            <a:ext cx="362648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omic Sans MS"/>
                <a:cs typeface="Comic Sans MS"/>
              </a:rPr>
              <a:t>P</a:t>
            </a:r>
            <a:r>
              <a:rPr dirty="0">
                <a:latin typeface="Comic Sans MS"/>
                <a:cs typeface="Comic Sans MS"/>
              </a:rPr>
              <a:t>o</a:t>
            </a:r>
            <a:r>
              <a:rPr spc="-5" dirty="0">
                <a:latin typeface="Comic Sans MS"/>
                <a:cs typeface="Comic Sans MS"/>
              </a:rPr>
              <a:t>r</a:t>
            </a:r>
            <a:r>
              <a:rPr spc="-10" dirty="0">
                <a:latin typeface="Comic Sans MS"/>
                <a:cs typeface="Comic Sans MS"/>
              </a:rPr>
              <a:t>t</a:t>
            </a:r>
            <a:r>
              <a:rPr dirty="0">
                <a:latin typeface="Comic Sans MS"/>
                <a:cs typeface="Comic Sans MS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3010" y="1232111"/>
            <a:ext cx="6424930" cy="321691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3060" indent="-340360">
              <a:lnSpc>
                <a:spcPct val="100000"/>
              </a:lnSpc>
              <a:spcBef>
                <a:spcPts val="855"/>
              </a:spcBef>
              <a:buClr>
                <a:srgbClr val="009900"/>
              </a:buClr>
              <a:buSzPct val="150000"/>
              <a:buChar char="•"/>
              <a:tabLst>
                <a:tab pos="353060" algn="l"/>
              </a:tabLst>
            </a:pPr>
            <a:r>
              <a:rPr sz="2800" spc="-5" dirty="0">
                <a:latin typeface="Comic Sans MS"/>
                <a:cs typeface="Comic Sans MS"/>
              </a:rPr>
              <a:t>Numbers (typical, </a:t>
            </a:r>
            <a:r>
              <a:rPr sz="2800" spc="-10" dirty="0">
                <a:latin typeface="Comic Sans MS"/>
                <a:cs typeface="Comic Sans MS"/>
              </a:rPr>
              <a:t>since </a:t>
            </a:r>
            <a:r>
              <a:rPr sz="2800" spc="-5" dirty="0">
                <a:latin typeface="Comic Sans MS"/>
                <a:cs typeface="Comic Sans MS"/>
              </a:rPr>
              <a:t>vary by</a:t>
            </a:r>
            <a:r>
              <a:rPr sz="2800" spc="-5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OS):</a:t>
            </a:r>
            <a:endParaRPr sz="28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650"/>
              </a:spcBef>
            </a:pPr>
            <a:r>
              <a:rPr sz="3600" baseline="6944" dirty="0">
                <a:latin typeface="Courier New"/>
                <a:cs typeface="Courier New"/>
              </a:rPr>
              <a:t>–</a:t>
            </a:r>
            <a:r>
              <a:rPr sz="3600" spc="-989" baseline="6944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0-1023</a:t>
            </a:r>
            <a:r>
              <a:rPr sz="2400" spc="-7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“reserved”,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must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be</a:t>
            </a:r>
            <a:r>
              <a:rPr sz="2400" spc="-5" dirty="0">
                <a:latin typeface="Comic Sans MS"/>
                <a:cs typeface="Comic Sans MS"/>
              </a:rPr>
              <a:t> root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650"/>
              </a:spcBef>
            </a:pPr>
            <a:r>
              <a:rPr sz="3600" baseline="6944" dirty="0">
                <a:latin typeface="Courier New"/>
                <a:cs typeface="Courier New"/>
              </a:rPr>
              <a:t>–</a:t>
            </a:r>
            <a:r>
              <a:rPr sz="3600" spc="-989" baseline="6944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1024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-</a:t>
            </a:r>
            <a:r>
              <a:rPr sz="2400" spc="-5" dirty="0">
                <a:latin typeface="Courier New"/>
                <a:cs typeface="Courier New"/>
              </a:rPr>
              <a:t> 5000</a:t>
            </a:r>
            <a:r>
              <a:rPr sz="2400" spc="-7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“ephemeral”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650"/>
              </a:spcBef>
              <a:tabLst>
                <a:tab pos="752475" algn="l"/>
              </a:tabLst>
            </a:pPr>
            <a:r>
              <a:rPr sz="2400" dirty="0">
                <a:latin typeface="Comic Sans MS"/>
                <a:cs typeface="Comic Sans MS"/>
              </a:rPr>
              <a:t>–	</a:t>
            </a:r>
            <a:r>
              <a:rPr sz="2400" spc="-5" dirty="0">
                <a:latin typeface="Comic Sans MS"/>
                <a:cs typeface="Comic Sans MS"/>
              </a:rPr>
              <a:t>Above </a:t>
            </a:r>
            <a:r>
              <a:rPr sz="2400" spc="-5" dirty="0">
                <a:latin typeface="Courier New"/>
                <a:cs typeface="Courier New"/>
              </a:rPr>
              <a:t>5000</a:t>
            </a:r>
            <a:r>
              <a:rPr sz="2400" spc="-7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for general use</a:t>
            </a:r>
            <a:endParaRPr sz="2400">
              <a:latin typeface="Comic Sans MS"/>
              <a:cs typeface="Comic Sans MS"/>
            </a:endParaRPr>
          </a:p>
          <a:p>
            <a:pPr marR="1221740" algn="ctr">
              <a:lnSpc>
                <a:spcPct val="100000"/>
              </a:lnSpc>
              <a:spcBef>
                <a:spcPts val="650"/>
              </a:spcBef>
            </a:pPr>
            <a:r>
              <a:rPr sz="3000" spc="-7" baseline="5555" dirty="0">
                <a:solidFill>
                  <a:srgbClr val="007F00"/>
                </a:solidFill>
                <a:latin typeface="Arial"/>
                <a:cs typeface="Arial"/>
              </a:rPr>
              <a:t></a:t>
            </a:r>
            <a:r>
              <a:rPr sz="2000" spc="-5" dirty="0">
                <a:latin typeface="Comic Sans MS"/>
                <a:cs typeface="Comic Sans MS"/>
              </a:rPr>
              <a:t>(</a:t>
            </a:r>
            <a:r>
              <a:rPr sz="2000" spc="-5" dirty="0">
                <a:latin typeface="Courier New"/>
                <a:cs typeface="Courier New"/>
              </a:rPr>
              <a:t>50,000</a:t>
            </a:r>
            <a:r>
              <a:rPr sz="2000" spc="-6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is specified </a:t>
            </a:r>
            <a:r>
              <a:rPr sz="2000" dirty="0">
                <a:latin typeface="Comic Sans MS"/>
                <a:cs typeface="Comic Sans MS"/>
              </a:rPr>
              <a:t>max)</a:t>
            </a:r>
            <a:endParaRPr sz="2000">
              <a:latin typeface="Comic Sans MS"/>
              <a:cs typeface="Comic Sans MS"/>
            </a:endParaRPr>
          </a:p>
          <a:p>
            <a:pPr marL="353060" indent="-340360">
              <a:lnSpc>
                <a:spcPct val="100000"/>
              </a:lnSpc>
              <a:spcBef>
                <a:spcPts val="650"/>
              </a:spcBef>
              <a:buClr>
                <a:srgbClr val="009900"/>
              </a:buClr>
              <a:buSzPct val="150000"/>
              <a:buChar char="•"/>
              <a:tabLst>
                <a:tab pos="353060" algn="l"/>
              </a:tabLst>
            </a:pPr>
            <a:r>
              <a:rPr sz="2800" spc="-5" dirty="0">
                <a:latin typeface="Comic Sans MS"/>
                <a:cs typeface="Comic Sans MS"/>
              </a:rPr>
              <a:t>Well-known, reserved services</a:t>
            </a:r>
            <a:r>
              <a:rPr sz="2800" spc="-2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(see</a:t>
            </a:r>
            <a:endParaRPr sz="2800">
              <a:latin typeface="Comic Sans MS"/>
              <a:cs typeface="Comic Sans MS"/>
            </a:endParaRPr>
          </a:p>
          <a:p>
            <a:pPr marR="1446530" algn="ctr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/etc/services</a:t>
            </a:r>
            <a:r>
              <a:rPr sz="2800" spc="-890" dirty="0">
                <a:latin typeface="Courier New"/>
                <a:cs typeface="Courier New"/>
              </a:rPr>
              <a:t> </a:t>
            </a:r>
            <a:r>
              <a:rPr sz="2800" dirty="0">
                <a:latin typeface="Comic Sans MS"/>
                <a:cs typeface="Comic Sans MS"/>
              </a:rPr>
              <a:t>in </a:t>
            </a:r>
            <a:r>
              <a:rPr sz="2800" spc="-5" dirty="0">
                <a:latin typeface="Comic Sans MS"/>
                <a:cs typeface="Comic Sans MS"/>
              </a:rPr>
              <a:t>Unix):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0210" y="4424679"/>
            <a:ext cx="1405890" cy="18161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spcBef>
                <a:spcPts val="740"/>
              </a:spcBef>
              <a:buChar char="–"/>
              <a:tabLst>
                <a:tab pos="295910" algn="l"/>
              </a:tabLst>
            </a:pPr>
            <a:r>
              <a:rPr sz="2400" spc="-5" dirty="0">
                <a:latin typeface="Courier New"/>
                <a:cs typeface="Courier New"/>
              </a:rPr>
              <a:t>ftp</a:t>
            </a:r>
            <a:endParaRPr sz="2400">
              <a:latin typeface="Courier New"/>
              <a:cs typeface="Courier New"/>
            </a:endParaRPr>
          </a:p>
          <a:p>
            <a:pPr marL="295910" indent="-283210">
              <a:lnSpc>
                <a:spcPct val="100000"/>
              </a:lnSpc>
              <a:spcBef>
                <a:spcPts val="640"/>
              </a:spcBef>
              <a:buChar char="–"/>
              <a:tabLst>
                <a:tab pos="295910" algn="l"/>
              </a:tabLst>
            </a:pPr>
            <a:r>
              <a:rPr sz="2400" spc="-5" dirty="0">
                <a:latin typeface="Courier New"/>
                <a:cs typeface="Courier New"/>
              </a:rPr>
              <a:t>telnet</a:t>
            </a:r>
            <a:endParaRPr sz="2400">
              <a:latin typeface="Courier New"/>
              <a:cs typeface="Courier New"/>
            </a:endParaRPr>
          </a:p>
          <a:p>
            <a:pPr marL="295910" indent="-283210">
              <a:lnSpc>
                <a:spcPct val="100000"/>
              </a:lnSpc>
              <a:spcBef>
                <a:spcPts val="650"/>
              </a:spcBef>
              <a:buChar char="–"/>
              <a:tabLst>
                <a:tab pos="295910" algn="l"/>
              </a:tabLst>
            </a:pPr>
            <a:r>
              <a:rPr sz="2400" spc="-5" dirty="0">
                <a:latin typeface="Courier New"/>
                <a:cs typeface="Courier New"/>
              </a:rPr>
              <a:t>finger</a:t>
            </a:r>
            <a:endParaRPr sz="2400">
              <a:latin typeface="Courier New"/>
              <a:cs typeface="Courier New"/>
            </a:endParaRPr>
          </a:p>
          <a:p>
            <a:pPr marL="295910" indent="-283210">
              <a:lnSpc>
                <a:spcPct val="100000"/>
              </a:lnSpc>
              <a:spcBef>
                <a:spcPts val="650"/>
              </a:spcBef>
              <a:buChar char="–"/>
              <a:tabLst>
                <a:tab pos="295910" algn="l"/>
              </a:tabLst>
            </a:pPr>
            <a:r>
              <a:rPr sz="2400" spc="-5" dirty="0">
                <a:latin typeface="Courier New"/>
                <a:cs typeface="Courier New"/>
              </a:rPr>
              <a:t>snmp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7740" y="4424679"/>
            <a:ext cx="1305560" cy="1816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2500"/>
              </a:lnSpc>
              <a:spcBef>
                <a:spcPts val="90"/>
              </a:spcBef>
            </a:pPr>
            <a:r>
              <a:rPr sz="2400" spc="-5" dirty="0">
                <a:latin typeface="Courier New"/>
                <a:cs typeface="Courier New"/>
              </a:rPr>
              <a:t>21/tcp  23/tcp  79/tcp  161/udp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