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8" r:id="rId9"/>
    <p:sldId id="262" r:id="rId10"/>
    <p:sldId id="263" r:id="rId11"/>
    <p:sldId id="264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676"/>
    <a:srgbClr val="455A64"/>
    <a:srgbClr val="1B5E20"/>
    <a:srgbClr val="4CAF50"/>
    <a:srgbClr val="B2FF59"/>
    <a:srgbClr val="B9F6CA"/>
    <a:srgbClr val="424242"/>
    <a:srgbClr val="263238"/>
    <a:srgbClr val="69F0AE"/>
    <a:srgbClr val="00C8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7" autoAdjust="0"/>
    <p:restoredTop sz="94660"/>
  </p:normalViewPr>
  <p:slideViewPr>
    <p:cSldViewPr snapToGrid="0">
      <p:cViewPr varScale="1">
        <p:scale>
          <a:sx n="82" d="100"/>
          <a:sy n="82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44E87FAE-EA59-427A-998B-91BBBD3D3451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2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6853C1A-F118-41CD-9FC0-425711CFE14B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4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C5A4887-14D0-4A07-AEE5-EA06C0BA71DF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5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AAC6B83-E3FC-43D6-B8FA-F5CF02758535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5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AAC6B83-E3FC-43D6-B8FA-F5CF02758535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016648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5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AAC6B83-E3FC-43D6-B8FA-F5CF02758535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15502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3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AF024E2-48C0-43C1-91A8-5C44EB4F5C50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3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B09B1C6-F0A8-4266-9FB1-8D80BB581204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 future, it can help local medical stores benefit from the rented rooms by providing medicines and equipment.</a:t>
            </a:r>
            <a:endParaRPr lang="en-IN" sz="2000" b="0" strike="noStrike" spc="-1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It will further help increase employment opportunities for people willing to work as nurses and medicine delivery men for the rented rooms.</a:t>
            </a:r>
            <a:endParaRPr lang="en-IN" sz="2000" b="0" strike="noStrike" spc="-1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3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70E6AEF-9214-4C28-ABB7-31EAE71FC3D1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3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64C5129-C084-4DB9-BEED-0F007E296AD0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5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AE0F11A-C02E-46BD-A196-426AD875B274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4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337BC5F-60A7-449D-9DF4-F0D28A4FE906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4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337BC5F-60A7-449D-9DF4-F0D28A4FE906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91494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4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2D4A3A8-01BB-4A47-A89A-638FBEA427C8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E948855-50F8-4F15-A48D-841814D9EBB5}"/>
              </a:ext>
            </a:extLst>
          </p:cNvPr>
          <p:cNvGrpSpPr/>
          <p:nvPr/>
        </p:nvGrpSpPr>
        <p:grpSpPr>
          <a:xfrm>
            <a:off x="-1135080" y="-2053080"/>
            <a:ext cx="15411960" cy="10677960"/>
            <a:chOff x="-1135080" y="-2053080"/>
            <a:chExt cx="15411960" cy="10677960"/>
          </a:xfrm>
        </p:grpSpPr>
        <p:sp>
          <p:nvSpPr>
            <p:cNvPr id="44" name="CustomShape 1"/>
            <p:cNvSpPr/>
            <p:nvPr/>
          </p:nvSpPr>
          <p:spPr>
            <a:xfrm rot="18900000">
              <a:off x="9512640" y="270000"/>
              <a:ext cx="4764240" cy="5604120"/>
            </a:xfrm>
            <a:custGeom>
              <a:avLst/>
              <a:gdLst/>
              <a:ahLst/>
              <a:cxnLst/>
              <a:rect l="l" t="t" r="r" b="b"/>
              <a:pathLst>
                <a:path w="4764506" h="5604356">
                  <a:moveTo>
                    <a:pt x="3924657" y="0"/>
                  </a:moveTo>
                  <a:lnTo>
                    <a:pt x="4764506" y="839849"/>
                  </a:lnTo>
                  <a:lnTo>
                    <a:pt x="0" y="56043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E676"/>
            </a:solidFill>
            <a:ln w="12600">
              <a:noFill/>
            </a:ln>
            <a:effectLst>
              <a:outerShdw dist="25560" dir="5400000">
                <a:srgbClr val="000000">
                  <a:alpha val="3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45" name="CustomShape 2"/>
            <p:cNvSpPr/>
            <p:nvPr/>
          </p:nvSpPr>
          <p:spPr>
            <a:xfrm rot="18900000">
              <a:off x="6304320" y="-2053080"/>
              <a:ext cx="4106160" cy="4106160"/>
            </a:xfrm>
            <a:custGeom>
              <a:avLst/>
              <a:gdLst/>
              <a:ahLst/>
              <a:cxnLst/>
              <a:rect l="l" t="t" r="r" b="b"/>
              <a:pathLst>
                <a:path w="4106584" h="4106584">
                  <a:moveTo>
                    <a:pt x="0" y="0"/>
                  </a:moveTo>
                  <a:lnTo>
                    <a:pt x="4106584" y="4106584"/>
                  </a:lnTo>
                  <a:lnTo>
                    <a:pt x="0" y="4106584"/>
                  </a:lnTo>
                  <a:close/>
                </a:path>
              </a:pathLst>
            </a:custGeom>
            <a:solidFill>
              <a:srgbClr val="455A64"/>
            </a:solidFill>
            <a:ln w="12600">
              <a:noFill/>
            </a:ln>
            <a:effectLst>
              <a:outerShdw dist="25560" dir="5400000">
                <a:srgbClr val="000000">
                  <a:alpha val="3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46" name="CustomShape 3"/>
            <p:cNvSpPr/>
            <p:nvPr/>
          </p:nvSpPr>
          <p:spPr>
            <a:xfrm rot="18900000">
              <a:off x="536400" y="5581080"/>
              <a:ext cx="2553480" cy="2553480"/>
            </a:xfrm>
            <a:custGeom>
              <a:avLst/>
              <a:gdLst/>
              <a:ahLst/>
              <a:cxnLst/>
              <a:rect l="l" t="t" r="r" b="b"/>
              <a:pathLst>
                <a:path w="2553990" h="2553991">
                  <a:moveTo>
                    <a:pt x="2553990" y="0"/>
                  </a:moveTo>
                  <a:lnTo>
                    <a:pt x="2553990" y="2553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E676"/>
            </a:solidFill>
            <a:ln w="12600">
              <a:noFill/>
            </a:ln>
            <a:effectLst>
              <a:outerShdw dist="25560" dir="5400000">
                <a:srgbClr val="000000">
                  <a:alpha val="3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" name="CustomShape 4"/>
            <p:cNvSpPr/>
            <p:nvPr/>
          </p:nvSpPr>
          <p:spPr>
            <a:xfrm rot="18900000">
              <a:off x="-1135080" y="3708720"/>
              <a:ext cx="2558880" cy="2967480"/>
            </a:xfrm>
            <a:custGeom>
              <a:avLst/>
              <a:gdLst/>
              <a:ahLst/>
              <a:cxnLst/>
              <a:rect l="l" t="t" r="r" b="b"/>
              <a:pathLst>
                <a:path w="2559410" h="2967775">
                  <a:moveTo>
                    <a:pt x="2559410" y="0"/>
                  </a:moveTo>
                  <a:lnTo>
                    <a:pt x="2559410" y="2967775"/>
                  </a:lnTo>
                  <a:lnTo>
                    <a:pt x="408364" y="2967774"/>
                  </a:lnTo>
                  <a:lnTo>
                    <a:pt x="0" y="2559411"/>
                  </a:lnTo>
                  <a:close/>
                </a:path>
              </a:pathLst>
            </a:custGeom>
            <a:solidFill>
              <a:srgbClr val="263238"/>
            </a:solidFill>
            <a:ln w="12600">
              <a:noFill/>
            </a:ln>
            <a:effectLst>
              <a:outerShdw dist="25560" dir="5400000">
                <a:srgbClr val="000000">
                  <a:alpha val="3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" name="CustomShape 5"/>
            <p:cNvSpPr/>
            <p:nvPr/>
          </p:nvSpPr>
          <p:spPr>
            <a:xfrm rot="18900000">
              <a:off x="7782480" y="4989600"/>
              <a:ext cx="3778200" cy="3635280"/>
            </a:xfrm>
            <a:custGeom>
              <a:avLst/>
              <a:gdLst/>
              <a:ahLst/>
              <a:cxnLst/>
              <a:rect l="l" t="t" r="r" b="b"/>
              <a:pathLst>
                <a:path w="3778408" h="3635585">
                  <a:moveTo>
                    <a:pt x="3778408" y="0"/>
                  </a:moveTo>
                  <a:lnTo>
                    <a:pt x="3778408" y="3492762"/>
                  </a:lnTo>
                  <a:lnTo>
                    <a:pt x="3635585" y="36355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7D8B"/>
            </a:solidFill>
            <a:ln w="12600">
              <a:noFill/>
            </a:ln>
            <a:effectLst>
              <a:outerShdw dist="25560" dir="5400000">
                <a:srgbClr val="000000">
                  <a:alpha val="3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49" name="CustomShape 6"/>
            <p:cNvSpPr/>
            <p:nvPr/>
          </p:nvSpPr>
          <p:spPr>
            <a:xfrm rot="18900000">
              <a:off x="808200" y="-1955880"/>
              <a:ext cx="6376320" cy="9851400"/>
            </a:xfrm>
            <a:custGeom>
              <a:avLst/>
              <a:gdLst/>
              <a:ahLst/>
              <a:cxnLst/>
              <a:rect l="l" t="t" r="r" b="b"/>
              <a:pathLst>
                <a:path w="6376737" h="9851811">
                  <a:moveTo>
                    <a:pt x="2462209" y="0"/>
                  </a:moveTo>
                  <a:lnTo>
                    <a:pt x="6376737" y="3914528"/>
                  </a:lnTo>
                  <a:lnTo>
                    <a:pt x="6376737" y="9851811"/>
                  </a:lnTo>
                  <a:lnTo>
                    <a:pt x="2615344" y="9851811"/>
                  </a:lnTo>
                  <a:lnTo>
                    <a:pt x="1" y="7236468"/>
                  </a:lnTo>
                  <a:lnTo>
                    <a:pt x="0" y="2462209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  <a:effectLst>
              <a:outerShdw>
                <a:srgbClr val="000000">
                  <a:alpha val="4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dirty="0"/>
            </a:p>
          </p:txBody>
        </p:sp>
      </p:grpSp>
      <p:sp>
        <p:nvSpPr>
          <p:cNvPr id="50" name="CustomShape 7"/>
          <p:cNvSpPr/>
          <p:nvPr/>
        </p:nvSpPr>
        <p:spPr>
          <a:xfrm>
            <a:off x="2098224" y="3115361"/>
            <a:ext cx="6026760" cy="94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4000" b="0" strike="noStrike" spc="-1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Allisto</a:t>
            </a:r>
            <a:br>
              <a:rPr lang="en-IN" sz="4000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IN" sz="2800" spc="-1" dirty="0">
                <a:solidFill>
                  <a:schemeClr val="bg1">
                    <a:lumMod val="65000"/>
                  </a:schemeClr>
                </a:solidFill>
                <a:latin typeface="Roboto Thin" pitchFamily="2" charset="0"/>
                <a:ea typeface="Roboto Thin" pitchFamily="2" charset="0"/>
              </a:rPr>
              <a:t>Right where you need us.</a:t>
            </a:r>
            <a:endParaRPr lang="en-IN" sz="2800" b="0" strike="noStrike" spc="-1" dirty="0">
              <a:solidFill>
                <a:schemeClr val="bg1">
                  <a:lumMod val="65000"/>
                </a:schemeClr>
              </a:solidFill>
              <a:latin typeface="Roboto Thin" pitchFamily="2" charset="0"/>
              <a:ea typeface="Roboto Thin" pitchFamily="2" charset="0"/>
            </a:endParaRPr>
          </a:p>
        </p:txBody>
      </p:sp>
      <p:sp>
        <p:nvSpPr>
          <p:cNvPr id="51" name="CustomShape 8"/>
          <p:cNvSpPr/>
          <p:nvPr/>
        </p:nvSpPr>
        <p:spPr>
          <a:xfrm>
            <a:off x="2144206" y="4270068"/>
            <a:ext cx="60267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Environment for both doctors and patients, promoting early detection of autism and further diagnosing</a:t>
            </a:r>
            <a:endParaRPr lang="en-IN" sz="16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"/>
          <p:cNvGrpSpPr/>
          <p:nvPr/>
        </p:nvGrpSpPr>
        <p:grpSpPr>
          <a:xfrm>
            <a:off x="9370800" y="-1429200"/>
            <a:ext cx="4249800" cy="4246920"/>
            <a:chOff x="9370800" y="-1429200"/>
            <a:chExt cx="4249800" cy="4246920"/>
          </a:xfrm>
        </p:grpSpPr>
        <p:sp>
          <p:nvSpPr>
            <p:cNvPr id="105" name="CustomShape 2"/>
            <p:cNvSpPr/>
            <p:nvPr/>
          </p:nvSpPr>
          <p:spPr>
            <a:xfrm rot="8100000">
              <a:off x="9784440" y="-1014840"/>
              <a:ext cx="1999080" cy="1999080"/>
            </a:xfrm>
            <a:custGeom>
              <a:avLst/>
              <a:gdLst/>
              <a:ahLst/>
              <a:cxnLst/>
              <a:rect l="l" t="t" r="r" b="b"/>
              <a:pathLst>
                <a:path w="2553990" h="2553991">
                  <a:moveTo>
                    <a:pt x="2553990" y="0"/>
                  </a:moveTo>
                  <a:lnTo>
                    <a:pt x="2553990" y="2553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E676"/>
            </a:solidFill>
            <a:ln w="12600">
              <a:noFill/>
            </a:ln>
            <a:effectLst>
              <a:outerShdw dist="25560" dir="5400000">
                <a:srgbClr val="000000">
                  <a:alpha val="3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" name="CustomShape 3"/>
            <p:cNvSpPr/>
            <p:nvPr/>
          </p:nvSpPr>
          <p:spPr>
            <a:xfrm rot="8100000">
              <a:off x="11089080" y="126360"/>
              <a:ext cx="2003400" cy="2323080"/>
            </a:xfrm>
            <a:custGeom>
              <a:avLst/>
              <a:gdLst/>
              <a:ahLst/>
              <a:cxnLst/>
              <a:rect l="l" t="t" r="r" b="b"/>
              <a:pathLst>
                <a:path w="2559410" h="2967775">
                  <a:moveTo>
                    <a:pt x="2559410" y="0"/>
                  </a:moveTo>
                  <a:lnTo>
                    <a:pt x="2559410" y="2967775"/>
                  </a:lnTo>
                  <a:lnTo>
                    <a:pt x="408364" y="2967774"/>
                  </a:lnTo>
                  <a:lnTo>
                    <a:pt x="0" y="2559411"/>
                  </a:lnTo>
                  <a:close/>
                </a:path>
              </a:pathLst>
            </a:custGeom>
            <a:solidFill>
              <a:srgbClr val="263238"/>
            </a:solidFill>
            <a:ln w="12600">
              <a:noFill/>
            </a:ln>
            <a:effectLst>
              <a:outerShdw dist="25560" dir="5400000">
                <a:srgbClr val="000000">
                  <a:alpha val="3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8" name="TextShape 5"/>
          <p:cNvSpPr txBox="1"/>
          <p:nvPr/>
        </p:nvSpPr>
        <p:spPr>
          <a:xfrm>
            <a:off x="11638080" y="6226200"/>
            <a:ext cx="55368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6FD46DE9-FA5D-499C-83BB-D5AF566164F7}" type="slidenum">
              <a:rPr lang="en-IN" sz="1800" b="0" strike="noStrike" spc="-1">
                <a:solidFill>
                  <a:srgbClr val="000000"/>
                </a:solidFill>
                <a:latin typeface="Calibri"/>
              </a:rPr>
              <a:t>10</a:t>
            </a:fld>
            <a:endParaRPr lang="en-IN" sz="1800" b="0" strike="noStrike" spc="-1">
              <a:latin typeface="Times New Roman"/>
            </a:endParaRPr>
          </a:p>
        </p:txBody>
      </p:sp>
      <p:sp>
        <p:nvSpPr>
          <p:cNvPr id="110" name="CustomShape 7"/>
          <p:cNvSpPr/>
          <p:nvPr/>
        </p:nvSpPr>
        <p:spPr>
          <a:xfrm>
            <a:off x="1170720" y="2171880"/>
            <a:ext cx="7694280" cy="243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Roadblocks</a:t>
            </a:r>
            <a:endParaRPr lang="en-IN" sz="32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00000"/>
              </a:lnSpc>
            </a:pPr>
            <a:endParaRPr lang="en-IN" sz="32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Environment</a:t>
            </a:r>
            <a:endParaRPr lang="en-IN" sz="18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The major problem we faced </a:t>
            </a:r>
            <a:r>
              <a:rPr lang="en-IN" spc="-1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was the lack of a useful environment, that integrates both the doctor and the patient side.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IN" b="1" spc="-1" dirty="0">
                <a:solidFill>
                  <a:srgbClr val="000000"/>
                </a:solidFill>
                <a:latin typeface="Roboto Light" panose="02000000000000000000" pitchFamily="2" charset="0"/>
                <a:ea typeface="Roboto" panose="02000000000000000000" pitchFamily="2" charset="0"/>
              </a:rPr>
              <a:t>Dataset</a:t>
            </a:r>
            <a:r>
              <a:rPr lang="en-IN" spc="-1" dirty="0">
                <a:solidFill>
                  <a:srgbClr val="000000"/>
                </a:solidFill>
                <a:latin typeface="Roboto Light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marL="286110" indent="-2857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latin typeface="Roboto" panose="02000000000000000000" pitchFamily="2" charset="0"/>
                <a:ea typeface="Roboto" panose="02000000000000000000" pitchFamily="2" charset="0"/>
              </a:rPr>
              <a:t>The lack of a proper dataset in the field created problems when the model was trained.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IN" sz="1800" b="1" strike="noStrike" spc="-1" dirty="0">
                <a:latin typeface="Roboto" panose="02000000000000000000" pitchFamily="2" charset="0"/>
                <a:ea typeface="Roboto" panose="02000000000000000000" pitchFamily="2" charset="0"/>
              </a:rPr>
              <a:t>Resources</a:t>
            </a:r>
          </a:p>
          <a:p>
            <a:pPr marL="286110" indent="-2857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pc="-1" dirty="0">
                <a:latin typeface="Roboto" panose="02000000000000000000" pitchFamily="2" charset="0"/>
                <a:ea typeface="Roboto" panose="02000000000000000000" pitchFamily="2" charset="0"/>
              </a:rPr>
              <a:t>The lack of monetary resources limited us to the model used in training.</a:t>
            </a:r>
            <a:endParaRPr lang="en-IN" sz="180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Shape 4">
            <a:extLst>
              <a:ext uri="{FF2B5EF4-FFF2-40B4-BE49-F238E27FC236}">
                <a16:creationId xmlns:a16="http://schemas.microsoft.com/office/drawing/2014/main" id="{40C9A26B-FF2A-466F-9E0F-60D886B08D34}"/>
              </a:ext>
            </a:extLst>
          </p:cNvPr>
          <p:cNvSpPr txBox="1"/>
          <p:nvPr/>
        </p:nvSpPr>
        <p:spPr>
          <a:xfrm>
            <a:off x="961920" y="966600"/>
            <a:ext cx="3611160" cy="43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4400" b="0" strike="noStrike" spc="-1" dirty="0" err="1">
                <a:solidFill>
                  <a:srgbClr val="000000"/>
                </a:solidFill>
                <a:latin typeface="Roboto Thin"/>
              </a:rPr>
              <a:t>Allisto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BD497329-A5EF-435A-A7F0-0255D7C6B6A1}"/>
              </a:ext>
            </a:extLst>
          </p:cNvPr>
          <p:cNvSpPr/>
          <p:nvPr/>
        </p:nvSpPr>
        <p:spPr>
          <a:xfrm>
            <a:off x="961920" y="603000"/>
            <a:ext cx="2208600" cy="49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20000"/>
              </a:lnSpc>
            </a:pPr>
            <a:r>
              <a:rPr lang="en-IN" sz="2200" b="0" strike="noStrike" spc="-1" dirty="0">
                <a:solidFill>
                  <a:srgbClr val="00AC58"/>
                </a:solidFill>
                <a:latin typeface="Roboto Thin"/>
                <a:ea typeface="Roboto Light"/>
              </a:rPr>
              <a:t>IDEA</a:t>
            </a:r>
            <a:endParaRPr lang="en-IN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"/>
          <p:cNvGrpSpPr/>
          <p:nvPr/>
        </p:nvGrpSpPr>
        <p:grpSpPr>
          <a:xfrm>
            <a:off x="9370800" y="-1429200"/>
            <a:ext cx="4249800" cy="4246920"/>
            <a:chOff x="9370800" y="-1429200"/>
            <a:chExt cx="4249800" cy="4246920"/>
          </a:xfrm>
        </p:grpSpPr>
        <p:sp>
          <p:nvSpPr>
            <p:cNvPr id="112" name="CustomShape 2"/>
            <p:cNvSpPr/>
            <p:nvPr/>
          </p:nvSpPr>
          <p:spPr>
            <a:xfrm rot="8100000">
              <a:off x="9784440" y="-1014840"/>
              <a:ext cx="1999080" cy="1999080"/>
            </a:xfrm>
            <a:custGeom>
              <a:avLst/>
              <a:gdLst/>
              <a:ahLst/>
              <a:cxnLst/>
              <a:rect l="l" t="t" r="r" b="b"/>
              <a:pathLst>
                <a:path w="2553990" h="2553991">
                  <a:moveTo>
                    <a:pt x="2553990" y="0"/>
                  </a:moveTo>
                  <a:lnTo>
                    <a:pt x="2553990" y="2553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E676"/>
            </a:solidFill>
            <a:ln w="12600">
              <a:noFill/>
            </a:ln>
            <a:effectLst>
              <a:outerShdw dist="25560" dir="5400000">
                <a:srgbClr val="000000">
                  <a:alpha val="3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" name="CustomShape 3"/>
            <p:cNvSpPr/>
            <p:nvPr/>
          </p:nvSpPr>
          <p:spPr>
            <a:xfrm rot="8100000">
              <a:off x="11089080" y="126360"/>
              <a:ext cx="2003400" cy="2323080"/>
            </a:xfrm>
            <a:custGeom>
              <a:avLst/>
              <a:gdLst/>
              <a:ahLst/>
              <a:cxnLst/>
              <a:rect l="l" t="t" r="r" b="b"/>
              <a:pathLst>
                <a:path w="2559410" h="2967775">
                  <a:moveTo>
                    <a:pt x="2559410" y="0"/>
                  </a:moveTo>
                  <a:lnTo>
                    <a:pt x="2559410" y="2967775"/>
                  </a:lnTo>
                  <a:lnTo>
                    <a:pt x="408364" y="2967774"/>
                  </a:lnTo>
                  <a:lnTo>
                    <a:pt x="0" y="2559411"/>
                  </a:lnTo>
                  <a:close/>
                </a:path>
              </a:pathLst>
            </a:custGeom>
            <a:solidFill>
              <a:srgbClr val="263238"/>
            </a:solidFill>
            <a:ln w="12600">
              <a:noFill/>
            </a:ln>
            <a:effectLst>
              <a:outerShdw dist="25560" dir="5400000">
                <a:srgbClr val="000000">
                  <a:alpha val="3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5" name="TextShape 5"/>
          <p:cNvSpPr txBox="1"/>
          <p:nvPr/>
        </p:nvSpPr>
        <p:spPr>
          <a:xfrm>
            <a:off x="11638080" y="6226200"/>
            <a:ext cx="55368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948C5144-BA2E-4B62-9ED5-B526037B9BDE}" type="slidenum">
              <a:rPr lang="en-IN" sz="1800" b="0" strike="noStrike" spc="-1">
                <a:solidFill>
                  <a:srgbClr val="000000"/>
                </a:solidFill>
                <a:latin typeface="Calibri"/>
              </a:rPr>
              <a:t>11</a:t>
            </a:fld>
            <a:endParaRPr lang="en-IN" sz="1800" b="0" strike="noStrike" spc="-1">
              <a:latin typeface="Times New Roman"/>
            </a:endParaRPr>
          </a:p>
        </p:txBody>
      </p:sp>
      <p:sp>
        <p:nvSpPr>
          <p:cNvPr id="117" name="CustomShape 7"/>
          <p:cNvSpPr/>
          <p:nvPr/>
        </p:nvSpPr>
        <p:spPr>
          <a:xfrm>
            <a:off x="813360" y="2022120"/>
            <a:ext cx="10565280" cy="386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Additional Support Information</a:t>
            </a:r>
            <a:endParaRPr lang="en-IN" sz="32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00000"/>
              </a:lnSpc>
            </a:pPr>
            <a:endParaRPr lang="en-IN" sz="32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en-IN" sz="2200" b="1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Android | </a:t>
            </a:r>
            <a:r>
              <a:rPr lang="en-IN" sz="2200" b="1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Deep</a:t>
            </a:r>
            <a:r>
              <a:rPr lang="en-IN" sz="2200" b="1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Learning | Electron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strike="noStrike" spc="-1" dirty="0">
                <a:latin typeface="Roboto" panose="02000000000000000000" pitchFamily="2" charset="0"/>
                <a:ea typeface="Roboto" panose="02000000000000000000" pitchFamily="2" charset="0"/>
              </a:rPr>
              <a:t>Android </a:t>
            </a:r>
            <a:r>
              <a:rPr lang="en-IN" sz="2200" strike="noStrike" spc="-1" dirty="0"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en-US" dirty="0"/>
              <a:t>Android is a mobile operating system developed by Google, based on a modified version of the Linux kernel and other open source software and designed primarily for touchscreen mobile devices such as smartphones and tablets.</a:t>
            </a:r>
            <a:endParaRPr lang="en-IN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spc="-1" dirty="0">
                <a:latin typeface="Roboto" panose="02000000000000000000" pitchFamily="2" charset="0"/>
                <a:ea typeface="Roboto" panose="02000000000000000000" pitchFamily="2" charset="0"/>
              </a:rPr>
              <a:t>Deep Learning</a:t>
            </a:r>
            <a:r>
              <a:rPr lang="en-IN" sz="2200" spc="-1" dirty="0">
                <a:latin typeface="Roboto" panose="02000000000000000000" pitchFamily="2" charset="0"/>
                <a:ea typeface="Roboto" panose="02000000000000000000" pitchFamily="2" charset="0"/>
              </a:rPr>
              <a:t> : </a:t>
            </a:r>
            <a:r>
              <a:rPr lang="en-IN" spc="-1" dirty="0">
                <a:latin typeface="Roboto" panose="02000000000000000000" pitchFamily="2" charset="0"/>
                <a:ea typeface="Roboto" panose="02000000000000000000" pitchFamily="2" charset="0"/>
              </a:rPr>
              <a:t>We made a simple Artificial Neural Network to classify the recorded audio as autistic or non-autistic.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strike="noStrike" spc="-1" dirty="0">
                <a:latin typeface="Roboto" panose="02000000000000000000" pitchFamily="2" charset="0"/>
                <a:ea typeface="Roboto" panose="02000000000000000000" pitchFamily="2" charset="0"/>
              </a:rPr>
              <a:t>Electron </a:t>
            </a:r>
            <a:r>
              <a:rPr lang="en-IN" sz="2200" strike="noStrike" spc="-1" dirty="0"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en-US" dirty="0"/>
              <a:t>Electron is an open-source framework developed and maintained by GitHub. Electron</a:t>
            </a:r>
            <a:r>
              <a:rPr lang="en-US" b="1" dirty="0"/>
              <a:t> </a:t>
            </a:r>
            <a:r>
              <a:rPr lang="en-US" dirty="0"/>
              <a:t>allows for the development of desktop GUI applications using front and back end components originally developed for web applications: Node.js runtime for the backend and Chromium for the frontend.</a:t>
            </a:r>
            <a:endParaRPr lang="en-IN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IN" sz="1800" b="0" strike="noStrike" spc="-1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" name="TextShape 4">
            <a:extLst>
              <a:ext uri="{FF2B5EF4-FFF2-40B4-BE49-F238E27FC236}">
                <a16:creationId xmlns:a16="http://schemas.microsoft.com/office/drawing/2014/main" id="{1C8B5B51-C6ED-48ED-B35E-07AA45E125B8}"/>
              </a:ext>
            </a:extLst>
          </p:cNvPr>
          <p:cNvSpPr txBox="1"/>
          <p:nvPr/>
        </p:nvSpPr>
        <p:spPr>
          <a:xfrm>
            <a:off x="961920" y="966600"/>
            <a:ext cx="3611160" cy="43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4400" b="0" strike="noStrike" spc="-1" dirty="0" err="1">
                <a:solidFill>
                  <a:srgbClr val="000000"/>
                </a:solidFill>
                <a:latin typeface="Roboto Thin"/>
              </a:rPr>
              <a:t>Allisto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8E1C677-19A2-422C-A09A-7CEF83A2E93F}"/>
              </a:ext>
            </a:extLst>
          </p:cNvPr>
          <p:cNvSpPr/>
          <p:nvPr/>
        </p:nvSpPr>
        <p:spPr>
          <a:xfrm>
            <a:off x="961920" y="603000"/>
            <a:ext cx="2208600" cy="49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20000"/>
              </a:lnSpc>
            </a:pPr>
            <a:r>
              <a:rPr lang="en-IN" sz="2200" b="0" strike="noStrike" spc="-1" dirty="0">
                <a:solidFill>
                  <a:srgbClr val="00AC58"/>
                </a:solidFill>
                <a:latin typeface="Roboto Thin"/>
                <a:ea typeface="Roboto Light"/>
              </a:rPr>
              <a:t>IDEA</a:t>
            </a:r>
            <a:endParaRPr lang="en-IN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"/>
          <p:cNvGrpSpPr/>
          <p:nvPr/>
        </p:nvGrpSpPr>
        <p:grpSpPr>
          <a:xfrm>
            <a:off x="9370800" y="-1429200"/>
            <a:ext cx="4249800" cy="4246920"/>
            <a:chOff x="9370800" y="-1429200"/>
            <a:chExt cx="4249800" cy="4246920"/>
          </a:xfrm>
        </p:grpSpPr>
        <p:sp>
          <p:nvSpPr>
            <p:cNvPr id="112" name="CustomShape 2"/>
            <p:cNvSpPr/>
            <p:nvPr/>
          </p:nvSpPr>
          <p:spPr>
            <a:xfrm rot="8100000">
              <a:off x="9784440" y="-1014840"/>
              <a:ext cx="1999080" cy="1999080"/>
            </a:xfrm>
            <a:custGeom>
              <a:avLst/>
              <a:gdLst/>
              <a:ahLst/>
              <a:cxnLst/>
              <a:rect l="l" t="t" r="r" b="b"/>
              <a:pathLst>
                <a:path w="2553990" h="2553991">
                  <a:moveTo>
                    <a:pt x="2553990" y="0"/>
                  </a:moveTo>
                  <a:lnTo>
                    <a:pt x="2553990" y="2553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E676"/>
            </a:solidFill>
            <a:ln w="12600">
              <a:noFill/>
            </a:ln>
            <a:effectLst>
              <a:outerShdw dist="25560" dir="5400000">
                <a:srgbClr val="000000">
                  <a:alpha val="3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" name="CustomShape 3"/>
            <p:cNvSpPr/>
            <p:nvPr/>
          </p:nvSpPr>
          <p:spPr>
            <a:xfrm rot="8100000">
              <a:off x="11089080" y="126360"/>
              <a:ext cx="2003400" cy="2323080"/>
            </a:xfrm>
            <a:custGeom>
              <a:avLst/>
              <a:gdLst/>
              <a:ahLst/>
              <a:cxnLst/>
              <a:rect l="l" t="t" r="r" b="b"/>
              <a:pathLst>
                <a:path w="2559410" h="2967775">
                  <a:moveTo>
                    <a:pt x="2559410" y="0"/>
                  </a:moveTo>
                  <a:lnTo>
                    <a:pt x="2559410" y="2967775"/>
                  </a:lnTo>
                  <a:lnTo>
                    <a:pt x="408364" y="2967774"/>
                  </a:lnTo>
                  <a:lnTo>
                    <a:pt x="0" y="2559411"/>
                  </a:lnTo>
                  <a:close/>
                </a:path>
              </a:pathLst>
            </a:custGeom>
            <a:solidFill>
              <a:srgbClr val="263238"/>
            </a:solidFill>
            <a:ln w="12600">
              <a:noFill/>
            </a:ln>
            <a:effectLst>
              <a:outerShdw dist="25560" dir="5400000">
                <a:srgbClr val="000000">
                  <a:alpha val="3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5" name="TextShape 5"/>
          <p:cNvSpPr txBox="1"/>
          <p:nvPr/>
        </p:nvSpPr>
        <p:spPr>
          <a:xfrm>
            <a:off x="11638080" y="6226200"/>
            <a:ext cx="55368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948C5144-BA2E-4B62-9ED5-B526037B9BDE}" type="slidenum">
              <a:rPr lang="en-IN" sz="1800" b="0" strike="noStrike" spc="-1">
                <a:solidFill>
                  <a:srgbClr val="000000"/>
                </a:solidFill>
                <a:latin typeface="Calibri"/>
              </a:rPr>
              <a:t>12</a:t>
            </a:fld>
            <a:endParaRPr lang="en-IN" sz="1800" b="0" strike="noStrike" spc="-1">
              <a:latin typeface="Times New Roman"/>
            </a:endParaRPr>
          </a:p>
        </p:txBody>
      </p:sp>
      <p:sp>
        <p:nvSpPr>
          <p:cNvPr id="117" name="CustomShape 7"/>
          <p:cNvSpPr/>
          <p:nvPr/>
        </p:nvSpPr>
        <p:spPr>
          <a:xfrm>
            <a:off x="1170720" y="2171880"/>
            <a:ext cx="7760216" cy="386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How much will it cost?</a:t>
            </a:r>
            <a:endParaRPr lang="en-IN" sz="32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00000"/>
              </a:lnSpc>
            </a:pPr>
            <a:endParaRPr lang="en-IN" sz="32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en-IN" sz="2200" b="1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Almost Nothing.</a:t>
            </a: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pc="-1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The application itself won’t need much.</a:t>
            </a: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pc="-1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Currently, our environment runs on </a:t>
            </a:r>
            <a:r>
              <a:rPr lang="en-IN" i="1" spc="-1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pyhtonanywhere.com</a:t>
            </a:r>
            <a:r>
              <a:rPr lang="en-IN" spc="-1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which is free to use. This can later be expanded based on traffic and needs of our service.</a:t>
            </a: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pc="-1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The cost being negligible, we can also earn funds through sponsorships/ads and a miniscule fees that is charged from hospitals affiliated with us and using the service.</a:t>
            </a: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IN" spc="-1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IN" spc="-1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IN" spc="-1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" name="TextShape 4">
            <a:extLst>
              <a:ext uri="{FF2B5EF4-FFF2-40B4-BE49-F238E27FC236}">
                <a16:creationId xmlns:a16="http://schemas.microsoft.com/office/drawing/2014/main" id="{1C8B5B51-C6ED-48ED-B35E-07AA45E125B8}"/>
              </a:ext>
            </a:extLst>
          </p:cNvPr>
          <p:cNvSpPr txBox="1"/>
          <p:nvPr/>
        </p:nvSpPr>
        <p:spPr>
          <a:xfrm>
            <a:off x="961920" y="966600"/>
            <a:ext cx="3611160" cy="43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4400" b="0" strike="noStrike" spc="-1" dirty="0" err="1">
                <a:solidFill>
                  <a:srgbClr val="000000"/>
                </a:solidFill>
                <a:latin typeface="Roboto Thin"/>
              </a:rPr>
              <a:t>Allisto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8E1C677-19A2-422C-A09A-7CEF83A2E93F}"/>
              </a:ext>
            </a:extLst>
          </p:cNvPr>
          <p:cNvSpPr/>
          <p:nvPr/>
        </p:nvSpPr>
        <p:spPr>
          <a:xfrm>
            <a:off x="961920" y="603000"/>
            <a:ext cx="2208600" cy="49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20000"/>
              </a:lnSpc>
            </a:pPr>
            <a:r>
              <a:rPr lang="en-IN" sz="2200" b="0" strike="noStrike" spc="-1" dirty="0">
                <a:solidFill>
                  <a:srgbClr val="00AC58"/>
                </a:solidFill>
                <a:latin typeface="Roboto Thin"/>
                <a:ea typeface="Roboto Light"/>
              </a:rPr>
              <a:t>IDEA</a:t>
            </a:r>
            <a:endParaRPr lang="en-IN" sz="2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37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"/>
          <p:cNvGrpSpPr/>
          <p:nvPr/>
        </p:nvGrpSpPr>
        <p:grpSpPr>
          <a:xfrm>
            <a:off x="9370800" y="-1429200"/>
            <a:ext cx="4249800" cy="4246920"/>
            <a:chOff x="9370800" y="-1429200"/>
            <a:chExt cx="4249800" cy="4246920"/>
          </a:xfrm>
        </p:grpSpPr>
        <p:sp>
          <p:nvSpPr>
            <p:cNvPr id="112" name="CustomShape 2"/>
            <p:cNvSpPr/>
            <p:nvPr/>
          </p:nvSpPr>
          <p:spPr>
            <a:xfrm rot="8100000">
              <a:off x="9784440" y="-1014840"/>
              <a:ext cx="1999080" cy="1999080"/>
            </a:xfrm>
            <a:custGeom>
              <a:avLst/>
              <a:gdLst/>
              <a:ahLst/>
              <a:cxnLst/>
              <a:rect l="l" t="t" r="r" b="b"/>
              <a:pathLst>
                <a:path w="2553990" h="2553991">
                  <a:moveTo>
                    <a:pt x="2553990" y="0"/>
                  </a:moveTo>
                  <a:lnTo>
                    <a:pt x="2553990" y="2553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E676"/>
            </a:solidFill>
            <a:ln w="12600">
              <a:noFill/>
            </a:ln>
            <a:effectLst>
              <a:outerShdw dist="25560" dir="5400000">
                <a:srgbClr val="000000">
                  <a:alpha val="3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" name="CustomShape 3"/>
            <p:cNvSpPr/>
            <p:nvPr/>
          </p:nvSpPr>
          <p:spPr>
            <a:xfrm rot="8100000">
              <a:off x="11089080" y="126360"/>
              <a:ext cx="2003400" cy="2323080"/>
            </a:xfrm>
            <a:custGeom>
              <a:avLst/>
              <a:gdLst/>
              <a:ahLst/>
              <a:cxnLst/>
              <a:rect l="l" t="t" r="r" b="b"/>
              <a:pathLst>
                <a:path w="2559410" h="2967775">
                  <a:moveTo>
                    <a:pt x="2559410" y="0"/>
                  </a:moveTo>
                  <a:lnTo>
                    <a:pt x="2559410" y="2967775"/>
                  </a:lnTo>
                  <a:lnTo>
                    <a:pt x="408364" y="2967774"/>
                  </a:lnTo>
                  <a:lnTo>
                    <a:pt x="0" y="2559411"/>
                  </a:lnTo>
                  <a:close/>
                </a:path>
              </a:pathLst>
            </a:custGeom>
            <a:solidFill>
              <a:srgbClr val="263238"/>
            </a:solidFill>
            <a:ln w="12600">
              <a:noFill/>
            </a:ln>
            <a:effectLst>
              <a:outerShdw dist="25560" dir="5400000">
                <a:srgbClr val="000000">
                  <a:alpha val="3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5" name="TextShape 5"/>
          <p:cNvSpPr txBox="1"/>
          <p:nvPr/>
        </p:nvSpPr>
        <p:spPr>
          <a:xfrm>
            <a:off x="11638080" y="6226200"/>
            <a:ext cx="55368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948C5144-BA2E-4B62-9ED5-B526037B9BDE}" type="slidenum">
              <a:rPr lang="en-IN" sz="1800" b="0" strike="noStrike" spc="-1">
                <a:solidFill>
                  <a:srgbClr val="000000"/>
                </a:solidFill>
                <a:latin typeface="Calibri"/>
              </a:rPr>
              <a:t>13</a:t>
            </a:fld>
            <a:endParaRPr lang="en-IN" sz="1800" b="0" strike="noStrike" spc="-1">
              <a:latin typeface="Times New Roman"/>
            </a:endParaRPr>
          </a:p>
        </p:txBody>
      </p:sp>
      <p:sp>
        <p:nvSpPr>
          <p:cNvPr id="117" name="CustomShape 7"/>
          <p:cNvSpPr/>
          <p:nvPr/>
        </p:nvSpPr>
        <p:spPr>
          <a:xfrm>
            <a:off x="1170720" y="2171880"/>
            <a:ext cx="7760216" cy="386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Future of the service</a:t>
            </a:r>
            <a:endParaRPr lang="en-IN" sz="32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00000"/>
              </a:lnSpc>
            </a:pPr>
            <a:endParaRPr lang="en-IN" sz="32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en-IN" sz="2200" b="1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Yes, it can scale further.</a:t>
            </a: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pc="-1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 future</a:t>
            </a:r>
          </a:p>
        </p:txBody>
      </p:sp>
      <p:sp>
        <p:nvSpPr>
          <p:cNvPr id="9" name="TextShape 4">
            <a:extLst>
              <a:ext uri="{FF2B5EF4-FFF2-40B4-BE49-F238E27FC236}">
                <a16:creationId xmlns:a16="http://schemas.microsoft.com/office/drawing/2014/main" id="{1C8B5B51-C6ED-48ED-B35E-07AA45E125B8}"/>
              </a:ext>
            </a:extLst>
          </p:cNvPr>
          <p:cNvSpPr txBox="1"/>
          <p:nvPr/>
        </p:nvSpPr>
        <p:spPr>
          <a:xfrm>
            <a:off x="961920" y="966600"/>
            <a:ext cx="3611160" cy="43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4400" b="0" strike="noStrike" spc="-1" dirty="0" err="1">
                <a:solidFill>
                  <a:srgbClr val="000000"/>
                </a:solidFill>
                <a:latin typeface="Roboto Thin"/>
              </a:rPr>
              <a:t>Allisto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8E1C677-19A2-422C-A09A-7CEF83A2E93F}"/>
              </a:ext>
            </a:extLst>
          </p:cNvPr>
          <p:cNvSpPr/>
          <p:nvPr/>
        </p:nvSpPr>
        <p:spPr>
          <a:xfrm>
            <a:off x="961920" y="603000"/>
            <a:ext cx="2208600" cy="49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20000"/>
              </a:lnSpc>
            </a:pPr>
            <a:r>
              <a:rPr lang="en-IN" sz="2200" b="0" strike="noStrike" spc="-1" dirty="0">
                <a:solidFill>
                  <a:srgbClr val="00AC58"/>
                </a:solidFill>
                <a:latin typeface="Roboto Thin"/>
                <a:ea typeface="Roboto Light"/>
              </a:rPr>
              <a:t>IDEA</a:t>
            </a:r>
            <a:endParaRPr lang="en-IN" sz="2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490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1"/>
          <p:cNvGrpSpPr/>
          <p:nvPr/>
        </p:nvGrpSpPr>
        <p:grpSpPr>
          <a:xfrm>
            <a:off x="10732320" y="-743760"/>
            <a:ext cx="2202120" cy="2200320"/>
            <a:chOff x="10732320" y="-743760"/>
            <a:chExt cx="2202120" cy="2200320"/>
          </a:xfrm>
        </p:grpSpPr>
        <p:sp>
          <p:nvSpPr>
            <p:cNvPr id="55" name="CustomShape 2"/>
            <p:cNvSpPr/>
            <p:nvPr/>
          </p:nvSpPr>
          <p:spPr>
            <a:xfrm rot="8100000">
              <a:off x="10946880" y="-529200"/>
              <a:ext cx="1035720" cy="1035720"/>
            </a:xfrm>
            <a:custGeom>
              <a:avLst/>
              <a:gdLst/>
              <a:ahLst/>
              <a:cxnLst/>
              <a:rect l="l" t="t" r="r" b="b"/>
              <a:pathLst>
                <a:path w="2553990" h="2553991">
                  <a:moveTo>
                    <a:pt x="2553990" y="0"/>
                  </a:moveTo>
                  <a:lnTo>
                    <a:pt x="2553990" y="2553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E676"/>
            </a:solidFill>
            <a:ln w="12600">
              <a:noFill/>
            </a:ln>
            <a:effectLst>
              <a:outerShdw dist="25560" dir="5400000">
                <a:srgbClr val="000000">
                  <a:alpha val="3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" name="CustomShape 3"/>
            <p:cNvSpPr/>
            <p:nvPr/>
          </p:nvSpPr>
          <p:spPr>
            <a:xfrm rot="8100000">
              <a:off x="11622960" y="61920"/>
              <a:ext cx="1037880" cy="1203480"/>
            </a:xfrm>
            <a:custGeom>
              <a:avLst/>
              <a:gdLst/>
              <a:ahLst/>
              <a:cxnLst/>
              <a:rect l="l" t="t" r="r" b="b"/>
              <a:pathLst>
                <a:path w="2559410" h="2967775">
                  <a:moveTo>
                    <a:pt x="2559410" y="0"/>
                  </a:moveTo>
                  <a:lnTo>
                    <a:pt x="2559410" y="2967775"/>
                  </a:lnTo>
                  <a:lnTo>
                    <a:pt x="408364" y="2967774"/>
                  </a:lnTo>
                  <a:lnTo>
                    <a:pt x="0" y="2559411"/>
                  </a:lnTo>
                  <a:close/>
                </a:path>
              </a:pathLst>
            </a:custGeom>
            <a:solidFill>
              <a:srgbClr val="263238"/>
            </a:solidFill>
            <a:ln w="12600">
              <a:noFill/>
            </a:ln>
            <a:effectLst>
              <a:outerShdw dist="25560" dir="5400000">
                <a:srgbClr val="000000">
                  <a:alpha val="3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7" name="CustomShape 4"/>
          <p:cNvSpPr/>
          <p:nvPr/>
        </p:nvSpPr>
        <p:spPr>
          <a:xfrm rot="18900000">
            <a:off x="536400" y="5581080"/>
            <a:ext cx="2553480" cy="2553480"/>
          </a:xfrm>
          <a:custGeom>
            <a:avLst/>
            <a:gdLst/>
            <a:ahLst/>
            <a:cxnLst/>
            <a:rect l="l" t="t" r="r" b="b"/>
            <a:pathLst>
              <a:path w="2553990" h="2553991">
                <a:moveTo>
                  <a:pt x="2553990" y="0"/>
                </a:moveTo>
                <a:lnTo>
                  <a:pt x="2553990" y="2553991"/>
                </a:lnTo>
                <a:lnTo>
                  <a:pt x="0" y="0"/>
                </a:lnTo>
                <a:close/>
              </a:path>
            </a:pathLst>
          </a:custGeom>
          <a:solidFill>
            <a:srgbClr val="00E676"/>
          </a:solidFill>
          <a:ln w="12600">
            <a:noFill/>
          </a:ln>
          <a:effectLst>
            <a:outerShdw dist="25560" dir="540000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CustomShape 5"/>
          <p:cNvSpPr/>
          <p:nvPr/>
        </p:nvSpPr>
        <p:spPr>
          <a:xfrm rot="18900000">
            <a:off x="-1146912" y="3724592"/>
            <a:ext cx="2558880" cy="2967480"/>
          </a:xfrm>
          <a:custGeom>
            <a:avLst/>
            <a:gdLst/>
            <a:ahLst/>
            <a:cxnLst/>
            <a:rect l="l" t="t" r="r" b="b"/>
            <a:pathLst>
              <a:path w="2559410" h="2967775">
                <a:moveTo>
                  <a:pt x="2559410" y="0"/>
                </a:moveTo>
                <a:lnTo>
                  <a:pt x="2559410" y="2967775"/>
                </a:lnTo>
                <a:lnTo>
                  <a:pt x="408364" y="2967774"/>
                </a:lnTo>
                <a:lnTo>
                  <a:pt x="0" y="2559411"/>
                </a:lnTo>
                <a:close/>
              </a:path>
            </a:pathLst>
          </a:custGeom>
          <a:solidFill>
            <a:srgbClr val="263238"/>
          </a:solidFill>
          <a:ln w="12600">
            <a:noFill/>
          </a:ln>
          <a:effectLst>
            <a:outerShdw dist="25560" dir="540000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TextShape 6"/>
          <p:cNvSpPr txBox="1"/>
          <p:nvPr/>
        </p:nvSpPr>
        <p:spPr>
          <a:xfrm>
            <a:off x="961920" y="895320"/>
            <a:ext cx="3611520" cy="43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Stack Trace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TextShape 7"/>
          <p:cNvSpPr txBox="1"/>
          <p:nvPr/>
        </p:nvSpPr>
        <p:spPr>
          <a:xfrm>
            <a:off x="11638080" y="6226200"/>
            <a:ext cx="55368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BA19E577-B008-4772-83D0-5481B8034C08}" type="slidenum">
              <a:rPr lang="en-IN" sz="1800" b="0" strike="noStrike" spc="-1">
                <a:solidFill>
                  <a:srgbClr val="000000"/>
                </a:solidFill>
                <a:latin typeface="Calibri"/>
              </a:rPr>
              <a:t>2</a:t>
            </a:fld>
            <a:endParaRPr lang="en-IN" sz="1800" b="0" strike="noStrike" spc="-1">
              <a:latin typeface="Times New Roman"/>
            </a:endParaRPr>
          </a:p>
        </p:txBody>
      </p:sp>
      <p:sp>
        <p:nvSpPr>
          <p:cNvPr id="61" name="CustomShape 8"/>
          <p:cNvSpPr/>
          <p:nvPr/>
        </p:nvSpPr>
        <p:spPr>
          <a:xfrm>
            <a:off x="961920" y="669960"/>
            <a:ext cx="2208600" cy="38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20000"/>
              </a:lnSpc>
            </a:pPr>
            <a:r>
              <a:rPr lang="en-IN" sz="1600" b="0" strike="noStrike" spc="-1">
                <a:solidFill>
                  <a:srgbClr val="A6A6A6"/>
                </a:solidFill>
                <a:latin typeface="Roboto Light"/>
                <a:ea typeface="Roboto Light"/>
              </a:rPr>
              <a:t>Team Name</a:t>
            </a:r>
            <a:endParaRPr lang="en-IN" sz="1600" b="0" strike="noStrike" spc="-1">
              <a:latin typeface="Arial"/>
            </a:endParaRPr>
          </a:p>
        </p:txBody>
      </p:sp>
      <p:sp>
        <p:nvSpPr>
          <p:cNvPr id="62" name="CustomShape 9"/>
          <p:cNvSpPr/>
          <p:nvPr/>
        </p:nvSpPr>
        <p:spPr>
          <a:xfrm>
            <a:off x="7741800" y="889560"/>
            <a:ext cx="3611520" cy="43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90000"/>
              </a:lnSpc>
            </a:pPr>
            <a:r>
              <a:rPr lang="en-IN" sz="3000" b="0" strike="noStrike" spc="-1" dirty="0">
                <a:solidFill>
                  <a:srgbClr val="00AC58"/>
                </a:solidFill>
                <a:latin typeface="Calibri Light"/>
              </a:rPr>
              <a:t>Machine Learning</a:t>
            </a:r>
            <a:endParaRPr lang="en-IN" sz="3000" b="0" strike="noStrike" spc="-1" dirty="0">
              <a:latin typeface="Arial"/>
            </a:endParaRPr>
          </a:p>
        </p:txBody>
      </p:sp>
      <p:sp>
        <p:nvSpPr>
          <p:cNvPr id="63" name="CustomShape 10"/>
          <p:cNvSpPr/>
          <p:nvPr/>
        </p:nvSpPr>
        <p:spPr>
          <a:xfrm>
            <a:off x="9109800" y="669960"/>
            <a:ext cx="220860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20000"/>
              </a:lnSpc>
            </a:pPr>
            <a:r>
              <a:rPr lang="en-IN" sz="1400" b="0" strike="noStrike" spc="-1">
                <a:solidFill>
                  <a:srgbClr val="A6A6A6"/>
                </a:solidFill>
                <a:latin typeface="Roboto Light"/>
                <a:ea typeface="Roboto Light"/>
              </a:rPr>
              <a:t>Theme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AE3253-467B-437C-A6C6-BA97D1FA00E2}"/>
              </a:ext>
            </a:extLst>
          </p:cNvPr>
          <p:cNvSpPr/>
          <p:nvPr/>
        </p:nvSpPr>
        <p:spPr>
          <a:xfrm>
            <a:off x="535668" y="1863634"/>
            <a:ext cx="2569332" cy="3869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198BFC-2F9E-4114-90CB-127F0BD1B468}"/>
              </a:ext>
            </a:extLst>
          </p:cNvPr>
          <p:cNvSpPr/>
          <p:nvPr/>
        </p:nvSpPr>
        <p:spPr>
          <a:xfrm>
            <a:off x="635164" y="5107442"/>
            <a:ext cx="2370338" cy="276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GitHub: @aesher9o1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5FCD3D-E115-429D-8693-8D54A370175B}"/>
              </a:ext>
            </a:extLst>
          </p:cNvPr>
          <p:cNvSpPr/>
          <p:nvPr/>
        </p:nvSpPr>
        <p:spPr>
          <a:xfrm>
            <a:off x="715871" y="4697657"/>
            <a:ext cx="2208925" cy="409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Aashish Kumar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48A26B-C585-48DF-A07A-E91A43745C64}"/>
              </a:ext>
            </a:extLst>
          </p:cNvPr>
          <p:cNvSpPr/>
          <p:nvPr/>
        </p:nvSpPr>
        <p:spPr>
          <a:xfrm>
            <a:off x="6038310" y="1863634"/>
            <a:ext cx="2569332" cy="3869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65756F-B53E-40C5-B92B-EBBC4754EBBC}"/>
              </a:ext>
            </a:extLst>
          </p:cNvPr>
          <p:cNvSpPr/>
          <p:nvPr/>
        </p:nvSpPr>
        <p:spPr>
          <a:xfrm>
            <a:off x="6218513" y="5112018"/>
            <a:ext cx="2208925" cy="293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GitHub: @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NedStark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94F507-37BF-4145-993E-4756F966EC9C}"/>
              </a:ext>
            </a:extLst>
          </p:cNvPr>
          <p:cNvSpPr/>
          <p:nvPr/>
        </p:nvSpPr>
        <p:spPr>
          <a:xfrm>
            <a:off x="6218513" y="4697657"/>
            <a:ext cx="2208925" cy="398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Nedheesh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Hasija</a:t>
            </a:r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48FFA5-D41D-4635-916B-1D91C83082CD}"/>
              </a:ext>
            </a:extLst>
          </p:cNvPr>
          <p:cNvSpPr/>
          <p:nvPr/>
        </p:nvSpPr>
        <p:spPr>
          <a:xfrm>
            <a:off x="8787844" y="1863634"/>
            <a:ext cx="2569332" cy="3869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D89387-B001-4A5E-8F07-694EA1DE1AC2}"/>
              </a:ext>
            </a:extLst>
          </p:cNvPr>
          <p:cNvSpPr/>
          <p:nvPr/>
        </p:nvSpPr>
        <p:spPr>
          <a:xfrm>
            <a:off x="8968048" y="5112018"/>
            <a:ext cx="2208925" cy="293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GitHub: @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rshrc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C1DFD1-7542-4286-89E3-85D54547242A}"/>
              </a:ext>
            </a:extLst>
          </p:cNvPr>
          <p:cNvSpPr/>
          <p:nvPr/>
        </p:nvSpPr>
        <p:spPr>
          <a:xfrm>
            <a:off x="8968048" y="4697657"/>
            <a:ext cx="2208925" cy="409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Rishi Banerjee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5FB87EB-DA30-4A40-BA45-13904CBB59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342" y="2371665"/>
            <a:ext cx="2146336" cy="2146336"/>
          </a:xfrm>
          <a:prstGeom prst="ellipse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8EAF4CC-B21F-448D-B193-AB63A73ED375}"/>
              </a:ext>
            </a:extLst>
          </p:cNvPr>
          <p:cNvSpPr/>
          <p:nvPr/>
        </p:nvSpPr>
        <p:spPr>
          <a:xfrm>
            <a:off x="3288774" y="1863634"/>
            <a:ext cx="2569332" cy="3869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8697454-1AE7-45F0-8796-B075B5137243}"/>
              </a:ext>
            </a:extLst>
          </p:cNvPr>
          <p:cNvSpPr/>
          <p:nvPr/>
        </p:nvSpPr>
        <p:spPr>
          <a:xfrm>
            <a:off x="3396477" y="5105576"/>
            <a:ext cx="2353925" cy="293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IN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G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itHub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: @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AgentTango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F04763D-0A97-48B7-8063-66A679D40DF1}"/>
              </a:ext>
            </a:extLst>
          </p:cNvPr>
          <p:cNvSpPr/>
          <p:nvPr/>
        </p:nvSpPr>
        <p:spPr>
          <a:xfrm>
            <a:off x="3468978" y="4697657"/>
            <a:ext cx="2208925" cy="398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Aditya Thakur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1"/>
          <p:cNvGrpSpPr/>
          <p:nvPr/>
        </p:nvGrpSpPr>
        <p:grpSpPr>
          <a:xfrm>
            <a:off x="-524160" y="0"/>
            <a:ext cx="12715920" cy="6857640"/>
            <a:chOff x="-524160" y="0"/>
            <a:chExt cx="12715920" cy="6857640"/>
          </a:xfrm>
        </p:grpSpPr>
        <p:sp>
          <p:nvSpPr>
            <p:cNvPr id="66" name="CustomShape 2"/>
            <p:cNvSpPr/>
            <p:nvPr/>
          </p:nvSpPr>
          <p:spPr>
            <a:xfrm>
              <a:off x="7532280" y="0"/>
              <a:ext cx="4659480" cy="6857640"/>
            </a:xfrm>
            <a:custGeom>
              <a:avLst/>
              <a:gdLst/>
              <a:ahLst/>
              <a:cxnLst/>
              <a:rect l="l" t="t" r="r" b="b"/>
              <a:pathLst>
                <a:path w="4659793" h="6858000">
                  <a:moveTo>
                    <a:pt x="0" y="0"/>
                  </a:moveTo>
                  <a:lnTo>
                    <a:pt x="4659793" y="0"/>
                  </a:lnTo>
                  <a:lnTo>
                    <a:pt x="4659793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AEBCC4"/>
            </a:solidFill>
            <a:ln w="12600">
              <a:noFill/>
            </a:ln>
            <a:effectLst>
              <a:outerShdw dist="25560">
                <a:srgbClr val="000000">
                  <a:alpha val="3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67" name="Group 3"/>
            <p:cNvGrpSpPr/>
            <p:nvPr/>
          </p:nvGrpSpPr>
          <p:grpSpPr>
            <a:xfrm>
              <a:off x="-524160" y="0"/>
              <a:ext cx="12715560" cy="6857640"/>
              <a:chOff x="-524160" y="0"/>
              <a:chExt cx="12715560" cy="6857640"/>
            </a:xfrm>
          </p:grpSpPr>
          <p:sp>
            <p:nvSpPr>
              <p:cNvPr id="68" name="CustomShape 4"/>
              <p:cNvSpPr/>
              <p:nvPr/>
            </p:nvSpPr>
            <p:spPr>
              <a:xfrm>
                <a:off x="6064200" y="0"/>
                <a:ext cx="6127200" cy="6857640"/>
              </a:xfrm>
              <a:custGeom>
                <a:avLst/>
                <a:gdLst/>
                <a:ahLst/>
                <a:cxnLst/>
                <a:rect l="l" t="t" r="r" b="b"/>
                <a:pathLst>
                  <a:path w="6127631" h="6858000">
                    <a:moveTo>
                      <a:pt x="0" y="0"/>
                    </a:moveTo>
                    <a:lnTo>
                      <a:pt x="5042155" y="0"/>
                    </a:lnTo>
                    <a:lnTo>
                      <a:pt x="6127631" y="1625159"/>
                    </a:lnTo>
                    <a:lnTo>
                      <a:pt x="6127631" y="5232842"/>
                    </a:lnTo>
                    <a:lnTo>
                      <a:pt x="5042155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78909C"/>
              </a:solidFill>
              <a:ln w="12600">
                <a:noFill/>
              </a:ln>
              <a:effectLst>
                <a:outerShdw dist="25560">
                  <a:srgbClr val="000000">
                    <a:alpha val="3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9" name="CustomShape 5"/>
              <p:cNvSpPr/>
              <p:nvPr/>
            </p:nvSpPr>
            <p:spPr>
              <a:xfrm>
                <a:off x="3696840" y="0"/>
                <a:ext cx="7332120" cy="6857640"/>
              </a:xfrm>
              <a:prstGeom prst="homePlate">
                <a:avLst>
                  <a:gd name="adj" fmla="val 33396"/>
                </a:avLst>
              </a:prstGeom>
              <a:solidFill>
                <a:srgbClr val="607D8B"/>
              </a:solidFill>
              <a:ln w="12600">
                <a:noFill/>
              </a:ln>
              <a:effectLst>
                <a:outerShdw dist="25560">
                  <a:srgbClr val="000000">
                    <a:alpha val="3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0" name="CustomShape 6"/>
              <p:cNvSpPr/>
              <p:nvPr/>
            </p:nvSpPr>
            <p:spPr>
              <a:xfrm>
                <a:off x="1930320" y="0"/>
                <a:ext cx="7332120" cy="6857640"/>
              </a:xfrm>
              <a:prstGeom prst="homePlate">
                <a:avLst>
                  <a:gd name="adj" fmla="val 33396"/>
                </a:avLst>
              </a:prstGeom>
              <a:solidFill>
                <a:srgbClr val="455A64"/>
              </a:solidFill>
              <a:ln w="12600">
                <a:noFill/>
              </a:ln>
              <a:effectLst>
                <a:outerShdw dist="25560">
                  <a:srgbClr val="000000">
                    <a:alpha val="3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1" name="CustomShape 7"/>
              <p:cNvSpPr/>
              <p:nvPr/>
            </p:nvSpPr>
            <p:spPr>
              <a:xfrm>
                <a:off x="631440" y="0"/>
                <a:ext cx="7332120" cy="6857640"/>
              </a:xfrm>
              <a:prstGeom prst="homePlate">
                <a:avLst>
                  <a:gd name="adj" fmla="val 33396"/>
                </a:avLst>
              </a:prstGeom>
              <a:solidFill>
                <a:srgbClr val="00E676"/>
              </a:solidFill>
              <a:ln w="12600">
                <a:noFill/>
              </a:ln>
              <a:effectLst>
                <a:outerShdw dist="25560">
                  <a:srgbClr val="000000">
                    <a:alpha val="3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2" name="CustomShape 8"/>
              <p:cNvSpPr/>
              <p:nvPr/>
            </p:nvSpPr>
            <p:spPr>
              <a:xfrm>
                <a:off x="303840" y="0"/>
                <a:ext cx="7332120" cy="6857640"/>
              </a:xfrm>
              <a:prstGeom prst="homePlate">
                <a:avLst>
                  <a:gd name="adj" fmla="val 33396"/>
                </a:avLst>
              </a:prstGeom>
              <a:solidFill>
                <a:srgbClr val="263238"/>
              </a:solidFill>
              <a:ln w="12600">
                <a:noFill/>
              </a:ln>
              <a:effectLst>
                <a:outerShdw dist="25560">
                  <a:srgbClr val="000000">
                    <a:alpha val="3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3" name="CustomShape 9"/>
              <p:cNvSpPr/>
              <p:nvPr/>
            </p:nvSpPr>
            <p:spPr>
              <a:xfrm>
                <a:off x="-524160" y="0"/>
                <a:ext cx="7332120" cy="6857640"/>
              </a:xfrm>
              <a:prstGeom prst="homePlate">
                <a:avLst>
                  <a:gd name="adj" fmla="val 33396"/>
                </a:avLst>
              </a:prstGeom>
              <a:solidFill>
                <a:srgbClr val="455A64"/>
              </a:solidFill>
              <a:ln w="12600">
                <a:noFill/>
              </a:ln>
              <a:effectLst>
                <a:outerShdw dist="25560">
                  <a:srgbClr val="000000">
                    <a:alpha val="3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74" name="CustomShape 10"/>
          <p:cNvSpPr/>
          <p:nvPr/>
        </p:nvSpPr>
        <p:spPr>
          <a:xfrm>
            <a:off x="839160" y="2689560"/>
            <a:ext cx="6026760" cy="102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40000"/>
              </a:lnSpc>
            </a:pPr>
            <a:r>
              <a:rPr lang="en-IN" sz="4400" b="0" strike="noStrike" spc="-1">
                <a:solidFill>
                  <a:srgbClr val="FFFFFF"/>
                </a:solidFill>
                <a:latin typeface="Roboto Light"/>
                <a:ea typeface="Roboto Light"/>
              </a:rPr>
              <a:t>The Problem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75" name="CustomShape 11"/>
          <p:cNvSpPr/>
          <p:nvPr/>
        </p:nvSpPr>
        <p:spPr>
          <a:xfrm>
            <a:off x="839160" y="3681720"/>
            <a:ext cx="4897080" cy="10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200" b="0" strike="noStrike" spc="-1" dirty="0">
                <a:solidFill>
                  <a:srgbClr val="F2F2F2"/>
                </a:solidFill>
                <a:latin typeface="Roboto Thin"/>
                <a:ea typeface="Roboto Thin"/>
              </a:rPr>
              <a:t>Complete absence of </a:t>
            </a:r>
            <a:r>
              <a:rPr lang="en-US" sz="2200" b="0" strike="noStrike" spc="-1" dirty="0">
                <a:solidFill>
                  <a:srgbClr val="F2F2F2"/>
                </a:solidFill>
                <a:latin typeface="Roboto Thin"/>
                <a:ea typeface="Roboto Thin"/>
              </a:rPr>
              <a:t>any kind of help for detection and/or diagnosing autism in babies.</a:t>
            </a:r>
            <a:endParaRPr lang="en-IN" sz="2200" b="0" strike="noStrike" spc="-1" dirty="0">
              <a:latin typeface="Arial"/>
            </a:endParaRPr>
          </a:p>
        </p:txBody>
      </p:sp>
      <p:sp>
        <p:nvSpPr>
          <p:cNvPr id="13" name="TextShape 7">
            <a:extLst>
              <a:ext uri="{FF2B5EF4-FFF2-40B4-BE49-F238E27FC236}">
                <a16:creationId xmlns:a16="http://schemas.microsoft.com/office/drawing/2014/main" id="{668B3B8E-5273-4262-939F-60DBECEDD801}"/>
              </a:ext>
            </a:extLst>
          </p:cNvPr>
          <p:cNvSpPr txBox="1"/>
          <p:nvPr/>
        </p:nvSpPr>
        <p:spPr>
          <a:xfrm>
            <a:off x="11638080" y="6226200"/>
            <a:ext cx="55368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BA19E577-B008-4772-83D0-5481B8034C08}" type="slidenum">
              <a:rPr lang="en-IN" sz="1800" b="0" strike="noStrike" spc="-1">
                <a:solidFill>
                  <a:schemeClr val="bg1"/>
                </a:solidFill>
                <a:latin typeface="Calibri"/>
              </a:rPr>
              <a:t>3</a:t>
            </a:fld>
            <a:endParaRPr lang="en-IN" sz="1800" b="0" strike="noStrike" spc="-1" dirty="0">
              <a:solidFill>
                <a:schemeClr val="bg1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1"/>
          <p:cNvGrpSpPr/>
          <p:nvPr/>
        </p:nvGrpSpPr>
        <p:grpSpPr>
          <a:xfrm>
            <a:off x="9370800" y="-1429200"/>
            <a:ext cx="4249800" cy="4246920"/>
            <a:chOff x="9370800" y="-1429200"/>
            <a:chExt cx="4249800" cy="4246920"/>
          </a:xfrm>
        </p:grpSpPr>
        <p:sp>
          <p:nvSpPr>
            <p:cNvPr id="77" name="CustomShape 2"/>
            <p:cNvSpPr/>
            <p:nvPr/>
          </p:nvSpPr>
          <p:spPr>
            <a:xfrm rot="8100000">
              <a:off x="9784440" y="-1014840"/>
              <a:ext cx="1999080" cy="1999080"/>
            </a:xfrm>
            <a:custGeom>
              <a:avLst/>
              <a:gdLst/>
              <a:ahLst/>
              <a:cxnLst/>
              <a:rect l="l" t="t" r="r" b="b"/>
              <a:pathLst>
                <a:path w="2553990" h="2553991">
                  <a:moveTo>
                    <a:pt x="2553990" y="0"/>
                  </a:moveTo>
                  <a:lnTo>
                    <a:pt x="2553990" y="2553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E676"/>
            </a:solidFill>
            <a:ln w="12600">
              <a:noFill/>
            </a:ln>
            <a:effectLst>
              <a:outerShdw dist="25560" dir="5400000">
                <a:srgbClr val="000000">
                  <a:alpha val="3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" name="CustomShape 3"/>
            <p:cNvSpPr/>
            <p:nvPr/>
          </p:nvSpPr>
          <p:spPr>
            <a:xfrm rot="8100000">
              <a:off x="11089080" y="126360"/>
              <a:ext cx="2003400" cy="2323080"/>
            </a:xfrm>
            <a:custGeom>
              <a:avLst/>
              <a:gdLst/>
              <a:ahLst/>
              <a:cxnLst/>
              <a:rect l="l" t="t" r="r" b="b"/>
              <a:pathLst>
                <a:path w="2559410" h="2967775">
                  <a:moveTo>
                    <a:pt x="2559410" y="0"/>
                  </a:moveTo>
                  <a:lnTo>
                    <a:pt x="2559410" y="2967775"/>
                  </a:lnTo>
                  <a:lnTo>
                    <a:pt x="408364" y="2967774"/>
                  </a:lnTo>
                  <a:lnTo>
                    <a:pt x="0" y="2559411"/>
                  </a:lnTo>
                  <a:close/>
                </a:path>
              </a:pathLst>
            </a:custGeom>
            <a:solidFill>
              <a:srgbClr val="263238"/>
            </a:solidFill>
            <a:ln w="12600">
              <a:noFill/>
            </a:ln>
            <a:effectLst>
              <a:outerShdw dist="25560" dir="5400000">
                <a:srgbClr val="000000">
                  <a:alpha val="3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79" name="TextShape 4"/>
          <p:cNvSpPr txBox="1"/>
          <p:nvPr/>
        </p:nvSpPr>
        <p:spPr>
          <a:xfrm>
            <a:off x="961920" y="966600"/>
            <a:ext cx="3611160" cy="43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4400" b="0" strike="noStrike" spc="-1" dirty="0" err="1">
                <a:solidFill>
                  <a:srgbClr val="000000"/>
                </a:solidFill>
                <a:latin typeface="Roboto Thin"/>
              </a:rPr>
              <a:t>Allisto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TextShape 5"/>
          <p:cNvSpPr txBox="1"/>
          <p:nvPr/>
        </p:nvSpPr>
        <p:spPr>
          <a:xfrm>
            <a:off x="11638080" y="6226200"/>
            <a:ext cx="55368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83BDDE9-9B76-43CB-9867-27A9B424F821}" type="slidenum">
              <a:rPr lang="en-IN" sz="1800" b="0" strike="noStrike" spc="-1">
                <a:solidFill>
                  <a:srgbClr val="000000"/>
                </a:solidFill>
                <a:latin typeface="Calibri"/>
              </a:rPr>
              <a:t>4</a:t>
            </a:fld>
            <a:endParaRPr lang="en-IN" sz="1800" b="0" strike="noStrike" spc="-1">
              <a:latin typeface="Times New Roman"/>
            </a:endParaRPr>
          </a:p>
        </p:txBody>
      </p:sp>
      <p:sp>
        <p:nvSpPr>
          <p:cNvPr id="81" name="CustomShape 6"/>
          <p:cNvSpPr/>
          <p:nvPr/>
        </p:nvSpPr>
        <p:spPr>
          <a:xfrm>
            <a:off x="961920" y="603000"/>
            <a:ext cx="2208600" cy="49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20000"/>
              </a:lnSpc>
            </a:pPr>
            <a:r>
              <a:rPr lang="en-IN" sz="2200" b="0" strike="noStrike" spc="-1" dirty="0">
                <a:solidFill>
                  <a:srgbClr val="00AC58"/>
                </a:solidFill>
                <a:latin typeface="Roboto Thin"/>
                <a:ea typeface="Roboto Light"/>
              </a:rPr>
              <a:t>IDEA</a:t>
            </a:r>
            <a:endParaRPr lang="en-IN" sz="2200" b="0" strike="noStrike" spc="-1" dirty="0">
              <a:latin typeface="Arial"/>
            </a:endParaRPr>
          </a:p>
        </p:txBody>
      </p:sp>
      <p:sp>
        <p:nvSpPr>
          <p:cNvPr id="82" name="CustomShape 7"/>
          <p:cNvSpPr/>
          <p:nvPr/>
        </p:nvSpPr>
        <p:spPr>
          <a:xfrm>
            <a:off x="1170721" y="2171880"/>
            <a:ext cx="6419688" cy="26043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 complete environment which can take care of everything from detection to diagnosing. </a:t>
            </a:r>
            <a:endParaRPr lang="en-IN" sz="2000" b="0" strike="noStrike" spc="-1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840" indent="-285480">
              <a:buClr>
                <a:srgbClr val="000000"/>
              </a:buClr>
              <a:buFont typeface="Arial"/>
              <a:buChar char="•"/>
            </a:pPr>
            <a:r>
              <a:rPr lang="en-IN" sz="2000" spc="-1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Provide patients affordable detection of autism.</a:t>
            </a:r>
            <a:endParaRPr lang="en-IN" sz="2000" b="0" strike="noStrike" spc="-1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Provide a portal for the doctors to interact with the patients.</a:t>
            </a: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000" spc="-1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Affiliating with doctors to provide the best possible medical services.</a:t>
            </a: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Using Machine Learning to pred</a:t>
            </a:r>
            <a:r>
              <a:rPr lang="en-IN" sz="2000" spc="-1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ict child’s probability of having autism.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FD7FA0-4FF3-47E1-98A6-985E411C95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409" y="-54174"/>
            <a:ext cx="3878996" cy="69821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1"/>
          <p:cNvGrpSpPr/>
          <p:nvPr/>
        </p:nvGrpSpPr>
        <p:grpSpPr>
          <a:xfrm>
            <a:off x="9370800" y="-1429200"/>
            <a:ext cx="4249800" cy="4246920"/>
            <a:chOff x="9370800" y="-1429200"/>
            <a:chExt cx="4249800" cy="4246920"/>
          </a:xfrm>
        </p:grpSpPr>
        <p:sp>
          <p:nvSpPr>
            <p:cNvPr id="84" name="CustomShape 2"/>
            <p:cNvSpPr/>
            <p:nvPr/>
          </p:nvSpPr>
          <p:spPr>
            <a:xfrm rot="8100000">
              <a:off x="9784440" y="-1014840"/>
              <a:ext cx="1999080" cy="1999080"/>
            </a:xfrm>
            <a:custGeom>
              <a:avLst/>
              <a:gdLst/>
              <a:ahLst/>
              <a:cxnLst/>
              <a:rect l="l" t="t" r="r" b="b"/>
              <a:pathLst>
                <a:path w="2553990" h="2553991">
                  <a:moveTo>
                    <a:pt x="2553990" y="0"/>
                  </a:moveTo>
                  <a:lnTo>
                    <a:pt x="2553990" y="2553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E676"/>
            </a:solidFill>
            <a:ln w="12600">
              <a:noFill/>
            </a:ln>
            <a:effectLst>
              <a:outerShdw dist="25560" dir="5400000">
                <a:srgbClr val="000000">
                  <a:alpha val="3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" name="CustomShape 3"/>
            <p:cNvSpPr/>
            <p:nvPr/>
          </p:nvSpPr>
          <p:spPr>
            <a:xfrm rot="8100000">
              <a:off x="11089080" y="126360"/>
              <a:ext cx="2003400" cy="2323080"/>
            </a:xfrm>
            <a:custGeom>
              <a:avLst/>
              <a:gdLst/>
              <a:ahLst/>
              <a:cxnLst/>
              <a:rect l="l" t="t" r="r" b="b"/>
              <a:pathLst>
                <a:path w="2559410" h="2967775">
                  <a:moveTo>
                    <a:pt x="2559410" y="0"/>
                  </a:moveTo>
                  <a:lnTo>
                    <a:pt x="2559410" y="2967775"/>
                  </a:lnTo>
                  <a:lnTo>
                    <a:pt x="408364" y="2967774"/>
                  </a:lnTo>
                  <a:lnTo>
                    <a:pt x="0" y="2559411"/>
                  </a:lnTo>
                  <a:close/>
                </a:path>
              </a:pathLst>
            </a:custGeom>
            <a:solidFill>
              <a:srgbClr val="263238"/>
            </a:solidFill>
            <a:ln w="12600">
              <a:noFill/>
            </a:ln>
            <a:effectLst>
              <a:outerShdw dist="25560" dir="5400000">
                <a:srgbClr val="000000">
                  <a:alpha val="3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7" name="TextShape 5"/>
          <p:cNvSpPr txBox="1"/>
          <p:nvPr/>
        </p:nvSpPr>
        <p:spPr>
          <a:xfrm>
            <a:off x="11638080" y="6226200"/>
            <a:ext cx="55368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BB2878D9-FBAD-4404-A7F9-B182840790AA}" type="slidenum">
              <a:rPr lang="en-IN" sz="1800" b="0" strike="noStrike" spc="-1">
                <a:solidFill>
                  <a:srgbClr val="000000"/>
                </a:solidFill>
                <a:latin typeface="Calibri"/>
              </a:rPr>
              <a:t>5</a:t>
            </a:fld>
            <a:endParaRPr lang="en-IN" sz="1800" b="0" strike="noStrike" spc="-1">
              <a:latin typeface="Times New Roman"/>
            </a:endParaRPr>
          </a:p>
        </p:txBody>
      </p:sp>
      <p:sp>
        <p:nvSpPr>
          <p:cNvPr id="89" name="CustomShape 7"/>
          <p:cNvSpPr/>
          <p:nvPr/>
        </p:nvSpPr>
        <p:spPr>
          <a:xfrm>
            <a:off x="1109880" y="1981980"/>
            <a:ext cx="7554600" cy="289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Why is this a good idea?</a:t>
            </a:r>
            <a:endParaRPr lang="en-IN" sz="32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00000"/>
              </a:lnSpc>
            </a:pPr>
            <a:endParaRPr lang="en-IN" sz="32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It increases awareness about autism.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000" spc="-1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Helps in early detection of autism in children.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Helps doctor get the proper information fast, so that they have time to act accordingly.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It increases accessibility of public healthcare for everyone</a:t>
            </a:r>
            <a:endParaRPr lang="en-IN" sz="2000" b="0" strike="noStrike" spc="-1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Increases employment opportunities</a:t>
            </a:r>
            <a:endParaRPr lang="en-IN" sz="2000" b="0" strike="noStrike" spc="-1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Utilizes healthcare infra and staff</a:t>
            </a:r>
            <a:endParaRPr lang="en-IN" sz="2000" b="0" strike="noStrike" spc="-1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Reduces need of newer infrastructure; we will need lesser hospital rooms.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000" spc="-1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Transparency of patient data to concerned personnel.</a:t>
            </a:r>
            <a:endParaRPr lang="en-IN" sz="2000" b="0" strike="noStrike" spc="-1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" name="TextShape 4">
            <a:extLst>
              <a:ext uri="{FF2B5EF4-FFF2-40B4-BE49-F238E27FC236}">
                <a16:creationId xmlns:a16="http://schemas.microsoft.com/office/drawing/2014/main" id="{CAC15F5F-755A-4800-9057-E0FA62839222}"/>
              </a:ext>
            </a:extLst>
          </p:cNvPr>
          <p:cNvSpPr txBox="1"/>
          <p:nvPr/>
        </p:nvSpPr>
        <p:spPr>
          <a:xfrm>
            <a:off x="961920" y="966600"/>
            <a:ext cx="3611160" cy="43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4400" b="0" strike="noStrike" spc="-1" dirty="0" err="1">
                <a:solidFill>
                  <a:srgbClr val="000000"/>
                </a:solidFill>
                <a:latin typeface="Roboto Thin"/>
              </a:rPr>
              <a:t>Allisto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CustomShape 6">
            <a:extLst>
              <a:ext uri="{FF2B5EF4-FFF2-40B4-BE49-F238E27FC236}">
                <a16:creationId xmlns:a16="http://schemas.microsoft.com/office/drawing/2014/main" id="{6FB924E9-3261-47DC-AFBD-D7E3B1A7AFDD}"/>
              </a:ext>
            </a:extLst>
          </p:cNvPr>
          <p:cNvSpPr/>
          <p:nvPr/>
        </p:nvSpPr>
        <p:spPr>
          <a:xfrm>
            <a:off x="961920" y="603000"/>
            <a:ext cx="2208600" cy="49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20000"/>
              </a:lnSpc>
            </a:pPr>
            <a:r>
              <a:rPr lang="en-IN" sz="2200" b="0" strike="noStrike" spc="-1" dirty="0">
                <a:solidFill>
                  <a:srgbClr val="00AC58"/>
                </a:solidFill>
                <a:latin typeface="Roboto Thin"/>
                <a:ea typeface="Roboto Light"/>
              </a:rPr>
              <a:t>IDEA</a:t>
            </a:r>
            <a:endParaRPr lang="en-IN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"/>
          <p:cNvGrpSpPr/>
          <p:nvPr/>
        </p:nvGrpSpPr>
        <p:grpSpPr>
          <a:xfrm>
            <a:off x="9370800" y="-1429200"/>
            <a:ext cx="4249800" cy="4246920"/>
            <a:chOff x="9370800" y="-1429200"/>
            <a:chExt cx="4249800" cy="4246920"/>
          </a:xfrm>
        </p:grpSpPr>
        <p:sp>
          <p:nvSpPr>
            <p:cNvPr id="119" name="CustomShape 2"/>
            <p:cNvSpPr/>
            <p:nvPr/>
          </p:nvSpPr>
          <p:spPr>
            <a:xfrm rot="8100000">
              <a:off x="9784440" y="-1014840"/>
              <a:ext cx="1999080" cy="1999080"/>
            </a:xfrm>
            <a:custGeom>
              <a:avLst/>
              <a:gdLst/>
              <a:ahLst/>
              <a:cxnLst/>
              <a:rect l="l" t="t" r="r" b="b"/>
              <a:pathLst>
                <a:path w="2553990" h="2553991">
                  <a:moveTo>
                    <a:pt x="2553990" y="0"/>
                  </a:moveTo>
                  <a:lnTo>
                    <a:pt x="2553990" y="2553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E676"/>
            </a:solidFill>
            <a:ln w="12600">
              <a:noFill/>
            </a:ln>
            <a:effectLst>
              <a:outerShdw dist="25560" dir="5400000">
                <a:srgbClr val="000000">
                  <a:alpha val="3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" name="CustomShape 3"/>
            <p:cNvSpPr/>
            <p:nvPr/>
          </p:nvSpPr>
          <p:spPr>
            <a:xfrm rot="8100000">
              <a:off x="11089080" y="126360"/>
              <a:ext cx="2003400" cy="2323080"/>
            </a:xfrm>
            <a:custGeom>
              <a:avLst/>
              <a:gdLst/>
              <a:ahLst/>
              <a:cxnLst/>
              <a:rect l="l" t="t" r="r" b="b"/>
              <a:pathLst>
                <a:path w="2559410" h="2967775">
                  <a:moveTo>
                    <a:pt x="2559410" y="0"/>
                  </a:moveTo>
                  <a:lnTo>
                    <a:pt x="2559410" y="2967775"/>
                  </a:lnTo>
                  <a:lnTo>
                    <a:pt x="408364" y="2967774"/>
                  </a:lnTo>
                  <a:lnTo>
                    <a:pt x="0" y="2559411"/>
                  </a:lnTo>
                  <a:close/>
                </a:path>
              </a:pathLst>
            </a:custGeom>
            <a:solidFill>
              <a:srgbClr val="263238"/>
            </a:solidFill>
            <a:ln w="12600">
              <a:noFill/>
            </a:ln>
            <a:effectLst>
              <a:outerShdw dist="25560" dir="5400000">
                <a:srgbClr val="000000">
                  <a:alpha val="3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2" name="TextShape 5"/>
          <p:cNvSpPr txBox="1"/>
          <p:nvPr/>
        </p:nvSpPr>
        <p:spPr>
          <a:xfrm>
            <a:off x="11638080" y="6226200"/>
            <a:ext cx="55368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A868848F-290D-4895-BF96-C88F2B4CE5F2}" type="slidenum">
              <a:rPr lang="en-IN" sz="1800" b="0" strike="noStrike" spc="-1">
                <a:solidFill>
                  <a:srgbClr val="000000"/>
                </a:solidFill>
                <a:latin typeface="Calibri"/>
              </a:rPr>
              <a:t>6</a:t>
            </a:fld>
            <a:endParaRPr lang="en-IN" sz="1800" b="0" strike="noStrike" spc="-1">
              <a:latin typeface="Times New Roman"/>
            </a:endParaRPr>
          </a:p>
        </p:txBody>
      </p:sp>
      <p:sp>
        <p:nvSpPr>
          <p:cNvPr id="124" name="CustomShape 7"/>
          <p:cNvSpPr/>
          <p:nvPr/>
        </p:nvSpPr>
        <p:spPr>
          <a:xfrm>
            <a:off x="813360" y="1999439"/>
            <a:ext cx="10565280" cy="408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How does the android app work?</a:t>
            </a:r>
            <a:endParaRPr lang="en-IN" sz="32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00000"/>
              </a:lnSpc>
            </a:pPr>
            <a:endParaRPr lang="en-IN" sz="32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latin typeface="Roboto" panose="02000000000000000000" pitchFamily="2" charset="0"/>
                <a:ea typeface="Roboto" panose="02000000000000000000" pitchFamily="2" charset="0"/>
              </a:rPr>
              <a:t>The app is divided into three parts, which will be available to the user after sign in.</a:t>
            </a: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latin typeface="Roboto" panose="02000000000000000000" pitchFamily="2" charset="0"/>
                <a:ea typeface="Roboto" panose="02000000000000000000" pitchFamily="2" charset="0"/>
              </a:rPr>
              <a:t>The 1</a:t>
            </a:r>
            <a:r>
              <a:rPr lang="en-IN" sz="1800" b="0" strike="noStrike" spc="-1" baseline="30000" dirty="0">
                <a:latin typeface="Roboto" panose="02000000000000000000" pitchFamily="2" charset="0"/>
                <a:ea typeface="Roboto" panose="02000000000000000000" pitchFamily="2" charset="0"/>
              </a:rPr>
              <a:t>st</a:t>
            </a:r>
            <a:r>
              <a:rPr lang="en-IN" sz="1800" b="0" strike="noStrike" spc="-1" dirty="0">
                <a:latin typeface="Roboto" panose="02000000000000000000" pitchFamily="2" charset="0"/>
                <a:ea typeface="Roboto" panose="02000000000000000000" pitchFamily="2" charset="0"/>
              </a:rPr>
              <a:t> part : The News Column</a:t>
            </a:r>
            <a:endParaRPr lang="en-IN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743040" lvl="1" indent="-285480">
              <a:buClr>
                <a:srgbClr val="000000"/>
              </a:buClr>
              <a:buFont typeface="Arial"/>
              <a:buChar char="•"/>
            </a:pPr>
            <a:r>
              <a:rPr lang="en-IN" spc="-1" dirty="0">
                <a:latin typeface="Roboto" panose="02000000000000000000" pitchFamily="2" charset="0"/>
                <a:ea typeface="Roboto" panose="02000000000000000000" pitchFamily="2" charset="0"/>
              </a:rPr>
              <a:t>Displays all the latest news regarding the domain, using web-scraping.</a:t>
            </a:r>
          </a:p>
          <a:p>
            <a:pPr marL="743040" lvl="1" indent="-285480">
              <a:buClr>
                <a:srgbClr val="000000"/>
              </a:buClr>
              <a:buFont typeface="Arial"/>
              <a:buChar char="•"/>
            </a:pPr>
            <a:r>
              <a:rPr lang="en-IN" b="0" strike="noStrike" spc="-1" dirty="0">
                <a:latin typeface="Roboto" panose="02000000000000000000" pitchFamily="2" charset="0"/>
                <a:ea typeface="Roboto" panose="02000000000000000000" pitchFamily="2" charset="0"/>
              </a:rPr>
              <a:t>On click opens up a detailed explanation in the </a:t>
            </a:r>
            <a:r>
              <a:rPr lang="en-IN" spc="-1" dirty="0">
                <a:latin typeface="Roboto" panose="02000000000000000000" pitchFamily="2" charset="0"/>
                <a:ea typeface="Roboto" panose="02000000000000000000" pitchFamily="2" charset="0"/>
              </a:rPr>
              <a:t>browser.</a:t>
            </a:r>
          </a:p>
          <a:p>
            <a:pPr marL="285840" indent="-285480">
              <a:buClr>
                <a:srgbClr val="000000"/>
              </a:buClr>
              <a:buFont typeface="Arial"/>
              <a:buChar char="•"/>
            </a:pPr>
            <a:r>
              <a:rPr lang="en-IN" spc="-1" dirty="0">
                <a:latin typeface="Roboto" panose="02000000000000000000" pitchFamily="2" charset="0"/>
                <a:ea typeface="Roboto" panose="02000000000000000000" pitchFamily="2" charset="0"/>
              </a:rPr>
              <a:t>The 2</a:t>
            </a:r>
            <a:r>
              <a:rPr lang="en-IN" spc="-1" baseline="30000" dirty="0">
                <a:latin typeface="Roboto" panose="02000000000000000000" pitchFamily="2" charset="0"/>
                <a:ea typeface="Roboto" panose="02000000000000000000" pitchFamily="2" charset="0"/>
              </a:rPr>
              <a:t>nd</a:t>
            </a:r>
            <a:r>
              <a:rPr lang="en-IN" spc="-1" dirty="0">
                <a:latin typeface="Roboto" panose="02000000000000000000" pitchFamily="2" charset="0"/>
                <a:ea typeface="Roboto" panose="02000000000000000000" pitchFamily="2" charset="0"/>
              </a:rPr>
              <a:t> part : User Profile</a:t>
            </a:r>
          </a:p>
          <a:p>
            <a:pPr marL="743040" lvl="1" indent="-285480">
              <a:buClr>
                <a:srgbClr val="000000"/>
              </a:buClr>
              <a:buFont typeface="Arial"/>
              <a:buChar char="•"/>
            </a:pPr>
            <a:r>
              <a:rPr lang="en-IN" spc="-1" dirty="0">
                <a:latin typeface="Roboto" panose="02000000000000000000" pitchFamily="2" charset="0"/>
                <a:ea typeface="Roboto" panose="02000000000000000000" pitchFamily="2" charset="0"/>
              </a:rPr>
              <a:t>Has a complete form for the user to fill.</a:t>
            </a:r>
          </a:p>
          <a:p>
            <a:pPr marL="743040" lvl="1" indent="-285480">
              <a:buClr>
                <a:srgbClr val="000000"/>
              </a:buClr>
              <a:buFont typeface="Arial"/>
              <a:buChar char="•"/>
            </a:pPr>
            <a:r>
              <a:rPr lang="en-IN" spc="-1" dirty="0">
                <a:latin typeface="Roboto" panose="02000000000000000000" pitchFamily="2" charset="0"/>
                <a:ea typeface="Roboto" panose="02000000000000000000" pitchFamily="2" charset="0"/>
              </a:rPr>
              <a:t>It also has a vaccine and medication portal which will be editable to the doctor.</a:t>
            </a:r>
          </a:p>
          <a:p>
            <a:pPr marL="743040" lvl="1" indent="-285480">
              <a:buClr>
                <a:srgbClr val="000000"/>
              </a:buClr>
              <a:buFont typeface="Arial"/>
              <a:buChar char="•"/>
            </a:pPr>
            <a:r>
              <a:rPr lang="en-IN" spc="-1" dirty="0">
                <a:latin typeface="Roboto" panose="02000000000000000000" pitchFamily="2" charset="0"/>
                <a:ea typeface="Roboto" panose="02000000000000000000" pitchFamily="2" charset="0"/>
              </a:rPr>
              <a:t>The user also gets to upload relevant audio and video of the child.</a:t>
            </a:r>
          </a:p>
          <a:p>
            <a:pPr marL="285840" indent="-285480">
              <a:buClr>
                <a:srgbClr val="000000"/>
              </a:buClr>
              <a:buFont typeface="Arial"/>
              <a:buChar char="•"/>
            </a:pPr>
            <a:r>
              <a:rPr lang="en-IN" spc="-1" dirty="0">
                <a:latin typeface="Roboto" panose="02000000000000000000" pitchFamily="2" charset="0"/>
                <a:ea typeface="Roboto" panose="02000000000000000000" pitchFamily="2" charset="0"/>
              </a:rPr>
              <a:t>The 3</a:t>
            </a:r>
            <a:r>
              <a:rPr lang="en-IN" spc="-1" baseline="30000" dirty="0">
                <a:latin typeface="Roboto" panose="02000000000000000000" pitchFamily="2" charset="0"/>
                <a:ea typeface="Roboto" panose="02000000000000000000" pitchFamily="2" charset="0"/>
              </a:rPr>
              <a:t>rd</a:t>
            </a:r>
            <a:r>
              <a:rPr lang="en-IN" spc="-1" dirty="0">
                <a:latin typeface="Roboto" panose="02000000000000000000" pitchFamily="2" charset="0"/>
                <a:ea typeface="Roboto" panose="02000000000000000000" pitchFamily="2" charset="0"/>
              </a:rPr>
              <a:t> part : Pocket Doctor</a:t>
            </a:r>
          </a:p>
          <a:p>
            <a:pPr marL="743040" lvl="1" indent="-285480">
              <a:buClr>
                <a:srgbClr val="000000"/>
              </a:buClr>
              <a:buFont typeface="Arial"/>
              <a:buChar char="•"/>
            </a:pPr>
            <a:r>
              <a:rPr lang="en-IN" spc="-1" dirty="0">
                <a:latin typeface="Roboto" panose="02000000000000000000" pitchFamily="2" charset="0"/>
                <a:ea typeface="Roboto" panose="02000000000000000000" pitchFamily="2" charset="0"/>
              </a:rPr>
              <a:t>A pre trained multi-purpose chat bot which is made in Dialogue Flow.</a:t>
            </a:r>
          </a:p>
        </p:txBody>
      </p:sp>
      <p:sp>
        <p:nvSpPr>
          <p:cNvPr id="9" name="TextShape 4">
            <a:extLst>
              <a:ext uri="{FF2B5EF4-FFF2-40B4-BE49-F238E27FC236}">
                <a16:creationId xmlns:a16="http://schemas.microsoft.com/office/drawing/2014/main" id="{24F3FC84-A969-42B6-AF17-E06065100F34}"/>
              </a:ext>
            </a:extLst>
          </p:cNvPr>
          <p:cNvSpPr txBox="1"/>
          <p:nvPr/>
        </p:nvSpPr>
        <p:spPr>
          <a:xfrm>
            <a:off x="961920" y="966600"/>
            <a:ext cx="3611160" cy="43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4400" b="0" strike="noStrike" spc="-1" dirty="0" err="1">
                <a:solidFill>
                  <a:srgbClr val="000000"/>
                </a:solidFill>
                <a:latin typeface="Roboto Thin"/>
              </a:rPr>
              <a:t>Allisto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7EC7B6EE-0765-4D3C-86DA-E2DFC8D9BF2D}"/>
              </a:ext>
            </a:extLst>
          </p:cNvPr>
          <p:cNvSpPr/>
          <p:nvPr/>
        </p:nvSpPr>
        <p:spPr>
          <a:xfrm>
            <a:off x="961920" y="603000"/>
            <a:ext cx="2208600" cy="49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20000"/>
              </a:lnSpc>
            </a:pPr>
            <a:r>
              <a:rPr lang="en-IN" sz="2200" b="0" strike="noStrike" spc="-1" dirty="0">
                <a:solidFill>
                  <a:srgbClr val="00AC58"/>
                </a:solidFill>
                <a:latin typeface="Roboto Thin"/>
                <a:ea typeface="Roboto Light"/>
              </a:rPr>
              <a:t>IDEA</a:t>
            </a:r>
            <a:endParaRPr lang="en-IN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1"/>
          <p:cNvGrpSpPr/>
          <p:nvPr/>
        </p:nvGrpSpPr>
        <p:grpSpPr>
          <a:xfrm>
            <a:off x="9370800" y="-1429200"/>
            <a:ext cx="4249800" cy="4246920"/>
            <a:chOff x="9370800" y="-1429200"/>
            <a:chExt cx="4249800" cy="4246920"/>
          </a:xfrm>
        </p:grpSpPr>
        <p:sp>
          <p:nvSpPr>
            <p:cNvPr id="91" name="CustomShape 2"/>
            <p:cNvSpPr/>
            <p:nvPr/>
          </p:nvSpPr>
          <p:spPr>
            <a:xfrm rot="8100000">
              <a:off x="9784440" y="-1014840"/>
              <a:ext cx="1999080" cy="1999080"/>
            </a:xfrm>
            <a:custGeom>
              <a:avLst/>
              <a:gdLst/>
              <a:ahLst/>
              <a:cxnLst/>
              <a:rect l="l" t="t" r="r" b="b"/>
              <a:pathLst>
                <a:path w="2553990" h="2553991">
                  <a:moveTo>
                    <a:pt x="2553990" y="0"/>
                  </a:moveTo>
                  <a:lnTo>
                    <a:pt x="2553990" y="2553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E676"/>
            </a:solidFill>
            <a:ln w="12600">
              <a:noFill/>
            </a:ln>
            <a:effectLst>
              <a:outerShdw dist="25560" dir="5400000">
                <a:srgbClr val="000000">
                  <a:alpha val="3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" name="CustomShape 3"/>
            <p:cNvSpPr/>
            <p:nvPr/>
          </p:nvSpPr>
          <p:spPr>
            <a:xfrm rot="8100000">
              <a:off x="11089080" y="126360"/>
              <a:ext cx="2003400" cy="2323080"/>
            </a:xfrm>
            <a:custGeom>
              <a:avLst/>
              <a:gdLst/>
              <a:ahLst/>
              <a:cxnLst/>
              <a:rect l="l" t="t" r="r" b="b"/>
              <a:pathLst>
                <a:path w="2559410" h="2967775">
                  <a:moveTo>
                    <a:pt x="2559410" y="0"/>
                  </a:moveTo>
                  <a:lnTo>
                    <a:pt x="2559410" y="2967775"/>
                  </a:lnTo>
                  <a:lnTo>
                    <a:pt x="408364" y="2967774"/>
                  </a:lnTo>
                  <a:lnTo>
                    <a:pt x="0" y="2559411"/>
                  </a:lnTo>
                  <a:close/>
                </a:path>
              </a:pathLst>
            </a:custGeom>
            <a:solidFill>
              <a:srgbClr val="263238"/>
            </a:solidFill>
            <a:ln w="12600">
              <a:noFill/>
            </a:ln>
            <a:effectLst>
              <a:outerShdw dist="25560" dir="5400000">
                <a:srgbClr val="000000">
                  <a:alpha val="3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4" name="TextShape 5"/>
          <p:cNvSpPr txBox="1"/>
          <p:nvPr/>
        </p:nvSpPr>
        <p:spPr>
          <a:xfrm>
            <a:off x="11638080" y="6226200"/>
            <a:ext cx="55368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9F7D8B0D-4A70-43B8-9C07-AD0476E78D1B}" type="slidenum">
              <a:rPr lang="en-IN" sz="1800" b="0" strike="noStrike" spc="-1">
                <a:solidFill>
                  <a:srgbClr val="000000"/>
                </a:solidFill>
                <a:latin typeface="Calibri"/>
              </a:rPr>
              <a:t>7</a:t>
            </a:fld>
            <a:endParaRPr lang="en-IN" sz="1800" b="0" strike="noStrike" spc="-1">
              <a:latin typeface="Times New Roman"/>
            </a:endParaRPr>
          </a:p>
        </p:txBody>
      </p:sp>
      <p:sp>
        <p:nvSpPr>
          <p:cNvPr id="9" name="TextShape 4">
            <a:extLst>
              <a:ext uri="{FF2B5EF4-FFF2-40B4-BE49-F238E27FC236}">
                <a16:creationId xmlns:a16="http://schemas.microsoft.com/office/drawing/2014/main" id="{805DE530-5AB9-40C1-B568-D27787EAB92F}"/>
              </a:ext>
            </a:extLst>
          </p:cNvPr>
          <p:cNvSpPr txBox="1"/>
          <p:nvPr/>
        </p:nvSpPr>
        <p:spPr>
          <a:xfrm>
            <a:off x="961920" y="966600"/>
            <a:ext cx="3611160" cy="43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4400" b="0" strike="noStrike" spc="-1" dirty="0" err="1">
                <a:solidFill>
                  <a:srgbClr val="000000"/>
                </a:solidFill>
                <a:latin typeface="Roboto Thin"/>
              </a:rPr>
              <a:t>Allisto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205C3166-7B2C-450C-B7EC-1CB88DECBB28}"/>
              </a:ext>
            </a:extLst>
          </p:cNvPr>
          <p:cNvSpPr/>
          <p:nvPr/>
        </p:nvSpPr>
        <p:spPr>
          <a:xfrm>
            <a:off x="961920" y="603000"/>
            <a:ext cx="2208600" cy="49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20000"/>
              </a:lnSpc>
            </a:pPr>
            <a:r>
              <a:rPr lang="en-IN" sz="2200" b="0" strike="noStrike" spc="-1" dirty="0">
                <a:solidFill>
                  <a:srgbClr val="00AC58"/>
                </a:solidFill>
                <a:latin typeface="Roboto Thin"/>
                <a:ea typeface="Roboto Light"/>
              </a:rPr>
              <a:t>IDEA</a:t>
            </a:r>
            <a:endParaRPr lang="en-IN" sz="2200" b="0" strike="noStrike" spc="-1" dirty="0">
              <a:latin typeface="Arial"/>
            </a:endParaRPr>
          </a:p>
        </p:txBody>
      </p:sp>
      <p:sp>
        <p:nvSpPr>
          <p:cNvPr id="11" name="CustomShape 7">
            <a:extLst>
              <a:ext uri="{FF2B5EF4-FFF2-40B4-BE49-F238E27FC236}">
                <a16:creationId xmlns:a16="http://schemas.microsoft.com/office/drawing/2014/main" id="{9C15BA17-A217-4795-98E0-FFA3556462BB}"/>
              </a:ext>
            </a:extLst>
          </p:cNvPr>
          <p:cNvSpPr/>
          <p:nvPr/>
        </p:nvSpPr>
        <p:spPr>
          <a:xfrm>
            <a:off x="813360" y="1999439"/>
            <a:ext cx="10565280" cy="408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How does the web app work?</a:t>
            </a:r>
            <a:endParaRPr lang="en-IN" sz="32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00000"/>
              </a:lnSpc>
            </a:pPr>
            <a:endParaRPr lang="en-IN" sz="32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IN" spc="-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IN" spc="-1" dirty="0">
                <a:latin typeface="Roboto" panose="02000000000000000000" pitchFamily="2" charset="0"/>
                <a:ea typeface="Roboto" panose="02000000000000000000" pitchFamily="2" charset="0"/>
              </a:rPr>
              <a:t>The web app is an integral part of the environment</a:t>
            </a: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pc="-1" dirty="0">
                <a:latin typeface="Roboto" panose="02000000000000000000" pitchFamily="2" charset="0"/>
                <a:ea typeface="Roboto" panose="02000000000000000000" pitchFamily="2" charset="0"/>
              </a:rPr>
              <a:t>It calls the REST API, and displays the prediction based on the audio.</a:t>
            </a: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pc="-1" dirty="0">
                <a:latin typeface="Roboto" panose="02000000000000000000" pitchFamily="2" charset="0"/>
                <a:ea typeface="Roboto" panose="02000000000000000000" pitchFamily="2" charset="0"/>
              </a:rPr>
              <a:t>It provides the doctor with all the valuable information beforehand.</a:t>
            </a: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pc="-1" dirty="0">
                <a:latin typeface="Roboto" panose="02000000000000000000" pitchFamily="2" charset="0"/>
                <a:ea typeface="Roboto" panose="02000000000000000000" pitchFamily="2" charset="0"/>
              </a:rPr>
              <a:t>It is a cross platform, portable web application made on Angular and Electron.</a:t>
            </a: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pc="-1" dirty="0">
                <a:latin typeface="Roboto" panose="02000000000000000000" pitchFamily="2" charset="0"/>
                <a:ea typeface="Roboto" panose="02000000000000000000" pitchFamily="2" charset="0"/>
              </a:rPr>
              <a:t>It updates with the android app in real-time, using Firebase for database.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1"/>
          <p:cNvGrpSpPr/>
          <p:nvPr/>
        </p:nvGrpSpPr>
        <p:grpSpPr>
          <a:xfrm>
            <a:off x="9370800" y="-1429200"/>
            <a:ext cx="4249800" cy="4246920"/>
            <a:chOff x="9370800" y="-1429200"/>
            <a:chExt cx="4249800" cy="4246920"/>
          </a:xfrm>
        </p:grpSpPr>
        <p:sp>
          <p:nvSpPr>
            <p:cNvPr id="91" name="CustomShape 2"/>
            <p:cNvSpPr/>
            <p:nvPr/>
          </p:nvSpPr>
          <p:spPr>
            <a:xfrm rot="8100000">
              <a:off x="9784440" y="-1014840"/>
              <a:ext cx="1999080" cy="1999080"/>
            </a:xfrm>
            <a:custGeom>
              <a:avLst/>
              <a:gdLst/>
              <a:ahLst/>
              <a:cxnLst/>
              <a:rect l="l" t="t" r="r" b="b"/>
              <a:pathLst>
                <a:path w="2553990" h="2553991">
                  <a:moveTo>
                    <a:pt x="2553990" y="0"/>
                  </a:moveTo>
                  <a:lnTo>
                    <a:pt x="2553990" y="2553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E676"/>
            </a:solidFill>
            <a:ln w="12600">
              <a:noFill/>
            </a:ln>
            <a:effectLst>
              <a:outerShdw dist="25560" dir="5400000">
                <a:srgbClr val="000000">
                  <a:alpha val="3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" name="CustomShape 3"/>
            <p:cNvSpPr/>
            <p:nvPr/>
          </p:nvSpPr>
          <p:spPr>
            <a:xfrm rot="8100000">
              <a:off x="11089080" y="126360"/>
              <a:ext cx="2003400" cy="2323080"/>
            </a:xfrm>
            <a:custGeom>
              <a:avLst/>
              <a:gdLst/>
              <a:ahLst/>
              <a:cxnLst/>
              <a:rect l="l" t="t" r="r" b="b"/>
              <a:pathLst>
                <a:path w="2559410" h="2967775">
                  <a:moveTo>
                    <a:pt x="2559410" y="0"/>
                  </a:moveTo>
                  <a:lnTo>
                    <a:pt x="2559410" y="2967775"/>
                  </a:lnTo>
                  <a:lnTo>
                    <a:pt x="408364" y="2967774"/>
                  </a:lnTo>
                  <a:lnTo>
                    <a:pt x="0" y="2559411"/>
                  </a:lnTo>
                  <a:close/>
                </a:path>
              </a:pathLst>
            </a:custGeom>
            <a:solidFill>
              <a:srgbClr val="263238"/>
            </a:solidFill>
            <a:ln w="12600">
              <a:noFill/>
            </a:ln>
            <a:effectLst>
              <a:outerShdw dist="25560" dir="5400000">
                <a:srgbClr val="000000">
                  <a:alpha val="3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4" name="TextShape 5"/>
          <p:cNvSpPr txBox="1"/>
          <p:nvPr/>
        </p:nvSpPr>
        <p:spPr>
          <a:xfrm>
            <a:off x="11638080" y="6226200"/>
            <a:ext cx="55368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9F7D8B0D-4A70-43B8-9C07-AD0476E78D1B}" type="slidenum">
              <a:rPr lang="en-IN" sz="1800" b="0" strike="noStrike" spc="-1">
                <a:solidFill>
                  <a:srgbClr val="000000"/>
                </a:solidFill>
                <a:latin typeface="Calibri"/>
              </a:rPr>
              <a:t>8</a:t>
            </a:fld>
            <a:endParaRPr lang="en-IN" sz="1800" b="0" strike="noStrike" spc="-1">
              <a:latin typeface="Times New Roman"/>
            </a:endParaRPr>
          </a:p>
        </p:txBody>
      </p:sp>
      <p:sp>
        <p:nvSpPr>
          <p:cNvPr id="9" name="TextShape 4">
            <a:extLst>
              <a:ext uri="{FF2B5EF4-FFF2-40B4-BE49-F238E27FC236}">
                <a16:creationId xmlns:a16="http://schemas.microsoft.com/office/drawing/2014/main" id="{805DE530-5AB9-40C1-B568-D27787EAB92F}"/>
              </a:ext>
            </a:extLst>
          </p:cNvPr>
          <p:cNvSpPr txBox="1"/>
          <p:nvPr/>
        </p:nvSpPr>
        <p:spPr>
          <a:xfrm>
            <a:off x="961920" y="966600"/>
            <a:ext cx="3611160" cy="43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4400" b="0" strike="noStrike" spc="-1" dirty="0" err="1">
                <a:solidFill>
                  <a:srgbClr val="000000"/>
                </a:solidFill>
                <a:latin typeface="Roboto Thin"/>
              </a:rPr>
              <a:t>Allisto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205C3166-7B2C-450C-B7EC-1CB88DECBB28}"/>
              </a:ext>
            </a:extLst>
          </p:cNvPr>
          <p:cNvSpPr/>
          <p:nvPr/>
        </p:nvSpPr>
        <p:spPr>
          <a:xfrm>
            <a:off x="961920" y="603000"/>
            <a:ext cx="2208600" cy="49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20000"/>
              </a:lnSpc>
            </a:pPr>
            <a:r>
              <a:rPr lang="en-IN" sz="2200" b="0" strike="noStrike" spc="-1" dirty="0">
                <a:solidFill>
                  <a:srgbClr val="00AC58"/>
                </a:solidFill>
                <a:latin typeface="Roboto Thin"/>
                <a:ea typeface="Roboto Light"/>
              </a:rPr>
              <a:t>IDEA</a:t>
            </a:r>
            <a:endParaRPr lang="en-IN" sz="2200" b="0" strike="noStrike" spc="-1" dirty="0">
              <a:latin typeface="Arial"/>
            </a:endParaRPr>
          </a:p>
        </p:txBody>
      </p:sp>
      <p:sp>
        <p:nvSpPr>
          <p:cNvPr id="11" name="CustomShape 7">
            <a:extLst>
              <a:ext uri="{FF2B5EF4-FFF2-40B4-BE49-F238E27FC236}">
                <a16:creationId xmlns:a16="http://schemas.microsoft.com/office/drawing/2014/main" id="{9C15BA17-A217-4795-98E0-FFA3556462BB}"/>
              </a:ext>
            </a:extLst>
          </p:cNvPr>
          <p:cNvSpPr/>
          <p:nvPr/>
        </p:nvSpPr>
        <p:spPr>
          <a:xfrm>
            <a:off x="813360" y="1999439"/>
            <a:ext cx="10565280" cy="408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How does the API work?</a:t>
            </a:r>
            <a:endParaRPr lang="en-IN" sz="32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n-IN" spc="-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22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1"/>
          <p:cNvGrpSpPr/>
          <p:nvPr/>
        </p:nvGrpSpPr>
        <p:grpSpPr>
          <a:xfrm>
            <a:off x="9370800" y="-1429200"/>
            <a:ext cx="4249800" cy="4246920"/>
            <a:chOff x="9370800" y="-1429200"/>
            <a:chExt cx="4249800" cy="4246920"/>
          </a:xfrm>
        </p:grpSpPr>
        <p:sp>
          <p:nvSpPr>
            <p:cNvPr id="98" name="CustomShape 2"/>
            <p:cNvSpPr/>
            <p:nvPr/>
          </p:nvSpPr>
          <p:spPr>
            <a:xfrm rot="8100000">
              <a:off x="9784440" y="-1014840"/>
              <a:ext cx="1999080" cy="1999080"/>
            </a:xfrm>
            <a:custGeom>
              <a:avLst/>
              <a:gdLst/>
              <a:ahLst/>
              <a:cxnLst/>
              <a:rect l="l" t="t" r="r" b="b"/>
              <a:pathLst>
                <a:path w="2553990" h="2553991">
                  <a:moveTo>
                    <a:pt x="2553990" y="0"/>
                  </a:moveTo>
                  <a:lnTo>
                    <a:pt x="2553990" y="2553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E676"/>
            </a:solidFill>
            <a:ln w="12600">
              <a:noFill/>
            </a:ln>
            <a:effectLst>
              <a:outerShdw dist="25560" dir="5400000">
                <a:srgbClr val="000000">
                  <a:alpha val="3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" name="CustomShape 3"/>
            <p:cNvSpPr/>
            <p:nvPr/>
          </p:nvSpPr>
          <p:spPr>
            <a:xfrm rot="8100000">
              <a:off x="11089080" y="126360"/>
              <a:ext cx="2003400" cy="2323080"/>
            </a:xfrm>
            <a:custGeom>
              <a:avLst/>
              <a:gdLst/>
              <a:ahLst/>
              <a:cxnLst/>
              <a:rect l="l" t="t" r="r" b="b"/>
              <a:pathLst>
                <a:path w="2559410" h="2967775">
                  <a:moveTo>
                    <a:pt x="2559410" y="0"/>
                  </a:moveTo>
                  <a:lnTo>
                    <a:pt x="2559410" y="2967775"/>
                  </a:lnTo>
                  <a:lnTo>
                    <a:pt x="408364" y="2967774"/>
                  </a:lnTo>
                  <a:lnTo>
                    <a:pt x="0" y="2559411"/>
                  </a:lnTo>
                  <a:close/>
                </a:path>
              </a:pathLst>
            </a:custGeom>
            <a:solidFill>
              <a:srgbClr val="263238"/>
            </a:solidFill>
            <a:ln w="12600">
              <a:noFill/>
            </a:ln>
            <a:effectLst>
              <a:outerShdw dist="25560" dir="5400000">
                <a:srgbClr val="000000">
                  <a:alpha val="3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1" name="TextShape 5"/>
          <p:cNvSpPr txBox="1"/>
          <p:nvPr/>
        </p:nvSpPr>
        <p:spPr>
          <a:xfrm>
            <a:off x="11638080" y="6226200"/>
            <a:ext cx="55368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2E0522C0-F86E-4B05-97FE-2320E0A70AB5}" type="slidenum">
              <a:rPr lang="en-IN" sz="1800" b="0" strike="noStrike" spc="-1">
                <a:solidFill>
                  <a:srgbClr val="000000"/>
                </a:solidFill>
                <a:latin typeface="Calibri"/>
              </a:rPr>
              <a:t>9</a:t>
            </a:fld>
            <a:endParaRPr lang="en-IN" sz="1800" b="0" strike="noStrike" spc="-1">
              <a:latin typeface="Times New Roman"/>
            </a:endParaRPr>
          </a:p>
        </p:txBody>
      </p:sp>
      <p:sp>
        <p:nvSpPr>
          <p:cNvPr id="103" name="CustomShape 7"/>
          <p:cNvSpPr/>
          <p:nvPr/>
        </p:nvSpPr>
        <p:spPr>
          <a:xfrm>
            <a:off x="1170720" y="1999982"/>
            <a:ext cx="7694280" cy="47583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Transparency</a:t>
            </a:r>
            <a:endParaRPr lang="en-IN" sz="32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00000"/>
              </a:lnSpc>
            </a:pPr>
            <a:endParaRPr lang="en-IN" sz="32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 blurry line?</a:t>
            </a:r>
            <a:endParaRPr lang="en-IN" sz="18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Often, customers are forced to pay extra hidden costs. In our sight, this is a crime and intolerable. We will provide each party with every detail they require.</a:t>
            </a:r>
            <a:endParaRPr lang="en-IN" sz="1800" b="0" strike="noStrike" spc="-1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The parties involved need to specify pricing, and any relevant details/terms they wish for others to comply with. </a:t>
            </a:r>
            <a:endParaRPr lang="en-IN" sz="1800" b="0" strike="noStrike" spc="-1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None shall be permitted to modify these. </a:t>
            </a:r>
            <a:endParaRPr lang="en-IN" sz="1800" b="0" strike="noStrike" spc="-1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Information submitted prior is considered final for all.</a:t>
            </a:r>
            <a:endParaRPr lang="en-IN" sz="1800" b="0" strike="noStrike" spc="-1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" name="TextShape 4">
            <a:extLst>
              <a:ext uri="{FF2B5EF4-FFF2-40B4-BE49-F238E27FC236}">
                <a16:creationId xmlns:a16="http://schemas.microsoft.com/office/drawing/2014/main" id="{06CCF72D-8D1E-4A45-8B91-FD6EF3A4F62B}"/>
              </a:ext>
            </a:extLst>
          </p:cNvPr>
          <p:cNvSpPr txBox="1"/>
          <p:nvPr/>
        </p:nvSpPr>
        <p:spPr>
          <a:xfrm>
            <a:off x="961920" y="966600"/>
            <a:ext cx="3611160" cy="43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4400" b="0" strike="noStrike" spc="-1" dirty="0" err="1">
                <a:solidFill>
                  <a:srgbClr val="000000"/>
                </a:solidFill>
                <a:latin typeface="Roboto Thin"/>
              </a:rPr>
              <a:t>Allisto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6D7AE613-53F8-485A-B10A-5077F6EA63E5}"/>
              </a:ext>
            </a:extLst>
          </p:cNvPr>
          <p:cNvSpPr/>
          <p:nvPr/>
        </p:nvSpPr>
        <p:spPr>
          <a:xfrm>
            <a:off x="961920" y="603000"/>
            <a:ext cx="2208600" cy="49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20000"/>
              </a:lnSpc>
            </a:pPr>
            <a:r>
              <a:rPr lang="en-IN" sz="2200" b="0" strike="noStrike" spc="-1" dirty="0">
                <a:solidFill>
                  <a:srgbClr val="00AC58"/>
                </a:solidFill>
                <a:latin typeface="Roboto Thin"/>
                <a:ea typeface="Roboto Light"/>
              </a:rPr>
              <a:t>IDEA</a:t>
            </a:r>
            <a:endParaRPr lang="en-IN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44849</TotalTime>
  <Words>790</Words>
  <Application>Microsoft Office PowerPoint</Application>
  <PresentationFormat>Widescreen</PresentationFormat>
  <Paragraphs>131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Calibri</vt:lpstr>
      <vt:lpstr>Calibri Light</vt:lpstr>
      <vt:lpstr>DejaVu Sans</vt:lpstr>
      <vt:lpstr>Roboto</vt:lpstr>
      <vt:lpstr>Roboto Light</vt:lpstr>
      <vt:lpstr>Roboto Thin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Ergün Kayis</dc:creator>
  <dc:description/>
  <cp:lastModifiedBy>Aditya Thakur</cp:lastModifiedBy>
  <cp:revision>638</cp:revision>
  <dcterms:created xsi:type="dcterms:W3CDTF">2015-05-30T00:46:15Z</dcterms:created>
  <dcterms:modified xsi:type="dcterms:W3CDTF">2018-11-04T03:15:05Z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8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