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66" r:id="rId3"/>
    <p:sldId id="265" r:id="rId4"/>
    <p:sldId id="264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78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77" r:id="rId25"/>
    <p:sldId id="285" r:id="rId26"/>
    <p:sldId id="284" r:id="rId2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3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F92AB-CF2F-414A-8021-A8022C1F6510}" type="datetimeFigureOut">
              <a:rPr lang="en-AE" smtClean="0"/>
              <a:t>19/11/2023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6D8E4-970D-4AC7-A808-6356B095CAF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4843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2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5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EE53-D014-49B5-80C9-B7550C32A42D}" type="datetime1">
              <a:rPr lang="en-AE" smtClean="0"/>
              <a:t>19/11/2023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1552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BB02-D237-48FA-BA56-A8CBB63A317A}" type="datetime1">
              <a:rPr lang="en-AE" smtClean="0"/>
              <a:t>19/11/2023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266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4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4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62E3-7957-461F-A579-26FE49CE2A3F}" type="datetime1">
              <a:rPr lang="en-AE" smtClean="0"/>
              <a:t>19/11/2023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2073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5C5E-9A88-4F6F-9210-FB76247F6DA0}" type="datetime1">
              <a:rPr lang="en-AE" smtClean="0"/>
              <a:t>19/11/2023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1906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6629227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4419-9A2A-4F2C-87A5-DF012F77A1F7}" type="datetime1">
              <a:rPr lang="en-AE" smtClean="0"/>
              <a:t>19/11/2023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2143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D9FD-EBCA-4A1B-BCB6-7E806540FAB8}" type="datetime1">
              <a:rPr lang="en-AE" smtClean="0"/>
              <a:t>19/11/2023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2872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3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8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3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2428348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3618443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F833-B794-4E92-A78E-45B6072B35CA}" type="datetime1">
              <a:rPr lang="en-AE" smtClean="0"/>
              <a:t>19/11/2023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9261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9566-B243-4357-9F42-4B738B127AEB}" type="datetime1">
              <a:rPr lang="en-AE" smtClean="0"/>
              <a:t>19/11/2023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9569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6C31-14F2-41C1-8B95-4AA450FED4A9}" type="datetime1">
              <a:rPr lang="en-AE" smtClean="0"/>
              <a:t>19/11/2023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1455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1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1426284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1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BAF1-3CB2-4F9D-BB35-80E3AC380118}" type="datetime1">
              <a:rPr lang="en-AE" smtClean="0"/>
              <a:t>19/11/2023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8039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1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5" y="1426284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1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AB6C-C6A2-4D42-A00B-5E303257B84E}" type="datetime1">
              <a:rPr lang="en-AE" smtClean="0"/>
              <a:t>19/11/2023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6079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57F0C-9F61-48D2-82E6-2E75A0CFBDDA}" type="datetime1">
              <a:rPr lang="en-AE" smtClean="0"/>
              <a:t>19/11/2023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5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365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gilfoodiehub.live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4" Type="http://schemas.openxmlformats.org/officeDocument/2006/relationships/slide" Target="slide5.xml"/><Relationship Id="rId9" Type="http://schemas.openxmlformats.org/officeDocument/2006/relationships/slide" Target="slide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inscp.net/eng/docs/start" TargetMode="External"/><Relationship Id="rId3" Type="http://schemas.openxmlformats.org/officeDocument/2006/relationships/hyperlink" Target="https://www.gilfoodiehub.live/" TargetMode="External"/><Relationship Id="rId7" Type="http://schemas.openxmlformats.org/officeDocument/2006/relationships/hyperlink" Target="https://supabase.com/" TargetMode="External"/><Relationship Id="rId2" Type="http://schemas.openxmlformats.org/officeDocument/2006/relationships/hyperlink" Target="https://github.com/Agentgilspy/Food-Ordering-Websit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etbootstrap.com/docs/5.3/getting-started/introduction/" TargetMode="External"/><Relationship Id="rId5" Type="http://schemas.openxmlformats.org/officeDocument/2006/relationships/hyperlink" Target="https://www.privacypolicies.com/privacy-policy-generator/" TargetMode="External"/><Relationship Id="rId4" Type="http://schemas.openxmlformats.org/officeDocument/2006/relationships/hyperlink" Target="https://www.freepik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3/getting-started/introduction/" TargetMode="External"/><Relationship Id="rId2" Type="http://schemas.openxmlformats.org/officeDocument/2006/relationships/hyperlink" Target="https://expressjs.com/en/starter/installing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digicert.com/kb/ssl-support/openssl-quick-reference-guide.htm" TargetMode="External"/><Relationship Id="rId4" Type="http://schemas.openxmlformats.org/officeDocument/2006/relationships/hyperlink" Target="https://supabase.com/doc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entgilspy/Food-Ordering-Websit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gilfoodiehub.live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name.com/account/domai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www.whatismydnsnet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row of black servers&#10;&#10;Description automatically generated">
            <a:extLst>
              <a:ext uri="{FF2B5EF4-FFF2-40B4-BE49-F238E27FC236}">
                <a16:creationId xmlns:a16="http://schemas.microsoft.com/office/drawing/2014/main" id="{8A072793-72A5-57DB-C5A9-5E47B7FFEA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5" r="33001"/>
          <a:stretch/>
        </p:blipFill>
        <p:spPr>
          <a:xfrm>
            <a:off x="19830" y="0"/>
            <a:ext cx="6838170" cy="990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F95B88-F2A7-5327-EA20-3D8503D073F3}"/>
              </a:ext>
            </a:extLst>
          </p:cNvPr>
          <p:cNvSpPr txBox="1"/>
          <p:nvPr/>
        </p:nvSpPr>
        <p:spPr>
          <a:xfrm>
            <a:off x="0" y="7136775"/>
            <a:ext cx="675894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Name : Gilchrist Candido Tavares</a:t>
            </a:r>
          </a:p>
          <a:p>
            <a:pPr algn="ctr"/>
            <a:r>
              <a:rPr lang="en-AE" sz="2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Student ID : 35011841</a:t>
            </a:r>
          </a:p>
          <a:p>
            <a:pPr algn="ctr"/>
            <a:r>
              <a:rPr lang="en-AE" sz="2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Domain name : </a:t>
            </a:r>
            <a:r>
              <a:rPr lang="en-US" sz="2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www.gilfoodiehub.live</a:t>
            </a:r>
            <a:endParaRPr lang="en-US" sz="2400" b="1">
              <a:solidFill>
                <a:schemeClr val="bg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sz="2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IP : 20.212.23.244</a:t>
            </a:r>
          </a:p>
          <a:p>
            <a:pPr algn="ctr"/>
            <a:endParaRPr lang="en-AE" sz="2400" b="1" dirty="0">
              <a:solidFill>
                <a:schemeClr val="bg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200AB-010D-29EB-8AED-2E152514C721}"/>
              </a:ext>
            </a:extLst>
          </p:cNvPr>
          <p:cNvSpPr txBox="1"/>
          <p:nvPr/>
        </p:nvSpPr>
        <p:spPr>
          <a:xfrm>
            <a:off x="99060" y="2092429"/>
            <a:ext cx="665988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ICT 171 Assignment - 2</a:t>
            </a:r>
          </a:p>
          <a:p>
            <a:pPr algn="ctr"/>
            <a:r>
              <a:rPr lang="en-US" sz="5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Cloud Project</a:t>
            </a:r>
          </a:p>
          <a:p>
            <a:pPr algn="ctr"/>
            <a:r>
              <a:rPr lang="en-US" sz="5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Food Ordering Website</a:t>
            </a:r>
            <a:endParaRPr lang="en-US" sz="5400" b="1" dirty="0">
              <a:solidFill>
                <a:schemeClr val="bg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881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7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Configuring the main server</a:t>
            </a:r>
          </a:p>
          <a:p>
            <a:pPr marL="342900" indent="-342900">
              <a:buFont typeface="+mj-lt"/>
              <a:buAutoNum type="arabicParenR" startAt="7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 have used a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config.json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supabase.js file to store my project URL, public key, service role, and port, as it is easier to update a config file rather than the code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 the directory of the project, run the following commands to edit the config files and paste the project URL, public key, service role, and JWT secret in the ""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initiate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server and save it in the process list and ensure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PM2 should respond with a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success message. PM2 ensures our server is running 24/7. Even when the VM reboots, the application logs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can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 monitored using. 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If the server is running, this should be your output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server also logs actions like account order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creations.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+mj-lt"/>
              <a:buAutoNum type="arabicParenR" startAt="7"/>
            </a:pPr>
            <a:r>
              <a:rPr lang="en-US" sz="140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Adding Items to the menu</a:t>
            </a:r>
          </a:p>
          <a:p>
            <a:pPr marL="342900" indent="-342900">
              <a:buFont typeface="+mj-lt"/>
              <a:buAutoNum type="arabicParenR" startAt="7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 will be using the Supabase table editor to add items to our menu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Go to the Project dashboard &gt; Table Editor &gt; Menu table and Insert a new row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Fill in the details of the item you want to add, then save it. The item will show up on the menu on refresh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73020-672F-3169-77F9-EE26453463A5}"/>
              </a:ext>
            </a:extLst>
          </p:cNvPr>
          <p:cNvSpPr txBox="1"/>
          <p:nvPr/>
        </p:nvSpPr>
        <p:spPr>
          <a:xfrm>
            <a:off x="393857" y="1933529"/>
            <a:ext cx="633174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nano config.json 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nano supabase.js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21D1B6-1929-6674-CF89-50456D3A1A29}"/>
              </a:ext>
            </a:extLst>
          </p:cNvPr>
          <p:cNvSpPr txBox="1"/>
          <p:nvPr/>
        </p:nvSpPr>
        <p:spPr>
          <a:xfrm>
            <a:off x="393857" y="2825389"/>
            <a:ext cx="633174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pm2 start app.js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pm2 startup # Follow the steps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pm2 save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2BC5A-DB02-4B13-0E54-9BFECCA2C919}"/>
              </a:ext>
            </a:extLst>
          </p:cNvPr>
          <p:cNvSpPr txBox="1"/>
          <p:nvPr/>
        </p:nvSpPr>
        <p:spPr>
          <a:xfrm>
            <a:off x="393857" y="4262277"/>
            <a:ext cx="633174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pm2 logs app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0304DC-263F-FF20-500B-AD96BF72C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74"/>
          <a:stretch/>
        </p:blipFill>
        <p:spPr>
          <a:xfrm>
            <a:off x="393857" y="5168849"/>
            <a:ext cx="6331744" cy="2797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C9A2C3-51B3-DF43-633C-6E784ED5D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35" y="6838861"/>
            <a:ext cx="5639587" cy="924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521C8C-5C5D-FF58-5AFA-17960B96F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59" y="8191959"/>
            <a:ext cx="2713228" cy="1574342"/>
          </a:xfrm>
          <a:prstGeom prst="rect">
            <a:avLst/>
          </a:prstGeo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7914DED1-0335-82FF-2124-FB5C82B3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8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87250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8"/>
            </a:pPr>
            <a:r>
              <a:rPr lang="en-US" sz="140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Source Code Explanation</a:t>
            </a:r>
            <a:endParaRPr lang="en-US" sz="1400" dirty="0">
              <a:solidFill>
                <a:schemeClr val="accent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+mj-lt"/>
              <a:buAutoNum type="arabicParenR" startAt="8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This project uses HTML, CSS (Bootstrap), Javascript for the frontend and NodeJS , and Supabase (database) for the backend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text followed by // is ignored by JS as it is a comment, I will be using this to explain my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309F-C2F3-C242-C2B2-1336B0DA9BFE}"/>
              </a:ext>
            </a:extLst>
          </p:cNvPr>
          <p:cNvSpPr txBox="1"/>
          <p:nvPr/>
        </p:nvSpPr>
        <p:spPr>
          <a:xfrm>
            <a:off x="132402" y="1412131"/>
            <a:ext cx="659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onsolas" panose="020B0609020204030204" pitchFamily="49" charset="0"/>
              </a:rPr>
              <a:t>app.js (Backend API Server) </a:t>
            </a:r>
            <a:endParaRPr lang="en-AE" b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6" y="1781463"/>
            <a:ext cx="6530815" cy="72943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Importing dependencies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createClient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@supabase/supabase-js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randomInt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crypto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jwt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jsonwebtoken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path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Importing config from config.json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supabase_url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supabase_service_role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jwt_secret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port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./config.json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Initializing our express server and supabase client 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client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createClient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(supabase_url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supabase_service_role)</a:t>
            </a:r>
          </a:p>
          <a:p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(port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Server Running on port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US" sz="120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200" i="1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sz="120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File endpoints , sends html files to the user whenever they go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to domain.com/endpoint ....</a:t>
            </a: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process.cwd() returns the current directory in which NodeJS is running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path.join() takes in arguments and returns a path (/home/ubuntu/.....)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index.html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/menu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menu.html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/contact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contact.html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cart.html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There is more that follows the same format, but i have not included it</a:t>
            </a:r>
            <a:endParaRPr lang="en-US" sz="1200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02E534F9-44DD-589C-5B53-CFB8697A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9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998404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63592" y="197199"/>
            <a:ext cx="6530815" cy="85869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Function to decode access tokens from the clients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and verify that they are authentic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decodejwt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Gives an Error when invalid tokens are used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Returns { email , userid }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jwt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verify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jwt_secret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Invalid Token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 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i="1">
              <a:solidFill>
                <a:srgbClr val="54545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Whenever a new account is created a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post request is sent with details in the body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/createuser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query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 Access token Provided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decodejwt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phone_num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body</a:t>
            </a: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 new record is added in the database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phone_num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Server logs whenever a new user is created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New User (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) created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User created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/menuitems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Fetches the menu items from the database and sends it back as the response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5FA68D9-EC8C-C35C-5BFE-68445499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10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134175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13</a:t>
            </a:fld>
            <a:endParaRPr lang="en-A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63592" y="197199"/>
            <a:ext cx="6530815" cy="95102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Whenever the user clicks the create order button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 post request is made to the /createorder endpoint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/createorder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cart , addresss .. from the request body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body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randomInt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1000000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9999999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Random num generator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Default order status which is ( Order has been Placed)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Inserts the record into the database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Converts the cart into a string format, which is then logged in the format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2 x Food Name......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cartSummary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cartSummary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cart[item][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cart[item][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Logs whenever a user makes an order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has just placed an order for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cartSummary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OrderID: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Address: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Responds with code 200 and the order id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If there's an error, the server responds with 500 and an error message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/vieworders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query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 Access token Provided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decodejwt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order_id , placedAt , cart , status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records in which the userid is the same user that made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request so only they can see their orders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B744EA-6ACE-092F-DDEC-EF4807F57DFE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11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70499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8A309F-C2F3-C242-C2B2-1336B0DA9BFE}"/>
              </a:ext>
            </a:extLst>
          </p:cNvPr>
          <p:cNvSpPr txBox="1"/>
          <p:nvPr/>
        </p:nvSpPr>
        <p:spPr>
          <a:xfrm>
            <a:off x="132402" y="131069"/>
            <a:ext cx="659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onsolas" panose="020B0609020204030204" pitchFamily="49" charset="0"/>
              </a:rPr>
              <a:t>Website Navbar</a:t>
            </a:r>
            <a:endParaRPr lang="en-AE" b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598963"/>
            <a:ext cx="6530815" cy="74789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navbar navbar-expand-lg bg-body-tertiary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container-fluid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navbar-brand h1 fs-4 m-0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GilFoodieHub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navbar-toggler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data-bs-toggle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collapse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data-bs-target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#navbarSupportedContent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navbar-toggler-icon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collapse navbar-collapse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navbarSupportedContent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navbar-nav me-auto mb-2 mb-lg-0 px-5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nav-item fw-medium fs-5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nav-link active fw-medium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aria-current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nav-item fw-medium fs-5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nav-link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aria-current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/menu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nav-item fw-medium fs-5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nav-link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aria-current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/trackorder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Track Order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nav-item fw-medium fs-5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nav-link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aria-current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/contact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d-flex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nav-link px-2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aria-current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img-fluid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/assets/cart.svg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F69667-9774-075D-729F-C718F5A71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8273480"/>
            <a:ext cx="6668454" cy="420973"/>
          </a:xfrm>
          <a:prstGeom prst="rect">
            <a:avLst/>
          </a:prstGeom>
        </p:spPr>
      </p:pic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8AD5C613-68F7-852A-4844-5F71DCA6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12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166157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15</a:t>
            </a:fld>
            <a:endParaRPr lang="en-A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309F-C2F3-C242-C2B2-1336B0DA9BFE}"/>
              </a:ext>
            </a:extLst>
          </p:cNvPr>
          <p:cNvSpPr txBox="1"/>
          <p:nvPr/>
        </p:nvSpPr>
        <p:spPr>
          <a:xfrm>
            <a:off x="132399" y="-24384"/>
            <a:ext cx="659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onsolas" panose="020B0609020204030204" pitchFamily="49" charset="0"/>
              </a:rPr>
              <a:t>Menu Page</a:t>
            </a:r>
            <a:endParaRPr lang="en-AE" sz="2000" b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408035"/>
            <a:ext cx="6530815" cy="91409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 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Function runs on window load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login session of the user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API request to our /menuitems endpoints and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all the items in an Array []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/menuitems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item_list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item-list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Iterates through the Array runs the create card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function on each item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item_list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createCard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increaseQty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Button to increase the quantity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input element and increments its value, no values above 50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getElementsByTagName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decreaseQty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Same as increaseQty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getElementsByTagName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To avoid negative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Function to add items to the cart from the menu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addCart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variables which are stored in the button id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and qty from input element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getElementsByTagName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The cart is stored in the browser's local storage in the form of JSON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following code just adds entries to the JSON object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parseFloat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,}}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Sets the item in localstorage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DDEDC6-28B8-958F-E4F7-B839E56132FB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13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951281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91043"/>
            <a:ext cx="6530815" cy="8032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createCard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function takes an item object with properties like itemname,  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i="1">
                <a:solidFill>
                  <a:srgbClr val="229977"/>
                </a:solidFill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price, qty.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and using template literals, the function returns the html  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for each menu item, which is then inserted into the browser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for loop in the previous segment calls this function which then adds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the html to the page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col-3 gy-3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${item.image}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card-img-top rounded-3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card-body text-center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card-title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card-text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AED 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btn-primary w-100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data-bs-toggle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data-bs-target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#${item.item_id}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 fade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${item.item_id}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tabindex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modal-dialog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modal-content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modal-header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btn-close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data-bs-dismiss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modal-body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container-fluid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${item.image}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card-img-top rounded-3 w-75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row py-3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modal-title fs-5 text-center w-100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modal-footer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input-group mb-3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btn-outline-secondary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decreaseQty(this)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form-control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btn-outline-secondary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increaseQty(this)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${item.item_id}&amp;${item.item_name}&amp;${item.price}&amp;${item.image}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btn-primary mx-1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addCart(this)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data-bs-dismiss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Add to 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E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`}</a:t>
            </a:r>
            <a:endParaRPr lang="en-AE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C0FF82-D6A3-A71B-26B6-3310AB376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49" y="7980837"/>
            <a:ext cx="5167313" cy="1834120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F1ECDBD-C89F-51D5-FFD5-CE256F72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14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052635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8A309F-C2F3-C242-C2B2-1336B0DA9BFE}"/>
              </a:ext>
            </a:extLst>
          </p:cNvPr>
          <p:cNvSpPr txBox="1"/>
          <p:nvPr/>
        </p:nvSpPr>
        <p:spPr>
          <a:xfrm>
            <a:off x="132399" y="-24384"/>
            <a:ext cx="659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onsolas" panose="020B0609020204030204" pitchFamily="49" charset="0"/>
              </a:rPr>
              <a:t>Cart Page</a:t>
            </a:r>
            <a:endParaRPr lang="en-AE" sz="2000" b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408035"/>
            <a:ext cx="6530815" cy="89562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item-list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Fetching the cart from local storage , which was made in the menu page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Making cart an empty object instead of null to avoid errors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Using DOM manipulation to remove the empty cart message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and show the actual cart table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empty-cart-msg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main-table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Using the spread operator so i can also add item_id along with the item object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createRow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Brings the total price row to the end of the table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updateTotal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createRow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 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Using DOM Manipulation to insert the Table rows for our cart</a:t>
            </a:r>
            <a:endParaRPr lang="en-US" sz="1200" b="0">
              <a:solidFill>
                <a:srgbClr val="F07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${image}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align-middle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m-0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text-center align-middle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input-group align-items-center justify-content-center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${item_id}_decrease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btn-outline-secondary rounded-2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decreaseQty(this)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form-control rounded-1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${quantity}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${item_id}_increase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btn-outline-secondary rounded-2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increaseQty(this)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text-center align-middle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${item_id}_price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AED 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text-center align-middle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${item_id}_remove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btn-danger mx-1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cartRemove(this)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AE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4A7F98F7-BB6B-444C-BF14-AE53A449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15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013495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18</a:t>
            </a:fld>
            <a:endParaRPr lang="en-A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91043"/>
            <a:ext cx="6530815" cy="95102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increaseQty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item id from the elementid then gets the qty value from the   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input element Adds 1 to it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getElementsByTagName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Fetches the cart from the localstorage then updates the quantity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Updating the total price to match the quantity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AED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cart[item_id][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pricerow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pricerow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total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updateTotal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decreaseQty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{}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Same as increaseQty but – instead of +</a:t>
            </a: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cartRemove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Fetches the cart from localstorage and deletes the item from it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Removes the table row of the item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Updating the total price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updateTotal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updateTotal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elements which display the total prices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finaltotalprice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final_total_price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Fetches the cart and iterates through all the items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(price &amp; quantity) to calculate the total sum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quantity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AED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finaltotalprice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Total Price: AED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 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8FC52A3B-73D6-2472-E85C-CA808A3460A0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16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064424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19</a:t>
            </a:fld>
            <a:endParaRPr lang="en-A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63592" y="197199"/>
            <a:ext cx="6530815" cy="93256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placeorder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credit card and address from the input elements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Credit card infois not processed here, its just used as an payment example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creditcard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creditcard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deliveryaddress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Default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We use a loading effect here since sending requests to the server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will take time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creditcard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deliveryaddress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Please Enter Random Details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Hiding the button so the user cant click it again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 the session of the current logged in user and get  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access token of the session  this is used to verify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identity of the user making the request on the backend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Sends a POST Request with access_token in the request query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and cart and address in the request body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/createOrder?access_token=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Content-Type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application/json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address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server should respond with the orderid which is displayed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otherwise the code in the catch {} runs if there was an error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successDiv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successdiv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successDiv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Your order has been placed you can track it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        &lt;a href="/trackorder?order_id=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"&gt; here&lt;/a&gt;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successDiv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To reset the cart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errorDiv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errordiv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9F16AFD-6454-D605-9463-9C2AFAC73A01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17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421953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F95B88-F2A7-5327-EA20-3D8503D073F3}"/>
              </a:ext>
            </a:extLst>
          </p:cNvPr>
          <p:cNvSpPr txBox="1"/>
          <p:nvPr/>
        </p:nvSpPr>
        <p:spPr>
          <a:xfrm>
            <a:off x="127000" y="114302"/>
            <a:ext cx="6681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Table of Contents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C4180C1-EAD6-4244-23B3-9EA00DB61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177019"/>
              </p:ext>
            </p:extLst>
          </p:nvPr>
        </p:nvGraphicFramePr>
        <p:xfrm>
          <a:off x="355600" y="876301"/>
          <a:ext cx="6146800" cy="8832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288">
                  <a:extLst>
                    <a:ext uri="{9D8B030D-6E8A-4147-A177-3AD203B41FA5}">
                      <a16:colId xmlns:a16="http://schemas.microsoft.com/office/drawing/2014/main" val="235945904"/>
                    </a:ext>
                  </a:extLst>
                </a:gridCol>
                <a:gridCol w="4035552">
                  <a:extLst>
                    <a:ext uri="{9D8B030D-6E8A-4147-A177-3AD203B41FA5}">
                      <a16:colId xmlns:a16="http://schemas.microsoft.com/office/drawing/2014/main" val="3683127473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1662279757"/>
                    </a:ext>
                  </a:extLst>
                </a:gridCol>
              </a:tblGrid>
              <a:tr h="777772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No2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Topic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Page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016734"/>
                  </a:ext>
                </a:extLst>
              </a:tr>
              <a:tr h="7777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1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Creating the server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2" action="ppaction://hlinksldjump"/>
                        </a:rPr>
                        <a:t>1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3666459"/>
                  </a:ext>
                </a:extLst>
              </a:tr>
              <a:tr h="7777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Connecting to the server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2" action="ppaction://hlinksldjump"/>
                        </a:rPr>
                        <a:t>1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058851"/>
                  </a:ext>
                </a:extLst>
              </a:tr>
              <a:tr h="10547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3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Installing Necessary Modules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2" action="ppaction://hlinksldjump"/>
                        </a:rPr>
                        <a:t>1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223921"/>
                  </a:ext>
                </a:extLst>
              </a:tr>
              <a:tr h="7777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4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Creating the domain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3" action="ppaction://hlinksldjump"/>
                        </a:rPr>
                        <a:t>2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798899"/>
                  </a:ext>
                </a:extLst>
              </a:tr>
              <a:tr h="7777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5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Configuring SSL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4" action="ppaction://hlinksldjump"/>
                        </a:rPr>
                        <a:t>3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3961421"/>
                  </a:ext>
                </a:extLst>
              </a:tr>
              <a:tr h="7777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6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Setting up the Database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5" action="ppaction://hlinksldjump"/>
                        </a:rPr>
                        <a:t>5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552385"/>
                  </a:ext>
                </a:extLst>
              </a:tr>
              <a:tr h="7777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7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Configuring the main server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6" action="ppaction://hlinksldjump"/>
                        </a:rPr>
                        <a:t>8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6431341"/>
                  </a:ext>
                </a:extLst>
              </a:tr>
              <a:tr h="777772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8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Source Code Explanation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7" action="ppaction://hlinksldjump"/>
                        </a:rPr>
                        <a:t>9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975734"/>
                  </a:ext>
                </a:extLst>
              </a:tr>
              <a:tr h="777772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Additional Notes and Resources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8" action="ppaction://hlinksldjump"/>
                        </a:rPr>
                        <a:t>23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3373555"/>
                  </a:ext>
                </a:extLst>
              </a:tr>
              <a:tr h="777772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10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References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9" action="ppaction://hlinksldjump"/>
                        </a:rPr>
                        <a:t>24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8817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964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B8228D-5F9B-45F6-586B-0F867D9B2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2" y="166557"/>
            <a:ext cx="6240776" cy="2698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A5357B-99A1-17FE-B567-D416E79F2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03" y="2948724"/>
            <a:ext cx="4700957" cy="3032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5B24B9-9947-DDF7-811F-2F977133B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40" y="6064657"/>
            <a:ext cx="5058481" cy="1047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62F2F1-342E-8452-8DFC-D51FE3DD1E8A}"/>
              </a:ext>
            </a:extLst>
          </p:cNvPr>
          <p:cNvSpPr txBox="1"/>
          <p:nvPr/>
        </p:nvSpPr>
        <p:spPr>
          <a:xfrm>
            <a:off x="132399" y="7314656"/>
            <a:ext cx="659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onsolas" panose="020B0609020204030204" pitchFamily="49" charset="0"/>
              </a:rPr>
              <a:t>Server log</a:t>
            </a:r>
            <a:endParaRPr lang="en-AE" sz="2000" b="1"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A971BB-0C4F-30EA-65B8-FAABC5252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99" y="7888147"/>
            <a:ext cx="6593202" cy="1292443"/>
          </a:xfrm>
          <a:prstGeom prst="rect">
            <a:avLst/>
          </a:prstGeom>
        </p:spPr>
      </p:pic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819612A3-57CA-D7ED-6C67-8B6FAE5E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18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140417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21</a:t>
            </a:fld>
            <a:endParaRPr lang="en-A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309F-C2F3-C242-C2B2-1336B0DA9BFE}"/>
              </a:ext>
            </a:extLst>
          </p:cNvPr>
          <p:cNvSpPr txBox="1"/>
          <p:nvPr/>
        </p:nvSpPr>
        <p:spPr>
          <a:xfrm>
            <a:off x="132399" y="-24384"/>
            <a:ext cx="659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onsolas" panose="020B0609020204030204" pitchFamily="49" charset="0"/>
              </a:rPr>
              <a:t>Track Order Page</a:t>
            </a:r>
            <a:endParaRPr lang="en-AE" sz="2000" b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408035"/>
            <a:ext cx="6530815" cy="91409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Status' are stored as numbers so we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don't have to store the message in the database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statusMessages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Order Confirmed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Food is being prepared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Out for delivery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Delivered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createRow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placedAt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Using DOM Manipulation to add in the table row with the order details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Converts the date object to a 00:00 AM time string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placedAt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toLocaleTimeString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en-US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hour12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2-digit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minute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2-digit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cartSummary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Makes a Cart Summary of Quantity x ItemName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cartSummary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[item][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[item][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&lt;br&gt;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statusMessages[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cartSummary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&gt; `}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session of the current logged in user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Sends a get request to the server with access token in the request query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/vieworders?access_token=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Returns an array of orders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Checks if the orders array is empty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Redirects to the menu if there are no orders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 Active Orders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/menu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table element , loops through the array and adds the table rows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maintable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main-table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createRow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maintable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52A0A4F-675F-B015-FCCC-DB7103C87E96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19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822927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22</a:t>
            </a:fld>
            <a:endParaRPr lang="en-A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309F-C2F3-C242-C2B2-1336B0DA9BFE}"/>
              </a:ext>
            </a:extLst>
          </p:cNvPr>
          <p:cNvSpPr txBox="1"/>
          <p:nvPr/>
        </p:nvSpPr>
        <p:spPr>
          <a:xfrm>
            <a:off x="132399" y="-24384"/>
            <a:ext cx="659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onsolas" panose="020B0609020204030204" pitchFamily="49" charset="0"/>
              </a:rPr>
              <a:t>Login &amp; Signup Page</a:t>
            </a:r>
            <a:endParaRPr lang="en-AE" sz="2000" b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408035"/>
            <a:ext cx="6530815" cy="93256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signuphtml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loginhtml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SUPABASE_URL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PROJECT URL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SUPABASE_KEY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SUPABASE KEY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client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createClient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(SUPABASE_URL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SUPABASE_KEY)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Function is used on most pages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its makes sure the user is signed in before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Being able to access the website to avoid errors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getSession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loginmodal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There is no dedicated page for signup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 make use of bootstrap modal which is like a popup windows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which shows the signup prompt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signupmodal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Fetches the html the html from the server adds it to the document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signuphtml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/signup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html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signuphtml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Using bootstrap to intialize and make the modal popup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signupmodal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signupmodal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signupmodal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Using a form prompt to collect the userinfo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cpwd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cpwd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phonenum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phonenum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details are processed to ensure there are no errors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Invalid 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Password too short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 Name Provided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phonenum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 Number Provided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cpwd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Passwords do not match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200" b="0">
              <a:solidFill>
                <a:srgbClr val="F07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Code continues on the next page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52A0A4F-675F-B015-FCCC-DB7103C87E96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20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808836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23</a:t>
            </a:fld>
            <a:endParaRPr lang="en-A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63592" y="86600"/>
            <a:ext cx="6530815" cy="96949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Uses the built-in function in the supabase library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to create signUp a new user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signUp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		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We use access tokens to verify the requests are authentic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and send a POST request to the server to add the new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user into the database , the user is redirected to /homepage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/createuser?access_token=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Content-Type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application/json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phone_num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phonenum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 }</a:t>
            </a: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code is similar to the signupmodal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loginmodal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Fetches the login html from the server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loginhtml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/login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html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loginhtml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loginmodal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loginmodal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loginmodal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loginsubmit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loginemail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loginpwd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signInWithPassword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52A0A4F-675F-B015-FCCC-DB7103C87E96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21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279372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9420A2-5C62-47A2-624A-386505CC0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54" y="286878"/>
            <a:ext cx="5315692" cy="2943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5EAEC7-9864-2CD8-B83D-B0E6C7657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54" y="3910186"/>
            <a:ext cx="5226513" cy="5530602"/>
          </a:xfrm>
          <a:prstGeom prst="rect">
            <a:avLst/>
          </a:prstGeom>
        </p:spPr>
      </p:pic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48218372-0DAE-9826-58D1-E0027B75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22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983549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Additional Notes and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olidFill>
                <a:schemeClr val="accent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source code of the website and server can be found </a:t>
            </a: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2"/>
              </a:rPr>
              <a:t>here</a:t>
            </a: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full Website can be accessed </a:t>
            </a: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here</a:t>
            </a: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All images were sourced from </a:t>
            </a: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4"/>
              </a:rPr>
              <a:t>freepik.com</a:t>
            </a: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Privacy Policy was generated using </a:t>
            </a: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5"/>
              </a:rPr>
              <a:t>policy generator</a:t>
            </a: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 have used </a:t>
            </a: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6"/>
              </a:rPr>
              <a:t>Bootstrap</a:t>
            </a: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as its easier to use than raw 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7"/>
              </a:rPr>
              <a:t>Supabase</a:t>
            </a: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was the database of choice due to the features it offers in its free tier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All the static code that will served to the users should be in the public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Any images or videos used should be stored in /public/assets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There is no Admin Section of the Page, so any changes to the database records need to be directly done from the Supabase portal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Fake information can be added when creating a new account since there is no verification process. A fake email can be used as well while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8"/>
              </a:rPr>
              <a:t>WinSCP</a:t>
            </a: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is an open-source SCP client that allows you to transfer files from your local to your remote computer quickly. It is a more accessible alternative to upload files to your remote computer instead of using git clone.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278363-D446-F53A-2D79-FFC1BC35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23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826129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References</a:t>
            </a:r>
          </a:p>
          <a:p>
            <a:pPr algn="ctr"/>
            <a:endParaRPr lang="en-US" sz="2400" b="1">
              <a:solidFill>
                <a:schemeClr val="accent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Express. (n.d.). </a:t>
            </a:r>
            <a:r>
              <a:rPr lang="en-US" sz="1800" i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Getting Started</a:t>
            </a:r>
            <a:r>
              <a:rPr lang="en-US" sz="18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Retrieved from 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  <a:hlinkClick r:id="rId2"/>
              </a:rPr>
              <a:t>https://expressjs.com/en/starter/installing.html</a:t>
            </a:r>
            <a:endParaRPr lang="en-US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Noto Sans" panose="020B0502040504020204" pitchFamily="34" charset="0"/>
              <a:cs typeface="Times New Roman" panose="02020603050405020304" pitchFamily="18" charset="0"/>
            </a:endParaRPr>
          </a:p>
          <a:p>
            <a:endParaRPr lang="en-US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Noto Sans" panose="020B050204050402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Bootstrap. (n.d.). </a:t>
            </a:r>
            <a:r>
              <a:rPr lang="en-US" sz="1800" i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Getting Started with Bootstrap</a:t>
            </a:r>
            <a:r>
              <a:rPr lang="en-US" sz="18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Retrieved from 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  <a:hlinkClick r:id="rId3"/>
              </a:rPr>
              <a:t>https://getbootstrap.com/docs/5.3/getting-started/introduction/</a:t>
            </a:r>
            <a:endParaRPr lang="en-US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Noto Sans" panose="020B0502040504020204" pitchFamily="34" charset="0"/>
              <a:cs typeface="Times New Roman" panose="02020603050405020304" pitchFamily="18" charset="0"/>
            </a:endParaRPr>
          </a:p>
          <a:p>
            <a:endParaRPr lang="en-US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Supabase. (n.d.). </a:t>
            </a:r>
            <a:r>
              <a:rPr lang="en-US" sz="1800" i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Supabase DOCS</a:t>
            </a:r>
            <a:r>
              <a:rPr lang="en-US" sz="18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Retrieved from 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  <a:hlinkClick r:id="rId4"/>
              </a:rPr>
              <a:t>https://supabase.com/docs</a:t>
            </a:r>
            <a:endParaRPr lang="en-US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Noto Sans" panose="020B0502040504020204" pitchFamily="34" charset="0"/>
              <a:cs typeface="Times New Roman" panose="02020603050405020304" pitchFamily="18" charset="0"/>
            </a:endParaRPr>
          </a:p>
          <a:p>
            <a:endParaRPr lang="en-US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DigiCert. (n.d.). </a:t>
            </a:r>
            <a:r>
              <a:rPr lang="en-US" sz="1800" i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OpenSSL Quick Reference Guide</a:t>
            </a:r>
            <a:r>
              <a:rPr lang="en-US" sz="18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Retrieved from 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  <a:hlinkClick r:id="rId5"/>
              </a:rPr>
              <a:t>https://www.digicert.com/kb/ssl-support/openssl-quick-reference-guide.htm</a:t>
            </a:r>
            <a:endParaRPr lang="en-US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Noto Sans" panose="020B0502040504020204" pitchFamily="34" charset="0"/>
              <a:cs typeface="Times New Roman" panose="02020603050405020304" pitchFamily="18" charset="0"/>
            </a:endParaRPr>
          </a:p>
          <a:p>
            <a:endParaRPr lang="en-US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C193A6-5977-7F88-BBBD-5B06A5DF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2650" y="9182100"/>
            <a:ext cx="423863" cy="527050"/>
          </a:xfrm>
        </p:spPr>
        <p:txBody>
          <a:bodyPr/>
          <a:lstStyle/>
          <a:p>
            <a:r>
              <a:rPr lang="en-US" sz="1200"/>
              <a:t>24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193441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78452"/>
            <a:ext cx="6593205" cy="852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Creating the Server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Create an Ubuntu Instance on AWS, Azure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etc, with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 minimum of 1 CPU and 1 GB RAM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Open ports 22,80,443 to allow SSH HTTP(S) traffic to your server.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Note the public IP address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Download the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ssh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-key pair file on your system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Connecting to the Server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To connect to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our server, we'll use OpenSSH,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available in most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Windows Systems.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command is 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AE" sz="1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Installing Necessary modules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Our Server uses nginx to route traffic to our local server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with SSL,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NodeJS runtime to host our Express.js Server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confirm the installation, the following commands should return the version of the package installed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download our project code, we use git to clone our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Github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repository. After navigating into the folder, we use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npm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to install our project dependencies (express.js, supabase.js)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 also use pm2, which is a process manager for Node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.JS,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ensure our server is running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and log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any errors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57878-1F0F-DA3D-98E1-17BBFA672C98}"/>
              </a:ext>
            </a:extLst>
          </p:cNvPr>
          <p:cNvSpPr txBox="1"/>
          <p:nvPr/>
        </p:nvSpPr>
        <p:spPr>
          <a:xfrm>
            <a:off x="655320" y="2537713"/>
            <a:ext cx="607028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ssh –i 'path/to/file' username@public-ip</a:t>
            </a:r>
            <a:endParaRPr lang="en-AE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E7BC1A-4956-2C19-2D9C-5F6AC0EFDD1C}"/>
              </a:ext>
            </a:extLst>
          </p:cNvPr>
          <p:cNvSpPr txBox="1"/>
          <p:nvPr/>
        </p:nvSpPr>
        <p:spPr>
          <a:xfrm>
            <a:off x="655320" y="3914507"/>
            <a:ext cx="607028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apt update </a:t>
            </a:r>
          </a:p>
          <a:p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apt install nginx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snapd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git</a:t>
            </a:r>
          </a:p>
          <a:p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snap install node --classic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F567A3-EB9A-00FF-98B5-629E33BFBDD1}"/>
              </a:ext>
            </a:extLst>
          </p:cNvPr>
          <p:cNvSpPr txBox="1"/>
          <p:nvPr/>
        </p:nvSpPr>
        <p:spPr>
          <a:xfrm>
            <a:off x="655320" y="5201944"/>
            <a:ext cx="607028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nginx -v    git --version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node -v     snap --version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93F81-CD32-AC59-E001-0720B26DF02D}"/>
              </a:ext>
            </a:extLst>
          </p:cNvPr>
          <p:cNvSpPr txBox="1"/>
          <p:nvPr/>
        </p:nvSpPr>
        <p:spPr>
          <a:xfrm>
            <a:off x="655320" y="6929177"/>
            <a:ext cx="6070282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git clone </a:t>
            </a:r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  <a:hlinkClick r:id="rId2"/>
              </a:rPr>
              <a:t>https://github.com/Agentgilspy/Food-Ordering-Website</a:t>
            </a:r>
            <a:endParaRPr lang="en-US" sz="120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cd Food-Ordering-Website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npm install 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npm install pm2 -g  # pm2 -v to confirm the installation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0B254-4245-F909-1B76-B47BFC17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1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88288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843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Creating the domain</a:t>
            </a:r>
          </a:p>
          <a:p>
            <a:pPr marL="342900" indent="-342900">
              <a:buFont typeface="+mj-lt"/>
              <a:buAutoNum type="arabicParenR" startAt="4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 have decided to use name.com for this project, but the procedure should be similar across all DNS providers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Go to name.com, search for the desired domain, and purchase it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After purchasing the domain, go to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2"/>
              </a:rPr>
              <a:t>My Domains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Go to your domain settings &gt; Manage DNS records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Add a type A record, leaving the host field blank, and enter your IP in the answer field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www.gilfoodiehub.live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will now point to our IP (52.166.192.249)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DNS records can take up to a few hours to update. We can use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4"/>
              </a:rPr>
              <a:t>www.whatismydnsnet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to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perform a lookup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on multiple name servers</a:t>
            </a:r>
          </a:p>
          <a:p>
            <a:pPr marL="342900" indent="-342900" algn="just">
              <a:buFont typeface="+mj-lt"/>
              <a:buAutoNum type="arabicParenR" startAt="4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E9670-A43F-1357-424E-193213FF8E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674"/>
          <a:stretch/>
        </p:blipFill>
        <p:spPr>
          <a:xfrm>
            <a:off x="393855" y="5011488"/>
            <a:ext cx="6331743" cy="492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186D3D-5B74-5CEB-F5CE-38420B2C9E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825" y="6638111"/>
            <a:ext cx="6547801" cy="6223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93F361-0F57-8170-B6ED-6F61F03351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162" y="1298322"/>
            <a:ext cx="6189133" cy="31289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D61C5A-5CC9-9A34-E1D0-5F3BF51393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3693" y="8272702"/>
            <a:ext cx="3970614" cy="1449059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E010ED1F-6754-5BFC-0E8D-6770E88D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2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01254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991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Configuring SSL</a:t>
            </a:r>
          </a:p>
          <a:p>
            <a:pPr marL="342900" indent="-342900">
              <a:buFont typeface="+mj-lt"/>
              <a:buAutoNum type="arabicParenR" startAt="5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 use OpenSSL to generate our SSL key and certificate signing request(CSR), which we provide to our domain provider to get a signed SSL certificate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 our project folder, we create an SSL folder and navigate into it. Then, we use the following commands to generate the key and CSR file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You will be asked to fill in some details while generating a CSR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Using the cat command, you need to copy the contents of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domain.csr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For this project, I was using Name.com, which offers an option to generate SSL certificates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Paste the contents of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domain.csr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in the form and fill in the details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Name.com will provide you with the contents of your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certificate file. You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need to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copy and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paste it into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our server. The file should look like this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2" algn="just"/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-----BEGIN CERTIFICATE REQUEST-----</a:t>
            </a:r>
          </a:p>
          <a:p>
            <a:pPr lvl="2" algn="just"/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STUFF HERE</a:t>
            </a:r>
          </a:p>
          <a:p>
            <a:pPr lvl="2" algn="just"/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-----END CERTIFICATE REQUEST-----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 startAt="5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93F81-CD32-AC59-E001-0720B26DF02D}"/>
              </a:ext>
            </a:extLst>
          </p:cNvPr>
          <p:cNvSpPr txBox="1"/>
          <p:nvPr/>
        </p:nvSpPr>
        <p:spPr>
          <a:xfrm>
            <a:off x="393858" y="1641685"/>
            <a:ext cx="6331744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mkdir ssl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cd ssl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openssl genrsa -out privkey.key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openssl req -key privkey.key -new -out domain.csr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cat domain.csr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BEEDCF-3033-EE2B-BC06-595A1A51A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80" y="3652282"/>
            <a:ext cx="5454895" cy="4242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56243F-0360-ED4C-42A8-6072E74829A2}"/>
              </a:ext>
            </a:extLst>
          </p:cNvPr>
          <p:cNvSpPr txBox="1"/>
          <p:nvPr/>
        </p:nvSpPr>
        <p:spPr>
          <a:xfrm>
            <a:off x="393858" y="9164887"/>
            <a:ext cx="633174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nano domain.crt # Paste the content and save the file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B246AC4-1134-1FF0-7693-73CAC507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3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16143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787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Configuring SSL</a:t>
            </a: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configure nginx to use our SSL files, we need to create a config file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confirm our config has no errors and to reload nginx so it can use our config, we need to run the following commands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 startAt="5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9A32E4-28FD-16C3-54F9-538BBA601C8E}"/>
              </a:ext>
            </a:extLst>
          </p:cNvPr>
          <p:cNvSpPr txBox="1"/>
          <p:nvPr/>
        </p:nvSpPr>
        <p:spPr>
          <a:xfrm>
            <a:off x="393858" y="959201"/>
            <a:ext cx="6331744" cy="54476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cd 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etc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nginx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conf.d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</a:p>
          <a:p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nano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server.conf</a:t>
            </a:r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#Paste the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following</a:t>
            </a:r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 {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listen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443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server_name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gilfoodiehub.live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 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Path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may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vary</a:t>
            </a:r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ssl_certificate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/home/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gilchrist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/Project/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/domain.crt;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ssl_certificate_key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/home/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gilchrist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/Project/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privkey.key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Our Express server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is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running on port 3000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so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we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use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nginx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reverse proxy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feature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to route 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connections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from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port 443 to 3000</a:t>
            </a: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location / {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proxy_pass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http://127.0.0.1:3000;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}  </a:t>
            </a: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}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# The Following block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redirects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http to https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 {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listen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80;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server_name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gilfoodiehub.live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  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location / {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return 301 https://gilfoodiehub.live;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}  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}</a:t>
            </a:r>
            <a:endParaRPr lang="en-US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85F6F-8EF6-E80A-92A6-C365B80C579D}"/>
              </a:ext>
            </a:extLst>
          </p:cNvPr>
          <p:cNvSpPr txBox="1"/>
          <p:nvPr/>
        </p:nvSpPr>
        <p:spPr>
          <a:xfrm>
            <a:off x="393858" y="7096583"/>
            <a:ext cx="633174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nginx -t # Should Respond with a success message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nginx -s reload 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7C59C95-2DA7-C2D3-CE32-1D657465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4</a:t>
            </a:r>
            <a:endParaRPr lang="en-AE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4C9AA2-4A51-68A7-285C-7778CFC97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7" y="7840425"/>
            <a:ext cx="6331744" cy="78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9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935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6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Setting up the Database </a:t>
            </a: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For this project, I have decided to use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Supabase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as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 database.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It is an open-source PostgreSQL database, and there is an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option to host the database locally,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but due to the performance requirements, it would not be cost-effective to run the database ourselves at a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small scale,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 I have decided to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upabase's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free tier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Create an account with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Supabase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create a new project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After creating the project, go to the Project Settings &gt; API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You must note the URL, public key, service role, and JWT secret. These are essential to allow client and server interactions with the database. These values will be stored in a config file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create the tables that store our data, Go to SQL Editor. You will find a panel that will let you run SQL commands, and we will use this to create our tables. You can also use the UI to create the tables, which is what I did, but running the commands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is faster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It is required that the commands are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run in the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same order as they are displayed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BE78E-48AF-C4DD-9F3D-CE7F148FB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89" y="1997964"/>
            <a:ext cx="2510576" cy="2605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C37DB3-87BA-D93E-0846-BAD8782EF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69" y="5147919"/>
            <a:ext cx="5435871" cy="2322929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C6A7DF91-AB0C-C8E6-62C8-D68AD772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5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31752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6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Setting up the Database </a:t>
            </a:r>
          </a:p>
          <a:p>
            <a:pPr marL="342900" indent="-342900">
              <a:buFont typeface="+mj-lt"/>
              <a:buAutoNum type="arabicParenR" startAt="6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8F6C0-42BA-10D5-A45A-DA2A6CA1FE20}"/>
              </a:ext>
            </a:extLst>
          </p:cNvPr>
          <p:cNvSpPr txBox="1"/>
          <p:nvPr/>
        </p:nvSpPr>
        <p:spPr>
          <a:xfrm>
            <a:off x="132397" y="3271267"/>
            <a:ext cx="6593205" cy="65556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create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table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public.users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(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uuid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null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email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character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varying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null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full_name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character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varying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null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phone_num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character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varying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null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constraint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users_pkey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primary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key (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),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constraint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users_uid_fkey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foreign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key (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references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auth.users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(id) on update cascade on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delete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cascade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) tablespace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pg_default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create table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public.menu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(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item_id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text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item_name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character varying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type character varying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description character varying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price numeric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image character varying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constraint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menu_pkey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primary key (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item_id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) tablespace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pg_default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create table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public.orders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(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order_id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bigint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generated by default as identity,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uuid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"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placedAt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 timestamp with time zone not null default now(),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cart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json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address text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status numeric not null default '1'::numeric,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constraint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orders_pkey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primary key (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order_id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constraint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orders_uid_fkey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foreign key (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 references users (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 on update cascade on delete cascade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) tablespace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pg_default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DACCC6-3F5A-FA48-B90F-EB5FE6CD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84" y="562833"/>
            <a:ext cx="3244566" cy="2649232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0639F3F-CDD9-EE4C-54DB-ACEB4FD9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6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05990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6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Setting up the Database </a:t>
            </a:r>
          </a:p>
          <a:p>
            <a:pPr marL="342900" indent="-342900">
              <a:buFont typeface="+mj-lt"/>
              <a:buAutoNum type="arabicParenR" startAt="6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confirm that the tables were created, go to Table Editor, and the tables should be there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 need to enable Row Level Security, a feature that prevents clients from gaining full access to the database. Under Authentication &gt; Policies, Enable RLS for all tables, and it should look like this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allow users to create accounts with us, we need to enable email authentication, which can be found under Authentication &gt; Providers &gt; Email and enable email provider. Your settings should look like this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0959AE-1355-30FB-E56C-17092C5EE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69" y="1077261"/>
            <a:ext cx="1811107" cy="17548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52F4FF-EF4B-2BB4-C2AF-141E1C689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3" y="3725144"/>
            <a:ext cx="6111781" cy="19197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DFC850-3D4A-62C9-783D-1617E7D340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613"/>
          <a:stretch/>
        </p:blipFill>
        <p:spPr>
          <a:xfrm>
            <a:off x="619418" y="6614116"/>
            <a:ext cx="4042243" cy="3203642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6892847-E615-E236-A4CF-2ED82238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7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83617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668</TotalTime>
  <Words>7083</Words>
  <Application>Microsoft Office PowerPoint</Application>
  <PresentationFormat>A4 Paper (210x297 mm)</PresentationFormat>
  <Paragraphs>972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Noto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Gilchrist Tavares</dc:creator>
  <cp:lastModifiedBy>Gilchrist Tavares</cp:lastModifiedBy>
  <cp:revision>97</cp:revision>
  <dcterms:created xsi:type="dcterms:W3CDTF">2023-11-11T13:35:17Z</dcterms:created>
  <dcterms:modified xsi:type="dcterms:W3CDTF">2023-11-19T14:50:08Z</dcterms:modified>
</cp:coreProperties>
</file>