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7" r:id="rId5"/>
    <p:sldId id="258" r:id="rId6"/>
    <p:sldId id="260" r:id="rId7"/>
    <p:sldId id="270" r:id="rId8"/>
    <p:sldId id="271" r:id="rId9"/>
    <p:sldId id="272" r:id="rId10"/>
    <p:sldId id="269" r:id="rId11"/>
    <p:sldId id="273" r:id="rId12"/>
    <p:sldId id="274" r:id="rId13"/>
    <p:sldId id="275" r:id="rId14"/>
    <p:sldId id="296" r:id="rId15"/>
    <p:sldId id="304" r:id="rId16"/>
    <p:sldId id="297" r:id="rId17"/>
    <p:sldId id="298" r:id="rId18"/>
    <p:sldId id="299" r:id="rId19"/>
    <p:sldId id="301" r:id="rId20"/>
    <p:sldId id="300" r:id="rId21"/>
    <p:sldId id="302" r:id="rId22"/>
    <p:sldId id="303" r:id="rId23"/>
    <p:sldId id="287" r:id="rId24"/>
    <p:sldId id="291" r:id="rId25"/>
    <p:sldId id="292" r:id="rId26"/>
    <p:sldId id="293" r:id="rId27"/>
    <p:sldId id="294" r:id="rId28"/>
    <p:sldId id="295" r:id="rId29"/>
    <p:sldId id="288" r:id="rId30"/>
    <p:sldId id="259" r:id="rId3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30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300837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266784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7842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73824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16957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6" name="Footer Placeholder 5"/>
          <p:cNvSpPr>
            <a:spLocks noGrp="1"/>
          </p:cNvSpPr>
          <p:nvPr>
            <p:ph type="ftr" sz="quarter" idx="11"/>
          </p:nvPr>
        </p:nvSpPr>
        <p:spPr/>
        <p:txBody>
          <a:bodyPr/>
          <a:lstStyle/>
          <a:p>
            <a:endParaRPr lang="en-AE" dirty="0"/>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420299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8" name="Footer Placeholder 7"/>
          <p:cNvSpPr>
            <a:spLocks noGrp="1"/>
          </p:cNvSpPr>
          <p:nvPr>
            <p:ph type="ftr" sz="quarter" idx="11"/>
          </p:nvPr>
        </p:nvSpPr>
        <p:spPr/>
        <p:txBody>
          <a:bodyPr/>
          <a:lstStyle/>
          <a:p>
            <a:endParaRPr lang="en-AE" dirty="0"/>
          </a:p>
        </p:txBody>
      </p:sp>
      <p:sp>
        <p:nvSpPr>
          <p:cNvPr id="9" name="Slide Number Placeholder 8"/>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78913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4" name="Footer Placeholder 3"/>
          <p:cNvSpPr>
            <a:spLocks noGrp="1"/>
          </p:cNvSpPr>
          <p:nvPr>
            <p:ph type="ftr" sz="quarter" idx="11"/>
          </p:nvPr>
        </p:nvSpPr>
        <p:spPr/>
        <p:txBody>
          <a:bodyPr/>
          <a:lstStyle/>
          <a:p>
            <a:endParaRPr lang="en-AE" dirty="0"/>
          </a:p>
        </p:txBody>
      </p:sp>
      <p:sp>
        <p:nvSpPr>
          <p:cNvPr id="5" name="Slide Number Placeholder 4"/>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279223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3" name="Footer Placeholder 2"/>
          <p:cNvSpPr>
            <a:spLocks noGrp="1"/>
          </p:cNvSpPr>
          <p:nvPr>
            <p:ph type="ftr" sz="quarter" idx="11"/>
          </p:nvPr>
        </p:nvSpPr>
        <p:spPr/>
        <p:txBody>
          <a:bodyPr/>
          <a:lstStyle/>
          <a:p>
            <a:endParaRPr lang="en-AE" dirty="0"/>
          </a:p>
        </p:txBody>
      </p:sp>
      <p:sp>
        <p:nvSpPr>
          <p:cNvPr id="4" name="Slide Number Placeholder 3"/>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34631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6" name="Footer Placeholder 5"/>
          <p:cNvSpPr>
            <a:spLocks noGrp="1"/>
          </p:cNvSpPr>
          <p:nvPr>
            <p:ph type="ftr" sz="quarter" idx="11"/>
          </p:nvPr>
        </p:nvSpPr>
        <p:spPr/>
        <p:txBody>
          <a:bodyPr/>
          <a:lstStyle/>
          <a:p>
            <a:endParaRPr lang="en-AE" dirty="0"/>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247536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21/08/2022</a:t>
            </a:fld>
            <a:endParaRPr lang="en-AE" dirty="0"/>
          </a:p>
        </p:txBody>
      </p:sp>
      <p:sp>
        <p:nvSpPr>
          <p:cNvPr id="6" name="Footer Placeholder 5"/>
          <p:cNvSpPr>
            <a:spLocks noGrp="1"/>
          </p:cNvSpPr>
          <p:nvPr>
            <p:ph type="ftr" sz="quarter" idx="11"/>
          </p:nvPr>
        </p:nvSpPr>
        <p:spPr/>
        <p:txBody>
          <a:bodyPr/>
          <a:lstStyle/>
          <a:p>
            <a:endParaRPr lang="en-AE" dirty="0"/>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424261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C8AD2E2-2C3E-4F20-8F8A-0BD8B8394F50}" type="datetimeFigureOut">
              <a:rPr lang="en-AE" smtClean="0"/>
              <a:t>21/08/2022</a:t>
            </a:fld>
            <a:endParaRPr lang="en-AE"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93A2DDA-5079-4199-B45A-888CEB833D48}" type="slidenum">
              <a:rPr lang="en-AE" smtClean="0"/>
              <a:t>‹#›</a:t>
            </a:fld>
            <a:endParaRPr lang="en-AE" dirty="0"/>
          </a:p>
        </p:txBody>
      </p:sp>
    </p:spTree>
    <p:extLst>
      <p:ext uri="{BB962C8B-B14F-4D97-AF65-F5344CB8AC3E}">
        <p14:creationId xmlns:p14="http://schemas.microsoft.com/office/powerpoint/2010/main" val="1995013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spyder-ide.org/" TargetMode="External"/><Relationship Id="rId1" Type="http://schemas.openxmlformats.org/officeDocument/2006/relationships/slideLayout" Target="../slideLayouts/slideLayout1.xml"/><Relationship Id="rId6" Type="http://schemas.openxmlformats.org/officeDocument/2006/relationships/hyperlink" Target="https://analyticsindiamag.com/beginners-guide-to-tabulate-python-tool-for-creating-nicely-formatted-tables/" TargetMode="External"/><Relationship Id="rId5" Type="http://schemas.openxmlformats.org/officeDocument/2006/relationships/hyperlink" Target="https://en.wikipedia.org/wiki/Pandas_(software)" TargetMode="External"/><Relationship Id="rId4" Type="http://schemas.openxmlformats.org/officeDocument/2006/relationships/hyperlink" Target="https://en.wikipedia.org/wiki/Matplotl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543526"/>
            <a:ext cx="6193536" cy="2677656"/>
          </a:xfrm>
          <a:prstGeom prst="rect">
            <a:avLst/>
          </a:prstGeom>
          <a:noFill/>
        </p:spPr>
        <p:txBody>
          <a:bodyPr wrap="square" rtlCol="0">
            <a:spAutoFit/>
          </a:bodyPr>
          <a:lstStyle/>
          <a:p>
            <a:pPr algn="ctr"/>
            <a:r>
              <a:rPr lang="en-US" sz="4400" b="1" dirty="0">
                <a:latin typeface="Quicksand" pitchFamily="2" charset="0"/>
              </a:rPr>
              <a:t>COMPUTER SCIENCE PROJECT</a:t>
            </a:r>
          </a:p>
          <a:p>
            <a:pPr algn="ctr"/>
            <a:endParaRPr lang="en-US" sz="4400" u="sng" dirty="0">
              <a:latin typeface="Quicksand" pitchFamily="2" charset="0"/>
            </a:endParaRPr>
          </a:p>
          <a:p>
            <a:pPr algn="ctr"/>
            <a:r>
              <a:rPr lang="en-US" sz="3600" u="sng" dirty="0">
                <a:latin typeface="Quicksand" pitchFamily="2" charset="0"/>
                <a:ea typeface="MS Gothic" panose="020B0609070205080204" pitchFamily="49" charset="-128"/>
              </a:rPr>
              <a:t>Hotel Management</a:t>
            </a:r>
            <a:endParaRPr lang="en-AE" sz="3600" u="sng" dirty="0">
              <a:latin typeface="Quicksand" pitchFamily="2" charset="0"/>
              <a:ea typeface="MS Gothic" panose="020B0609070205080204" pitchFamily="49" charset="-128"/>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3" name="TextBox 12">
            <a:extLst>
              <a:ext uri="{FF2B5EF4-FFF2-40B4-BE49-F238E27FC236}">
                <a16:creationId xmlns:a16="http://schemas.microsoft.com/office/drawing/2014/main" id="{78E55251-4BB8-4A16-A12E-E7D856E39FE6}"/>
              </a:ext>
            </a:extLst>
          </p:cNvPr>
          <p:cNvSpPr txBox="1"/>
          <p:nvPr/>
        </p:nvSpPr>
        <p:spPr>
          <a:xfrm>
            <a:off x="302259" y="6684819"/>
            <a:ext cx="6193536" cy="1309589"/>
          </a:xfrm>
          <a:prstGeom prst="rect">
            <a:avLst/>
          </a:prstGeom>
          <a:noFill/>
        </p:spPr>
        <p:txBody>
          <a:bodyPr wrap="square" rtlCol="0">
            <a:spAutoFit/>
          </a:bodyPr>
          <a:lstStyle/>
          <a:p>
            <a:pPr algn="ctr">
              <a:lnSpc>
                <a:spcPct val="150000"/>
              </a:lnSpc>
            </a:pPr>
            <a:r>
              <a:rPr lang="en-US" sz="2800" dirty="0">
                <a:latin typeface="Quicksand" pitchFamily="2" charset="0"/>
              </a:rPr>
              <a:t>Group Members </a:t>
            </a:r>
          </a:p>
          <a:p>
            <a:pPr algn="ctr">
              <a:lnSpc>
                <a:spcPct val="150000"/>
              </a:lnSpc>
            </a:pPr>
            <a:r>
              <a:rPr lang="en-US" sz="2800" dirty="0">
                <a:latin typeface="Quicksand" pitchFamily="2" charset="0"/>
              </a:rPr>
              <a:t>Gilchrist, Firdaus , Elvin</a:t>
            </a:r>
            <a:endParaRPr lang="en-AE" sz="3200" dirty="0">
              <a:latin typeface="Quicksand" pitchFamily="2" charset="0"/>
            </a:endParaRPr>
          </a:p>
        </p:txBody>
      </p:sp>
      <p:pic>
        <p:nvPicPr>
          <p:cNvPr id="1026" name="Picture 2" descr="Hotel Stock Illustrations – 325,997 Hotel Stock Illustrations, Vectors &amp;  Clipart - Dreamstime">
            <a:extLst>
              <a:ext uri="{FF2B5EF4-FFF2-40B4-BE49-F238E27FC236}">
                <a16:creationId xmlns:a16="http://schemas.microsoft.com/office/drawing/2014/main" id="{AA6BC6FF-35EE-6DF8-4C4D-00F6902E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7" y="3359619"/>
            <a:ext cx="3205164" cy="320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3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5" name="TextBox 4">
            <a:extLst>
              <a:ext uri="{FF2B5EF4-FFF2-40B4-BE49-F238E27FC236}">
                <a16:creationId xmlns:a16="http://schemas.microsoft.com/office/drawing/2014/main" id="{0FA8863C-D73F-F191-7A88-C04B1E9B73FD}"/>
              </a:ext>
            </a:extLst>
          </p:cNvPr>
          <p:cNvSpPr txBox="1"/>
          <p:nvPr/>
        </p:nvSpPr>
        <p:spPr>
          <a:xfrm>
            <a:off x="253745" y="432440"/>
            <a:ext cx="6439663" cy="1446550"/>
          </a:xfrm>
          <a:prstGeom prst="rect">
            <a:avLst/>
          </a:prstGeom>
          <a:noFill/>
        </p:spPr>
        <p:txBody>
          <a:bodyPr wrap="square" rtlCol="0">
            <a:spAutoFit/>
          </a:bodyPr>
          <a:lstStyle/>
          <a:p>
            <a:pPr algn="ctr"/>
            <a:r>
              <a:rPr lang="en-US" sz="4400" b="1" dirty="0">
                <a:latin typeface="Quicksand" pitchFamily="2" charset="0"/>
              </a:rPr>
              <a:t>System</a:t>
            </a:r>
            <a:r>
              <a:rPr lang="en-US" sz="4300" b="1" dirty="0">
                <a:latin typeface="Quicksand" pitchFamily="2" charset="0"/>
              </a:rPr>
              <a:t> Implementation</a:t>
            </a:r>
            <a:endParaRPr lang="en-AE" sz="4300" b="1" dirty="0">
              <a:latin typeface="Quicksand" pitchFamily="2" charset="0"/>
            </a:endParaRPr>
          </a:p>
        </p:txBody>
      </p:sp>
      <p:sp>
        <p:nvSpPr>
          <p:cNvPr id="7" name="TextBox 6">
            <a:extLst>
              <a:ext uri="{FF2B5EF4-FFF2-40B4-BE49-F238E27FC236}">
                <a16:creationId xmlns:a16="http://schemas.microsoft.com/office/drawing/2014/main" id="{F705BEFD-4938-7B07-48A7-0A6CC90B53E5}"/>
              </a:ext>
            </a:extLst>
          </p:cNvPr>
          <p:cNvSpPr txBox="1"/>
          <p:nvPr/>
        </p:nvSpPr>
        <p:spPr>
          <a:xfrm>
            <a:off x="303021" y="2138981"/>
            <a:ext cx="6251957" cy="581698"/>
          </a:xfrm>
          <a:prstGeom prst="rect">
            <a:avLst/>
          </a:prstGeom>
          <a:noFill/>
        </p:spPr>
        <p:txBody>
          <a:bodyPr wrap="square" rtlCol="0">
            <a:spAutoFit/>
          </a:bodyPr>
          <a:lstStyle/>
          <a:p>
            <a:pPr algn="ctr">
              <a:lnSpc>
                <a:spcPct val="150000"/>
              </a:lnSpc>
            </a:pPr>
            <a:r>
              <a:rPr lang="en-US" sz="2400" b="1" dirty="0">
                <a:latin typeface="Quicksand" pitchFamily="2" charset="0"/>
              </a:rPr>
              <a:t>Hardware Specifications</a:t>
            </a:r>
          </a:p>
        </p:txBody>
      </p:sp>
      <p:graphicFrame>
        <p:nvGraphicFramePr>
          <p:cNvPr id="2" name="Table 5">
            <a:extLst>
              <a:ext uri="{FF2B5EF4-FFF2-40B4-BE49-F238E27FC236}">
                <a16:creationId xmlns:a16="http://schemas.microsoft.com/office/drawing/2014/main" id="{EFFBB169-6298-9AC2-98E1-0F62A9342ACB}"/>
              </a:ext>
            </a:extLst>
          </p:cNvPr>
          <p:cNvGraphicFramePr>
            <a:graphicFrameLocks noGrp="1"/>
          </p:cNvGraphicFramePr>
          <p:nvPr>
            <p:extLst>
              <p:ext uri="{D42A27DB-BD31-4B8C-83A1-F6EECF244321}">
                <p14:modId xmlns:p14="http://schemas.microsoft.com/office/powerpoint/2010/main" val="3820913297"/>
              </p:ext>
            </p:extLst>
          </p:nvPr>
        </p:nvGraphicFramePr>
        <p:xfrm>
          <a:off x="317307" y="2980670"/>
          <a:ext cx="6223384" cy="3240000"/>
        </p:xfrm>
        <a:graphic>
          <a:graphicData uri="http://schemas.openxmlformats.org/drawingml/2006/table">
            <a:tbl>
              <a:tblPr firstRow="1" bandRow="1">
                <a:tableStyleId>{5940675A-B579-460E-94D1-54222C63F5DA}</a:tableStyleId>
              </a:tblPr>
              <a:tblGrid>
                <a:gridCol w="2756155">
                  <a:extLst>
                    <a:ext uri="{9D8B030D-6E8A-4147-A177-3AD203B41FA5}">
                      <a16:colId xmlns:a16="http://schemas.microsoft.com/office/drawing/2014/main" val="3568443045"/>
                    </a:ext>
                  </a:extLst>
                </a:gridCol>
                <a:gridCol w="3467229">
                  <a:extLst>
                    <a:ext uri="{9D8B030D-6E8A-4147-A177-3AD203B41FA5}">
                      <a16:colId xmlns:a16="http://schemas.microsoft.com/office/drawing/2014/main" val="1567464385"/>
                    </a:ext>
                  </a:extLst>
                </a:gridCol>
              </a:tblGrid>
              <a:tr h="540000">
                <a:tc>
                  <a:txBody>
                    <a:bodyPr/>
                    <a:lstStyle/>
                    <a:p>
                      <a:pPr algn="ctr"/>
                      <a:r>
                        <a:rPr lang="en-US" sz="2000" dirty="0">
                          <a:latin typeface="Quicksand" pitchFamily="2" charset="0"/>
                        </a:rPr>
                        <a:t>Brand</a:t>
                      </a:r>
                      <a:endParaRPr lang="en-AE" sz="2000" dirty="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Quicksand" pitchFamily="2" charset="0"/>
                          <a:ea typeface="+mn-ea"/>
                          <a:cs typeface="+mn-cs"/>
                        </a:rPr>
                        <a:t>Acer</a:t>
                      </a:r>
                      <a:endParaRPr lang="en-AE" sz="2000" dirty="0">
                        <a:latin typeface="Quicksand" pitchFamily="2" charset="0"/>
                      </a:endParaRPr>
                    </a:p>
                  </a:txBody>
                  <a:tcPr/>
                </a:tc>
                <a:extLst>
                  <a:ext uri="{0D108BD9-81ED-4DB2-BD59-A6C34878D82A}">
                    <a16:rowId xmlns:a16="http://schemas.microsoft.com/office/drawing/2014/main" val="1315515884"/>
                  </a:ext>
                </a:extLst>
              </a:tr>
              <a:tr h="540000">
                <a:tc>
                  <a:txBody>
                    <a:bodyPr/>
                    <a:lstStyle/>
                    <a:p>
                      <a:pPr algn="ctr"/>
                      <a:r>
                        <a:rPr lang="en-US" sz="2000" dirty="0">
                          <a:latin typeface="Quicksand" pitchFamily="2" charset="0"/>
                        </a:rPr>
                        <a:t>Model</a:t>
                      </a:r>
                      <a:endParaRPr lang="en-AE" sz="2000" dirty="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Quicksand" pitchFamily="2" charset="0"/>
                          <a:ea typeface="+mn-ea"/>
                          <a:cs typeface="+mn-cs"/>
                        </a:rPr>
                        <a:t>Acer Predator Helios 300</a:t>
                      </a:r>
                      <a:endParaRPr lang="en-AE" sz="2000" dirty="0">
                        <a:latin typeface="Quicksand" pitchFamily="2" charset="0"/>
                      </a:endParaRPr>
                    </a:p>
                  </a:txBody>
                  <a:tcPr/>
                </a:tc>
                <a:extLst>
                  <a:ext uri="{0D108BD9-81ED-4DB2-BD59-A6C34878D82A}">
                    <a16:rowId xmlns:a16="http://schemas.microsoft.com/office/drawing/2014/main" val="4168329538"/>
                  </a:ext>
                </a:extLst>
              </a:tr>
              <a:tr h="540000">
                <a:tc>
                  <a:txBody>
                    <a:bodyPr/>
                    <a:lstStyle/>
                    <a:p>
                      <a:pPr algn="ctr"/>
                      <a:r>
                        <a:rPr lang="en-US" sz="2000" dirty="0">
                          <a:latin typeface="Quicksand" pitchFamily="2" charset="0"/>
                        </a:rPr>
                        <a:t>Processor</a:t>
                      </a:r>
                      <a:endParaRPr lang="en-AE" sz="2000" dirty="0">
                        <a:latin typeface="Quicksand" pitchFamily="2" charset="0"/>
                      </a:endParaRPr>
                    </a:p>
                  </a:txBody>
                  <a:tcPr/>
                </a:tc>
                <a:tc>
                  <a:txBody>
                    <a:bodyPr/>
                    <a:lstStyle/>
                    <a:p>
                      <a:pPr algn="ctr"/>
                      <a:r>
                        <a:rPr lang="en-US" sz="2000" b="0" i="0" kern="1200" dirty="0">
                          <a:solidFill>
                            <a:schemeClr val="tx1"/>
                          </a:solidFill>
                          <a:effectLst/>
                          <a:latin typeface="Quicksand" pitchFamily="2" charset="0"/>
                          <a:ea typeface="+mn-ea"/>
                          <a:cs typeface="+mn-cs"/>
                        </a:rPr>
                        <a:t>Intel Core i7-10750H</a:t>
                      </a:r>
                      <a:endParaRPr lang="en-AE" sz="2000" dirty="0">
                        <a:latin typeface="Quicksand" pitchFamily="2" charset="0"/>
                      </a:endParaRPr>
                    </a:p>
                  </a:txBody>
                  <a:tcPr/>
                </a:tc>
                <a:extLst>
                  <a:ext uri="{0D108BD9-81ED-4DB2-BD59-A6C34878D82A}">
                    <a16:rowId xmlns:a16="http://schemas.microsoft.com/office/drawing/2014/main" val="1403384863"/>
                  </a:ext>
                </a:extLst>
              </a:tr>
              <a:tr h="540000">
                <a:tc>
                  <a:txBody>
                    <a:bodyPr/>
                    <a:lstStyle/>
                    <a:p>
                      <a:pPr algn="ctr"/>
                      <a:r>
                        <a:rPr lang="en-US" sz="2000" dirty="0">
                          <a:latin typeface="Quicksand" pitchFamily="2" charset="0"/>
                        </a:rPr>
                        <a:t>Memory</a:t>
                      </a:r>
                      <a:endParaRPr lang="en-AE" sz="2000" dirty="0">
                        <a:latin typeface="Quicksand" pitchFamily="2" charset="0"/>
                      </a:endParaRPr>
                    </a:p>
                  </a:txBody>
                  <a:tcPr/>
                </a:tc>
                <a:tc>
                  <a:txBody>
                    <a:bodyPr/>
                    <a:lstStyle/>
                    <a:p>
                      <a:pPr algn="ctr"/>
                      <a:r>
                        <a:rPr lang="en-US" sz="2000" b="0" i="0" kern="1200" dirty="0">
                          <a:solidFill>
                            <a:schemeClr val="tx1"/>
                          </a:solidFill>
                          <a:effectLst/>
                          <a:latin typeface="Quicksand" pitchFamily="2" charset="0"/>
                          <a:ea typeface="+mn-ea"/>
                          <a:cs typeface="+mn-cs"/>
                        </a:rPr>
                        <a:t>8GB</a:t>
                      </a:r>
                      <a:endParaRPr lang="en-AE" sz="2000" dirty="0">
                        <a:latin typeface="Quicksand" pitchFamily="2" charset="0"/>
                      </a:endParaRPr>
                    </a:p>
                  </a:txBody>
                  <a:tcPr/>
                </a:tc>
                <a:extLst>
                  <a:ext uri="{0D108BD9-81ED-4DB2-BD59-A6C34878D82A}">
                    <a16:rowId xmlns:a16="http://schemas.microsoft.com/office/drawing/2014/main" val="1821480844"/>
                  </a:ext>
                </a:extLst>
              </a:tr>
              <a:tr h="540000">
                <a:tc>
                  <a:txBody>
                    <a:bodyPr/>
                    <a:lstStyle/>
                    <a:p>
                      <a:pPr algn="ctr"/>
                      <a:r>
                        <a:rPr lang="en-US" sz="2000" dirty="0">
                          <a:latin typeface="Quicksand" pitchFamily="2" charset="0"/>
                        </a:rPr>
                        <a:t>Graphics Card</a:t>
                      </a:r>
                      <a:endParaRPr lang="en-AE" sz="2000" dirty="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Quicksand" pitchFamily="2" charset="0"/>
                          <a:ea typeface="+mn-ea"/>
                          <a:cs typeface="+mn-cs"/>
                        </a:rPr>
                        <a:t>RTX 3070</a:t>
                      </a:r>
                    </a:p>
                  </a:txBody>
                  <a:tcPr/>
                </a:tc>
                <a:extLst>
                  <a:ext uri="{0D108BD9-81ED-4DB2-BD59-A6C34878D82A}">
                    <a16:rowId xmlns:a16="http://schemas.microsoft.com/office/drawing/2014/main" val="3794538491"/>
                  </a:ext>
                </a:extLst>
              </a:tr>
              <a:tr h="540000">
                <a:tc>
                  <a:txBody>
                    <a:bodyPr/>
                    <a:lstStyle/>
                    <a:p>
                      <a:pPr algn="ctr"/>
                      <a:r>
                        <a:rPr lang="en-US" sz="2000" dirty="0">
                          <a:latin typeface="Quicksand" pitchFamily="2" charset="0"/>
                        </a:rPr>
                        <a:t>Operating System</a:t>
                      </a:r>
                      <a:endParaRPr lang="en-AE" sz="2000" dirty="0">
                        <a:latin typeface="Quicksand" pitchFamily="2" charset="0"/>
                      </a:endParaRPr>
                    </a:p>
                  </a:txBody>
                  <a:tcPr/>
                </a:tc>
                <a:tc>
                  <a:txBody>
                    <a:bodyPr/>
                    <a:lstStyle/>
                    <a:p>
                      <a:pPr algn="ctr"/>
                      <a:r>
                        <a:rPr lang="en-US" sz="2000" dirty="0">
                          <a:latin typeface="Quicksand" pitchFamily="2" charset="0"/>
                        </a:rPr>
                        <a:t>Windows 10</a:t>
                      </a:r>
                      <a:endParaRPr lang="en-AE" sz="2000" dirty="0">
                        <a:latin typeface="Quicksand" pitchFamily="2" charset="0"/>
                      </a:endParaRPr>
                    </a:p>
                  </a:txBody>
                  <a:tcPr/>
                </a:tc>
                <a:extLst>
                  <a:ext uri="{0D108BD9-81ED-4DB2-BD59-A6C34878D82A}">
                    <a16:rowId xmlns:a16="http://schemas.microsoft.com/office/drawing/2014/main" val="1371157904"/>
                  </a:ext>
                </a:extLst>
              </a:tr>
            </a:tbl>
          </a:graphicData>
        </a:graphic>
      </p:graphicFrame>
      <p:sp>
        <p:nvSpPr>
          <p:cNvPr id="11" name="TextBox 10">
            <a:extLst>
              <a:ext uri="{FF2B5EF4-FFF2-40B4-BE49-F238E27FC236}">
                <a16:creationId xmlns:a16="http://schemas.microsoft.com/office/drawing/2014/main" id="{5A48A4E4-382C-4B83-6025-ABDA9DEF066C}"/>
              </a:ext>
            </a:extLst>
          </p:cNvPr>
          <p:cNvSpPr txBox="1"/>
          <p:nvPr/>
        </p:nvSpPr>
        <p:spPr>
          <a:xfrm>
            <a:off x="303021" y="6515189"/>
            <a:ext cx="6251957" cy="3351687"/>
          </a:xfrm>
          <a:prstGeom prst="rect">
            <a:avLst/>
          </a:prstGeom>
          <a:noFill/>
        </p:spPr>
        <p:txBody>
          <a:bodyPr wrap="square" rtlCol="0">
            <a:spAutoFit/>
          </a:bodyPr>
          <a:lstStyle/>
          <a:p>
            <a:pPr algn="ctr">
              <a:lnSpc>
                <a:spcPct val="150000"/>
              </a:lnSpc>
            </a:pPr>
            <a:r>
              <a:rPr lang="en-US" sz="2400" b="1" dirty="0">
                <a:latin typeface="Quicksand" pitchFamily="2" charset="0"/>
              </a:rPr>
              <a:t>Software Specifications</a:t>
            </a:r>
          </a:p>
          <a:p>
            <a:pPr marL="342900" indent="-342900">
              <a:lnSpc>
                <a:spcPct val="150000"/>
              </a:lnSpc>
              <a:buFont typeface="Arial" panose="020B0604020202020204" pitchFamily="34" charset="0"/>
              <a:buChar char="•"/>
            </a:pPr>
            <a:r>
              <a:rPr lang="en-US" sz="2400" dirty="0">
                <a:latin typeface="Quicksand" pitchFamily="2" charset="0"/>
              </a:rPr>
              <a:t>Windows 10</a:t>
            </a:r>
          </a:p>
          <a:p>
            <a:pPr marL="342900" indent="-342900">
              <a:lnSpc>
                <a:spcPct val="150000"/>
              </a:lnSpc>
              <a:buFont typeface="Arial" panose="020B0604020202020204" pitchFamily="34" charset="0"/>
              <a:buChar char="•"/>
            </a:pPr>
            <a:r>
              <a:rPr lang="en-US" sz="2400" dirty="0">
                <a:latin typeface="Quicksand" pitchFamily="2" charset="0"/>
              </a:rPr>
              <a:t>MySQL</a:t>
            </a:r>
          </a:p>
          <a:p>
            <a:pPr marL="342900" indent="-342900">
              <a:lnSpc>
                <a:spcPct val="150000"/>
              </a:lnSpc>
              <a:buFont typeface="Arial" panose="020B0604020202020204" pitchFamily="34" charset="0"/>
              <a:buChar char="•"/>
            </a:pPr>
            <a:r>
              <a:rPr lang="en-US" sz="2400" dirty="0">
                <a:latin typeface="Quicksand" pitchFamily="2" charset="0"/>
              </a:rPr>
              <a:t>Python</a:t>
            </a:r>
          </a:p>
          <a:p>
            <a:pPr marL="342900" indent="-342900">
              <a:lnSpc>
                <a:spcPct val="150000"/>
              </a:lnSpc>
              <a:buFont typeface="Arial" panose="020B0604020202020204" pitchFamily="34" charset="0"/>
              <a:buChar char="•"/>
            </a:pPr>
            <a:r>
              <a:rPr lang="en-US" sz="2400" dirty="0">
                <a:latin typeface="Quicksand" pitchFamily="2" charset="0"/>
              </a:rPr>
              <a:t>Spyder IDE</a:t>
            </a:r>
          </a:p>
          <a:p>
            <a:pPr>
              <a:lnSpc>
                <a:spcPct val="150000"/>
              </a:lnSpc>
            </a:pPr>
            <a:endParaRPr lang="en-US" sz="2400" dirty="0">
              <a:latin typeface="Quicksand" pitchFamily="2" charset="0"/>
            </a:endParaRPr>
          </a:p>
        </p:txBody>
      </p:sp>
    </p:spTree>
    <p:extLst>
      <p:ext uri="{BB962C8B-B14F-4D97-AF65-F5344CB8AC3E}">
        <p14:creationId xmlns:p14="http://schemas.microsoft.com/office/powerpoint/2010/main" val="143518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dirty="0">
                <a:latin typeface="Quicksand" pitchFamily="2" charset="0"/>
              </a:rPr>
              <a:t>System Design and Development</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7110023"/>
          </a:xfrm>
          <a:prstGeom prst="rect">
            <a:avLst/>
          </a:prstGeom>
          <a:noFill/>
        </p:spPr>
        <p:txBody>
          <a:bodyPr wrap="square" rtlCol="0">
            <a:spAutoFit/>
          </a:bodyPr>
          <a:lstStyle/>
          <a:p>
            <a:pPr>
              <a:lnSpc>
                <a:spcPct val="150000"/>
              </a:lnSpc>
            </a:pPr>
            <a:r>
              <a:rPr lang="en-US" sz="1700" dirty="0">
                <a:latin typeface="Quicksand" pitchFamily="2" charset="0"/>
              </a:rPr>
              <a:t>mysql.connector - The "mysql.connector" module helps connect Python with MySQL. In this program we have used: </a:t>
            </a:r>
          </a:p>
          <a:p>
            <a:pPr marL="457200" indent="-457200">
              <a:lnSpc>
                <a:spcPct val="150000"/>
              </a:lnSpc>
              <a:buFont typeface="+mj-lt"/>
              <a:buAutoNum type="arabicParenR"/>
            </a:pPr>
            <a:r>
              <a:rPr lang="en-US" sz="1700" dirty="0">
                <a:latin typeface="Quicksand" pitchFamily="2" charset="0"/>
              </a:rPr>
              <a:t>fetchall(): cursor.fetchall() fetches all the rows of a query result. It returns all the rows as a list of tuples.</a:t>
            </a:r>
          </a:p>
          <a:p>
            <a:pPr marL="457200" indent="-457200">
              <a:lnSpc>
                <a:spcPct val="150000"/>
              </a:lnSpc>
              <a:buFont typeface="+mj-lt"/>
              <a:buAutoNum type="arabicParenR"/>
            </a:pPr>
            <a:r>
              <a:rPr lang="en-US" sz="1700" dirty="0">
                <a:latin typeface="Quicksand" pitchFamily="2" charset="0"/>
              </a:rPr>
              <a:t>db.cursor( ): Allows Python code to execute PostgreSQL command in a database session. Cursors are created by the connection.cursor( ) method. </a:t>
            </a:r>
          </a:p>
          <a:p>
            <a:pPr marL="457200" indent="-457200">
              <a:lnSpc>
                <a:spcPct val="150000"/>
              </a:lnSpc>
              <a:buFont typeface="+mj-lt"/>
              <a:buAutoNum type="arabicParenR"/>
            </a:pPr>
            <a:r>
              <a:rPr lang="en-US" sz="1700" dirty="0">
                <a:latin typeface="Quicksand" pitchFamily="2" charset="0"/>
              </a:rPr>
              <a:t>cursor.execute( ): This method executes the given database operation (query or command). The parameters found in the tuple or dictionary params are bound to the variables in the operation.</a:t>
            </a:r>
          </a:p>
          <a:p>
            <a:pPr marL="457200" indent="-457200">
              <a:lnSpc>
                <a:spcPct val="150000"/>
              </a:lnSpc>
              <a:buFont typeface="+mj-lt"/>
              <a:buAutoNum type="arabicParenR"/>
            </a:pPr>
            <a:r>
              <a:rPr lang="en-US" sz="1700" dirty="0">
                <a:latin typeface="Quicksand" pitchFamily="2" charset="0"/>
              </a:rPr>
              <a:t>db.commit( ) : db.commit() method sends a COMMIT statement to the MySQL server, committing the current transaction</a:t>
            </a:r>
          </a:p>
          <a:p>
            <a:pPr marL="457200" indent="-457200">
              <a:lnSpc>
                <a:spcPct val="150000"/>
              </a:lnSpc>
              <a:buFont typeface="+mj-lt"/>
              <a:buAutoNum type="arabicParenR"/>
            </a:pPr>
            <a:r>
              <a:rPr lang="en-US" sz="1700" dirty="0">
                <a:latin typeface="Quicksand" pitchFamily="2" charset="0"/>
              </a:rPr>
              <a:t>datetime - The "datetime" module provides a number of function to deal with dates, times and time intervals. In this program we've used the "datetime" funtion from the "datetime" module. </a:t>
            </a:r>
          </a:p>
        </p:txBody>
      </p:sp>
    </p:spTree>
    <p:extLst>
      <p:ext uri="{BB962C8B-B14F-4D97-AF65-F5344CB8AC3E}">
        <p14:creationId xmlns:p14="http://schemas.microsoft.com/office/powerpoint/2010/main" val="36615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655140"/>
            <a:ext cx="6276341" cy="5962401"/>
          </a:xfrm>
          <a:prstGeom prst="rect">
            <a:avLst/>
          </a:prstGeom>
          <a:noFill/>
        </p:spPr>
        <p:txBody>
          <a:bodyPr wrap="square" rtlCol="0">
            <a:spAutoFit/>
          </a:bodyPr>
          <a:lstStyle/>
          <a:p>
            <a:pPr marL="342900" indent="-342900">
              <a:lnSpc>
                <a:spcPct val="150000"/>
              </a:lnSpc>
              <a:buFont typeface="+mj-lt"/>
              <a:buAutoNum type="arabicParenR" startAt="6"/>
            </a:pPr>
            <a:r>
              <a:rPr lang="en-US" sz="1600" dirty="0">
                <a:latin typeface="Quicksand" pitchFamily="2" charset="0"/>
              </a:rPr>
              <a:t>Tabulate – Tabulate is an open-source python package/module which is used to print tabular data in nicely formatted tables .It is easy to use and contains a variety of formatting functions</a:t>
            </a:r>
          </a:p>
          <a:p>
            <a:pPr marL="342900" indent="-342900">
              <a:lnSpc>
                <a:spcPct val="150000"/>
              </a:lnSpc>
              <a:buFont typeface="+mj-lt"/>
              <a:buAutoNum type="arabicParenR" startAt="6"/>
            </a:pPr>
            <a:r>
              <a:rPr lang="en-US" sz="1600" dirty="0">
                <a:latin typeface="Quicksand" pitchFamily="2" charset="0"/>
              </a:rPr>
              <a:t>Random- The “random” module implements random number generators for various distributions. In this program we've used the randint function</a:t>
            </a:r>
          </a:p>
          <a:p>
            <a:pPr marL="342900" indent="-342900">
              <a:lnSpc>
                <a:spcPct val="150000"/>
              </a:lnSpc>
              <a:buFont typeface="+mj-lt"/>
              <a:buAutoNum type="arabicParenR" startAt="6"/>
            </a:pPr>
            <a:r>
              <a:rPr lang="en-US" sz="1600" dirty="0">
                <a:latin typeface="Quicksand" pitchFamily="2" charset="0"/>
              </a:rPr>
              <a:t>Pandas- pandas is a software library written for the Python programming language for data manipulation and analysis. The name is derived from the term "panel data", an econometrics term for data sets that include observations over multiple time periods for the same individuals.</a:t>
            </a:r>
          </a:p>
          <a:p>
            <a:pPr marL="342900" indent="-342900">
              <a:lnSpc>
                <a:spcPct val="150000"/>
              </a:lnSpc>
              <a:buFont typeface="+mj-lt"/>
              <a:buAutoNum type="arabicParenR" startAt="6"/>
            </a:pPr>
            <a:r>
              <a:rPr lang="en-US" sz="1600" dirty="0">
                <a:latin typeface="Quicksand" pitchFamily="2" charset="0"/>
              </a:rPr>
              <a:t>Matplotlib- Matplotlib is a plotting library for the Python programming language and its numerical mathematics extension NumPy. It provides an object-oriented API for embedding plots into applications. </a:t>
            </a:r>
            <a:endParaRPr lang="en-US" sz="1700" dirty="0">
              <a:latin typeface="Quicksand" pitchFamily="2" charset="0"/>
            </a:endParaRPr>
          </a:p>
        </p:txBody>
      </p:sp>
    </p:spTree>
    <p:extLst>
      <p:ext uri="{BB962C8B-B14F-4D97-AF65-F5344CB8AC3E}">
        <p14:creationId xmlns:p14="http://schemas.microsoft.com/office/powerpoint/2010/main" val="331726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769441"/>
          </a:xfrm>
          <a:prstGeom prst="rect">
            <a:avLst/>
          </a:prstGeom>
          <a:noFill/>
        </p:spPr>
        <p:txBody>
          <a:bodyPr wrap="square" rtlCol="0">
            <a:spAutoFit/>
          </a:bodyPr>
          <a:lstStyle/>
          <a:p>
            <a:pPr algn="ctr"/>
            <a:r>
              <a:rPr lang="en-US" sz="4400" b="1" dirty="0">
                <a:latin typeface="Quicksand" pitchFamily="2" charset="0"/>
              </a:rPr>
              <a:t>Source Code</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1520772"/>
            <a:ext cx="6276341" cy="7709803"/>
          </a:xfrm>
          <a:prstGeom prst="rect">
            <a:avLst/>
          </a:prstGeom>
          <a:noFill/>
        </p:spPr>
        <p:txBody>
          <a:bodyPr wrap="square" rtlCol="0">
            <a:spAutoFit/>
          </a:bodyPr>
          <a:lstStyle/>
          <a:p>
            <a:r>
              <a:rPr lang="en-US" sz="1100" b="1" u="sng" dirty="0">
                <a:latin typeface="Consolas" panose="020B0609020204030204" pitchFamily="49" charset="0"/>
              </a:rPr>
              <a:t>m</a:t>
            </a:r>
            <a:r>
              <a:rPr lang="en-US" sz="1100" b="1" u="sng" dirty="0">
                <a:effectLst/>
                <a:latin typeface="Consolas" panose="020B0609020204030204" pitchFamily="49" charset="0"/>
              </a:rPr>
              <a:t>ain.py</a:t>
            </a:r>
          </a:p>
          <a:p>
            <a:endParaRPr lang="en-US" sz="1100" b="1" dirty="0">
              <a:latin typeface="Consolas" panose="020B0609020204030204" pitchFamily="49" charset="0"/>
            </a:endParaRPr>
          </a:p>
          <a:p>
            <a:r>
              <a:rPr lang="en-US" sz="1100" b="1" dirty="0">
                <a:effectLst/>
                <a:latin typeface="Consolas" panose="020B0609020204030204" pitchFamily="49" charset="0"/>
              </a:rPr>
              <a:t>import </a:t>
            </a:r>
            <a:r>
              <a:rPr lang="en-US" sz="1100" b="1" dirty="0" err="1">
                <a:effectLst/>
                <a:latin typeface="Consolas" panose="020B0609020204030204" pitchFamily="49" charset="0"/>
              </a:rPr>
              <a:t>os</a:t>
            </a:r>
            <a:endParaRPr lang="en-US" sz="1100" b="1" dirty="0">
              <a:effectLst/>
              <a:latin typeface="Consolas" panose="020B0609020204030204" pitchFamily="49" charset="0"/>
            </a:endParaRPr>
          </a:p>
          <a:p>
            <a:r>
              <a:rPr lang="en-US" sz="1100" b="1" dirty="0">
                <a:effectLst/>
                <a:latin typeface="Consolas" panose="020B0609020204030204" pitchFamily="49" charset="0"/>
              </a:rPr>
              <a:t>from database import *</a:t>
            </a:r>
          </a:p>
          <a:p>
            <a:r>
              <a:rPr lang="en-US" sz="1100" b="1" dirty="0">
                <a:effectLst/>
                <a:latin typeface="Consolas" panose="020B0609020204030204" pitchFamily="49" charset="0"/>
              </a:rPr>
              <a:t>from </a:t>
            </a:r>
            <a:r>
              <a:rPr lang="en-US" sz="1100" b="1" dirty="0" err="1">
                <a:effectLst/>
                <a:latin typeface="Consolas" panose="020B0609020204030204" pitchFamily="49" charset="0"/>
              </a:rPr>
              <a:t>userpanel</a:t>
            </a:r>
            <a:r>
              <a:rPr lang="en-US" sz="1100" b="1" dirty="0">
                <a:effectLst/>
                <a:latin typeface="Consolas" panose="020B0609020204030204" pitchFamily="49" charset="0"/>
              </a:rPr>
              <a:t> import *</a:t>
            </a:r>
          </a:p>
          <a:p>
            <a:r>
              <a:rPr lang="en-US" sz="1100" b="1" dirty="0">
                <a:effectLst/>
                <a:latin typeface="Consolas" panose="020B0609020204030204" pitchFamily="49" charset="0"/>
              </a:rPr>
              <a:t>from </a:t>
            </a:r>
            <a:r>
              <a:rPr lang="en-US" sz="1100" b="1" dirty="0" err="1">
                <a:effectLst/>
                <a:latin typeface="Consolas" panose="020B0609020204030204" pitchFamily="49" charset="0"/>
              </a:rPr>
              <a:t>staffpanel</a:t>
            </a:r>
            <a:r>
              <a:rPr lang="en-US" sz="1100" b="1" dirty="0">
                <a:effectLst/>
                <a:latin typeface="Consolas" panose="020B0609020204030204" pitchFamily="49" charset="0"/>
              </a:rPr>
              <a:t> import *</a:t>
            </a:r>
          </a:p>
          <a:p>
            <a:br>
              <a:rPr lang="en-US" sz="1100" b="1" dirty="0">
                <a:effectLst/>
                <a:latin typeface="Consolas" panose="020B0609020204030204" pitchFamily="49" charset="0"/>
              </a:rPr>
            </a:br>
            <a:r>
              <a:rPr lang="en-US" sz="1100" b="1" dirty="0">
                <a:effectLst/>
                <a:latin typeface="Consolas" panose="020B0609020204030204" pitchFamily="49" charset="0"/>
              </a:rPr>
              <a:t>startup()</a:t>
            </a:r>
          </a:p>
          <a:p>
            <a:r>
              <a:rPr lang="en-US" sz="1100" b="1" dirty="0">
                <a:effectLst/>
                <a:latin typeface="Consolas" panose="020B0609020204030204" pitchFamily="49" charset="0"/>
              </a:rPr>
              <a:t>while True: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latin typeface="Consolas" panose="020B0609020204030204" pitchFamily="49" charset="0"/>
              </a:rPr>
              <a:t>    </a:t>
            </a:r>
            <a:r>
              <a:rPr lang="en-US" sz="1100" b="1" dirty="0">
                <a:effectLst/>
                <a:latin typeface="Consolas" panose="020B0609020204030204" pitchFamily="49" charset="0"/>
              </a:rPr>
              <a:t>print('The Paradise')</a:t>
            </a:r>
          </a:p>
          <a:p>
            <a:r>
              <a:rPr lang="en-US" sz="1100" b="1" dirty="0">
                <a:effectLst/>
                <a:latin typeface="Consolas" panose="020B0609020204030204" pitchFamily="49" charset="0"/>
              </a:rPr>
              <a:t>    print("\n1)Staff")</a:t>
            </a:r>
          </a:p>
          <a:p>
            <a:r>
              <a:rPr lang="en-US" sz="1100" b="1" dirty="0">
                <a:effectLst/>
                <a:latin typeface="Consolas" panose="020B0609020204030204" pitchFamily="49" charset="0"/>
              </a:rPr>
              <a:t>    print("2)User\n")</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staffpanel</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userpanel</a:t>
            </a:r>
            <a:r>
              <a:rPr lang="en-US" sz="1100" b="1" dirty="0">
                <a:effectLst/>
                <a:latin typeface="Consolas" panose="020B0609020204030204" pitchFamily="49" charset="0"/>
              </a:rPr>
              <a:t>()</a:t>
            </a:r>
          </a:p>
          <a:p>
            <a:endParaRPr lang="en-US" sz="1100" b="1" dirty="0">
              <a:latin typeface="Consolas" panose="020B0609020204030204" pitchFamily="49" charset="0"/>
            </a:endParaRPr>
          </a:p>
          <a:p>
            <a:r>
              <a:rPr lang="en-US" sz="1100" b="1" u="sng" dirty="0">
                <a:effectLst/>
                <a:latin typeface="Consolas" panose="020B0609020204030204" pitchFamily="49" charset="0"/>
              </a:rPr>
              <a:t>dat</a:t>
            </a:r>
            <a:r>
              <a:rPr lang="en-US" sz="1100" b="1" u="sng" dirty="0">
                <a:latin typeface="Consolas" panose="020B0609020204030204" pitchFamily="49" charset="0"/>
              </a:rPr>
              <a:t>abase</a:t>
            </a:r>
            <a:r>
              <a:rPr lang="en-US" sz="1100" b="1" u="sng" dirty="0">
                <a:effectLst/>
                <a:latin typeface="Consolas" panose="020B0609020204030204" pitchFamily="49" charset="0"/>
              </a:rPr>
              <a:t>.py</a:t>
            </a:r>
          </a:p>
          <a:p>
            <a:endParaRPr lang="en-US" sz="1100" b="1" u="sng" dirty="0">
              <a:latin typeface="Consolas" panose="020B0609020204030204" pitchFamily="49" charset="0"/>
            </a:endParaRPr>
          </a:p>
          <a:p>
            <a:r>
              <a:rPr lang="en-US" sz="1100" b="1" dirty="0">
                <a:latin typeface="Consolas" panose="020B0609020204030204" pitchFamily="49" charset="0"/>
              </a:rPr>
              <a:t>import </a:t>
            </a:r>
            <a:r>
              <a:rPr lang="en-US" sz="1100" b="1" dirty="0" err="1">
                <a:latin typeface="Consolas" panose="020B0609020204030204" pitchFamily="49" charset="0"/>
              </a:rPr>
              <a:t>mysql.connector</a:t>
            </a:r>
            <a:r>
              <a:rPr lang="en-US" sz="1100" b="1" dirty="0">
                <a:latin typeface="Consolas" panose="020B0609020204030204" pitchFamily="49" charset="0"/>
              </a:rPr>
              <a:t> as </a:t>
            </a:r>
            <a:r>
              <a:rPr lang="en-US" sz="1100" b="1" dirty="0" err="1">
                <a:latin typeface="Consolas" panose="020B0609020204030204" pitchFamily="49" charset="0"/>
              </a:rPr>
              <a:t>sql</a:t>
            </a:r>
            <a:endParaRPr lang="en-US" sz="1100" b="1" dirty="0">
              <a:latin typeface="Consolas" panose="020B0609020204030204" pitchFamily="49" charset="0"/>
            </a:endParaRPr>
          </a:p>
          <a:p>
            <a:r>
              <a:rPr lang="en-US" sz="1100" b="1" dirty="0">
                <a:latin typeface="Consolas" panose="020B0609020204030204" pitchFamily="49" charset="0"/>
              </a:rPr>
              <a:t>import pandas as pd</a:t>
            </a:r>
          </a:p>
          <a:p>
            <a:r>
              <a:rPr lang="en-US" sz="1100" b="1" dirty="0" err="1">
                <a:latin typeface="Consolas" panose="020B0609020204030204" pitchFamily="49" charset="0"/>
              </a:rPr>
              <a:t>db</a:t>
            </a:r>
            <a:r>
              <a:rPr lang="en-US" sz="1100" b="1" dirty="0">
                <a:latin typeface="Consolas" panose="020B0609020204030204" pitchFamily="49" charset="0"/>
              </a:rPr>
              <a:t> = </a:t>
            </a:r>
            <a:r>
              <a:rPr lang="en-US" sz="1100" b="1" dirty="0" err="1">
                <a:latin typeface="Consolas" panose="020B0609020204030204" pitchFamily="49" charset="0"/>
              </a:rPr>
              <a:t>sql.connect</a:t>
            </a:r>
            <a:r>
              <a:rPr lang="en-US" sz="1100" b="1" dirty="0">
                <a:latin typeface="Consolas" panose="020B0609020204030204" pitchFamily="49" charset="0"/>
              </a:rPr>
              <a:t>(host=“</a:t>
            </a:r>
            <a:r>
              <a:rPr lang="en-US" sz="1100" b="1" dirty="0" err="1">
                <a:latin typeface="Consolas" panose="020B0609020204030204" pitchFamily="49" charset="0"/>
              </a:rPr>
              <a:t>localhost”,user</a:t>
            </a:r>
            <a:r>
              <a:rPr lang="en-US" sz="1100" b="1" dirty="0">
                <a:latin typeface="Consolas" panose="020B0609020204030204" pitchFamily="49" charset="0"/>
              </a:rPr>
              <a:t>=“</a:t>
            </a:r>
            <a:r>
              <a:rPr lang="en-US" sz="1100" b="1" dirty="0" err="1">
                <a:latin typeface="Consolas" panose="020B0609020204030204" pitchFamily="49" charset="0"/>
              </a:rPr>
              <a:t>root”,password</a:t>
            </a:r>
            <a:r>
              <a:rPr lang="en-US" sz="1100" b="1" dirty="0">
                <a:latin typeface="Consolas" panose="020B0609020204030204" pitchFamily="49" charset="0"/>
              </a:rPr>
              <a:t>=“meow”)</a:t>
            </a:r>
          </a:p>
          <a:p>
            <a:r>
              <a:rPr lang="en-US" sz="1100" b="1" dirty="0">
                <a:latin typeface="Consolas" panose="020B0609020204030204" pitchFamily="49" charset="0"/>
              </a:rPr>
              <a:t>cs=</a:t>
            </a:r>
            <a:r>
              <a:rPr lang="en-US" sz="1100" b="1" dirty="0" err="1">
                <a:latin typeface="Consolas" panose="020B0609020204030204" pitchFamily="49" charset="0"/>
              </a:rPr>
              <a:t>db.cursor</a:t>
            </a:r>
            <a:r>
              <a:rPr lang="en-US" sz="1100" b="1" dirty="0">
                <a:latin typeface="Consolas" panose="020B0609020204030204" pitchFamily="49" charset="0"/>
              </a:rPr>
              <a:t>()</a:t>
            </a:r>
          </a:p>
          <a:p>
            <a:r>
              <a:rPr lang="en-US" sz="1100" b="1" dirty="0" err="1">
                <a:latin typeface="Consolas" panose="020B0609020204030204" pitchFamily="49" charset="0"/>
              </a:rPr>
              <a:t>cs.execute</a:t>
            </a:r>
            <a:r>
              <a:rPr lang="en-US" sz="1100" b="1" dirty="0">
                <a:latin typeface="Consolas" panose="020B0609020204030204" pitchFamily="49" charset="0"/>
              </a:rPr>
              <a:t>('create database if not exists hotel')</a:t>
            </a:r>
          </a:p>
          <a:p>
            <a:r>
              <a:rPr lang="en-US" sz="1100" b="1" dirty="0" err="1">
                <a:latin typeface="Consolas" panose="020B0609020204030204" pitchFamily="49" charset="0"/>
              </a:rPr>
              <a:t>cs.execute</a:t>
            </a:r>
            <a:r>
              <a:rPr lang="en-US" sz="1100" b="1" dirty="0">
                <a:latin typeface="Consolas" panose="020B0609020204030204" pitchFamily="49" charset="0"/>
              </a:rPr>
              <a:t>('use hotel’)</a:t>
            </a:r>
          </a:p>
          <a:p>
            <a:endParaRPr lang="en-US" sz="1100" b="1" dirty="0">
              <a:latin typeface="Consolas" panose="020B0609020204030204" pitchFamily="49" charset="0"/>
            </a:endParaRPr>
          </a:p>
          <a:p>
            <a:r>
              <a:rPr lang="en-US" sz="1100" b="1" dirty="0">
                <a:latin typeface="Consolas" panose="020B0609020204030204" pitchFamily="49" charset="0"/>
              </a:rPr>
              <a:t>def startup():</a:t>
            </a:r>
          </a:p>
          <a:p>
            <a:endParaRPr lang="en-US" sz="1100" b="1" dirty="0">
              <a:latin typeface="Consolas" panose="020B0609020204030204" pitchFamily="49" charset="0"/>
            </a:endParaRP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 </a:t>
            </a:r>
          </a:p>
          <a:p>
            <a:r>
              <a:rPr lang="en-US" sz="1100" b="1" dirty="0">
                <a:latin typeface="Consolas" panose="020B0609020204030204" pitchFamily="49" charset="0"/>
              </a:rPr>
              <a:t>                Rooms(</a:t>
            </a:r>
            <a:r>
              <a:rPr lang="en-US" sz="1100" b="1" dirty="0" err="1">
                <a:latin typeface="Consolas" panose="020B0609020204030204" pitchFamily="49" charset="0"/>
              </a:rPr>
              <a:t>RoomNo</a:t>
            </a:r>
            <a:r>
              <a:rPr lang="en-US" sz="1100" b="1" dirty="0">
                <a:latin typeface="Consolas" panose="020B0609020204030204" pitchFamily="49" charset="0"/>
              </a:rPr>
              <a:t> int primary key,</a:t>
            </a:r>
          </a:p>
          <a:p>
            <a:r>
              <a:rPr lang="en-US" sz="1100" b="1" dirty="0">
                <a:latin typeface="Consolas" panose="020B0609020204030204" pitchFamily="49" charset="0"/>
              </a:rPr>
              <a:t>                Floor int not null,</a:t>
            </a:r>
          </a:p>
          <a:p>
            <a:r>
              <a:rPr lang="en-US" sz="1100" b="1" dirty="0">
                <a:latin typeface="Consolas" panose="020B0609020204030204" pitchFamily="49" charset="0"/>
              </a:rPr>
              <a:t>                Status varchar(20) not null,</a:t>
            </a:r>
          </a:p>
          <a:p>
            <a:r>
              <a:rPr lang="en-US" sz="1100" b="1" dirty="0">
                <a:latin typeface="Consolas" panose="020B0609020204030204" pitchFamily="49" charset="0"/>
              </a:rPr>
              <a:t>                Type varchar(20) not null,</a:t>
            </a:r>
          </a:p>
          <a:p>
            <a:r>
              <a:rPr lang="en-US" sz="1100" b="1" dirty="0">
                <a:latin typeface="Consolas" panose="020B0609020204030204" pitchFamily="49" charset="0"/>
              </a:rPr>
              <a:t>                </a:t>
            </a:r>
            <a:r>
              <a:rPr lang="en-US" sz="1100" b="1" dirty="0" err="1">
                <a:latin typeface="Consolas" panose="020B0609020204030204" pitchFamily="49" charset="0"/>
              </a:rPr>
              <a:t>ReservationID</a:t>
            </a:r>
            <a:r>
              <a:rPr lang="en-US" sz="1100" b="1" dirty="0">
                <a:latin typeface="Consolas" panose="020B0609020204030204" pitchFamily="49" charset="0"/>
              </a:rPr>
              <a:t> int)""")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Guests(</a:t>
            </a:r>
            <a:r>
              <a:rPr lang="en-US" sz="1100" b="1" dirty="0" err="1">
                <a:latin typeface="Consolas" panose="020B0609020204030204" pitchFamily="49" charset="0"/>
              </a:rPr>
              <a:t>Guest_ID</a:t>
            </a:r>
            <a:r>
              <a:rPr lang="en-US" sz="1100" b="1" dirty="0">
                <a:latin typeface="Consolas" panose="020B0609020204030204" pitchFamily="49" charset="0"/>
              </a:rPr>
              <a:t> int primary key,</a:t>
            </a:r>
          </a:p>
          <a:p>
            <a:r>
              <a:rPr lang="en-US" sz="1100" b="1" dirty="0">
                <a:latin typeface="Consolas" panose="020B0609020204030204" pitchFamily="49" charset="0"/>
              </a:rPr>
              <a:t>                </a:t>
            </a:r>
            <a:r>
              <a:rPr lang="en-US" sz="1100" b="1" dirty="0" err="1">
                <a:latin typeface="Consolas" panose="020B0609020204030204" pitchFamily="49" charset="0"/>
              </a:rPr>
              <a:t>Reservation_ID</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First_Name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Last_Name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Phone_Number</a:t>
            </a:r>
            <a:r>
              <a:rPr lang="en-US" sz="1100" b="1" dirty="0">
                <a:latin typeface="Consolas" panose="020B0609020204030204" pitchFamily="49" charset="0"/>
              </a:rPr>
              <a:t> char(10) not null,</a:t>
            </a:r>
          </a:p>
          <a:p>
            <a:r>
              <a:rPr lang="en-US" sz="1100" b="1" dirty="0">
                <a:latin typeface="Consolas" panose="020B0609020204030204" pitchFamily="49" charset="0"/>
              </a:rPr>
              <a:t>                </a:t>
            </a:r>
            <a:r>
              <a:rPr lang="en-US" sz="1100" b="1" dirty="0" err="1">
                <a:latin typeface="Consolas" panose="020B0609020204030204" pitchFamily="49" charset="0"/>
              </a:rPr>
              <a:t>RoomNo</a:t>
            </a:r>
            <a:r>
              <a:rPr lang="en-US" sz="1100" b="1" dirty="0">
                <a:latin typeface="Consolas" panose="020B0609020204030204" pitchFamily="49" charset="0"/>
              </a:rPr>
              <a:t> int )""")</a:t>
            </a:r>
          </a:p>
          <a:p>
            <a:r>
              <a:rPr lang="en-US" sz="1100" b="1" dirty="0">
                <a:latin typeface="Consolas" panose="020B0609020204030204" pitchFamily="49" charset="0"/>
              </a:rPr>
              <a:t>    </a:t>
            </a:r>
            <a:endParaRPr lang="en-US" sz="1100" b="1" u="sng" dirty="0">
              <a:effectLst/>
              <a:latin typeface="Consolas" panose="020B0609020204030204" pitchFamily="49" charset="0"/>
            </a:endParaRPr>
          </a:p>
        </p:txBody>
      </p:sp>
    </p:spTree>
    <p:extLst>
      <p:ext uri="{BB962C8B-B14F-4D97-AF65-F5344CB8AC3E}">
        <p14:creationId xmlns:p14="http://schemas.microsoft.com/office/powerpoint/2010/main" val="32983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556188"/>
          </a:xfrm>
          <a:prstGeom prst="rect">
            <a:avLst/>
          </a:prstGeom>
          <a:noFill/>
        </p:spPr>
        <p:txBody>
          <a:bodyPr wrap="square" rtlCol="0">
            <a:spAutoFit/>
          </a:bodyPr>
          <a:lstStyle/>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Reservations(</a:t>
            </a:r>
            <a:r>
              <a:rPr lang="en-US" sz="1100" b="1" dirty="0" err="1">
                <a:latin typeface="Consolas" panose="020B0609020204030204" pitchFamily="49" charset="0"/>
              </a:rPr>
              <a:t>Reservation_ID</a:t>
            </a:r>
            <a:r>
              <a:rPr lang="en-US" sz="1100" b="1" dirty="0">
                <a:latin typeface="Consolas" panose="020B0609020204030204" pitchFamily="49" charset="0"/>
              </a:rPr>
              <a:t> int primary key,</a:t>
            </a:r>
          </a:p>
          <a:p>
            <a:r>
              <a:rPr lang="en-US" sz="1100" b="1" dirty="0">
                <a:latin typeface="Consolas" panose="020B0609020204030204" pitchFamily="49" charset="0"/>
              </a:rPr>
              <a:t>                </a:t>
            </a:r>
            <a:r>
              <a:rPr lang="en-US" sz="1100" b="1" dirty="0" err="1">
                <a:latin typeface="Consolas" panose="020B0609020204030204" pitchFamily="49" charset="0"/>
              </a:rPr>
              <a:t>Guest_ID</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PkCode</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Phone_Number</a:t>
            </a:r>
            <a:r>
              <a:rPr lang="en-US" sz="1100" b="1" dirty="0">
                <a:latin typeface="Consolas" panose="020B0609020204030204" pitchFamily="49" charset="0"/>
              </a:rPr>
              <a:t> char(10) not null,</a:t>
            </a:r>
          </a:p>
          <a:p>
            <a:r>
              <a:rPr lang="en-US" sz="1100" b="1" dirty="0">
                <a:latin typeface="Consolas" panose="020B0609020204030204" pitchFamily="49" charset="0"/>
              </a:rPr>
              <a:t>                </a:t>
            </a:r>
            <a:r>
              <a:rPr lang="en-US" sz="1100" b="1" dirty="0" err="1">
                <a:latin typeface="Consolas" panose="020B0609020204030204" pitchFamily="49" charset="0"/>
              </a:rPr>
              <a:t>CheckIn</a:t>
            </a:r>
            <a:r>
              <a:rPr lang="en-US" sz="1100" b="1" dirty="0">
                <a:latin typeface="Consolas" panose="020B0609020204030204" pitchFamily="49" charset="0"/>
              </a:rPr>
              <a:t> date not null,</a:t>
            </a:r>
          </a:p>
          <a:p>
            <a:r>
              <a:rPr lang="en-US" sz="1100" b="1" dirty="0">
                <a:latin typeface="Consolas" panose="020B0609020204030204" pitchFamily="49" charset="0"/>
              </a:rPr>
              <a:t>                </a:t>
            </a:r>
            <a:r>
              <a:rPr lang="en-US" sz="1100" b="1" dirty="0" err="1">
                <a:latin typeface="Consolas" panose="020B0609020204030204" pitchFamily="49" charset="0"/>
              </a:rPr>
              <a:t>CheckOut</a:t>
            </a:r>
            <a:r>
              <a:rPr lang="en-US" sz="1100" b="1" dirty="0">
                <a:latin typeface="Consolas" panose="020B0609020204030204" pitchFamily="49" charset="0"/>
              </a:rPr>
              <a:t> date not null,</a:t>
            </a:r>
          </a:p>
          <a:p>
            <a:r>
              <a:rPr lang="en-US" sz="1100" b="1" dirty="0">
                <a:latin typeface="Consolas" panose="020B0609020204030204" pitchFamily="49" charset="0"/>
              </a:rPr>
              <a:t>                Nights int,</a:t>
            </a:r>
          </a:p>
          <a:p>
            <a:r>
              <a:rPr lang="en-US" sz="1100" b="1" dirty="0">
                <a:latin typeface="Consolas" panose="020B0609020204030204" pitchFamily="49" charset="0"/>
              </a:rPr>
              <a:t>                </a:t>
            </a:r>
            <a:r>
              <a:rPr lang="en-US" sz="1100" b="1" dirty="0" err="1">
                <a:latin typeface="Consolas" panose="020B0609020204030204" pitchFamily="49" charset="0"/>
              </a:rPr>
              <a:t>RoomNo</a:t>
            </a:r>
            <a:r>
              <a:rPr lang="en-US" sz="1100" b="1" dirty="0">
                <a:latin typeface="Consolas" panose="020B0609020204030204" pitchFamily="49" charset="0"/>
              </a:rPr>
              <a:t> int , </a:t>
            </a:r>
          </a:p>
          <a:p>
            <a:r>
              <a:rPr lang="en-US" sz="1100" b="1" dirty="0">
                <a:latin typeface="Consolas" panose="020B0609020204030204" pitchFamily="49" charset="0"/>
              </a:rPr>
              <a:t>                Expenses int not null,</a:t>
            </a:r>
          </a:p>
          <a:p>
            <a:r>
              <a:rPr lang="en-US" sz="1100" b="1" dirty="0">
                <a:latin typeface="Consolas" panose="020B0609020204030204" pitchFamily="49" charset="0"/>
              </a:rPr>
              <a:t>                constraint </a:t>
            </a:r>
            <a:r>
              <a:rPr lang="en-US" sz="1100" b="1" dirty="0" err="1">
                <a:latin typeface="Consolas" panose="020B0609020204030204" pitchFamily="49" charset="0"/>
              </a:rPr>
              <a:t>check_PkCode</a:t>
            </a:r>
            <a:r>
              <a:rPr lang="en-US" sz="1100" b="1" dirty="0">
                <a:latin typeface="Consolas" panose="020B0609020204030204" pitchFamily="49" charset="0"/>
              </a:rPr>
              <a:t> check (</a:t>
            </a:r>
            <a:r>
              <a:rPr lang="en-US" sz="1100" b="1" dirty="0" err="1">
                <a:latin typeface="Consolas" panose="020B0609020204030204" pitchFamily="49" charset="0"/>
              </a:rPr>
              <a:t>PkCode</a:t>
            </a:r>
            <a:r>
              <a:rPr lang="en-US" sz="1100" b="1" dirty="0">
                <a:latin typeface="Consolas" panose="020B0609020204030204" pitchFamily="49" charset="0"/>
              </a:rPr>
              <a:t> between 1 and 12) </a:t>
            </a:r>
          </a:p>
          <a:p>
            <a:r>
              <a:rPr lang="en-US" sz="1100" b="1" dirty="0">
                <a:latin typeface="Consolas" panose="020B0609020204030204" pitchFamily="49" charset="0"/>
              </a:rPr>
              <a:t>                ) """)</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Employees(</a:t>
            </a:r>
            <a:r>
              <a:rPr lang="en-US" sz="1100" b="1" dirty="0" err="1">
                <a:latin typeface="Consolas" panose="020B0609020204030204" pitchFamily="49" charset="0"/>
              </a:rPr>
              <a:t>Empcode</a:t>
            </a:r>
            <a:r>
              <a:rPr lang="en-US" sz="1100" b="1" dirty="0">
                <a:latin typeface="Consolas" panose="020B0609020204030204" pitchFamily="49" charset="0"/>
              </a:rPr>
              <a:t> int primary key,</a:t>
            </a:r>
          </a:p>
          <a:p>
            <a:r>
              <a:rPr lang="en-US" sz="1100" b="1" dirty="0">
                <a:latin typeface="Consolas" panose="020B0609020204030204" pitchFamily="49" charset="0"/>
              </a:rPr>
              <a:t>                </a:t>
            </a:r>
            <a:r>
              <a:rPr lang="en-US" sz="1100" b="1" dirty="0" err="1">
                <a:latin typeface="Consolas" panose="020B0609020204030204" pitchFamily="49" charset="0"/>
              </a:rPr>
              <a:t>Empname</a:t>
            </a:r>
            <a:r>
              <a:rPr lang="en-US" sz="1100" b="1" dirty="0">
                <a:latin typeface="Consolas" panose="020B0609020204030204" pitchFamily="49" charset="0"/>
              </a:rPr>
              <a:t> varchar(20) not null,</a:t>
            </a:r>
          </a:p>
          <a:p>
            <a:r>
              <a:rPr lang="en-US" sz="1100" b="1" dirty="0">
                <a:latin typeface="Consolas" panose="020B0609020204030204" pitchFamily="49" charset="0"/>
              </a:rPr>
              <a:t>                Designation varchar(20) not null,</a:t>
            </a:r>
          </a:p>
          <a:p>
            <a:r>
              <a:rPr lang="en-US" sz="1100" b="1" dirty="0">
                <a:latin typeface="Consolas" panose="020B0609020204030204" pitchFamily="49" charset="0"/>
              </a:rPr>
              <a:t>                Salary int not null,</a:t>
            </a:r>
          </a:p>
          <a:p>
            <a:r>
              <a:rPr lang="en-US" sz="1100" b="1" dirty="0">
                <a:latin typeface="Consolas" panose="020B0609020204030204" pitchFamily="49" charset="0"/>
              </a:rPr>
              <a:t>                </a:t>
            </a:r>
            <a:r>
              <a:rPr lang="en-US" sz="1100" b="1" dirty="0" err="1">
                <a:latin typeface="Consolas" panose="020B0609020204030204" pitchFamily="49" charset="0"/>
              </a:rPr>
              <a:t>DateofJoin</a:t>
            </a:r>
            <a:r>
              <a:rPr lang="en-US" sz="1100" b="1" dirty="0">
                <a:latin typeface="Consolas" panose="020B0609020204030204" pitchFamily="49" charset="0"/>
              </a:rPr>
              <a:t> date not null)</a:t>
            </a:r>
          </a:p>
          <a:p>
            <a:r>
              <a:rPr lang="en-US" sz="1100" b="1" dirty="0">
                <a:latin typeface="Consolas" panose="020B0609020204030204" pitchFamily="49" charset="0"/>
              </a:rPr>
              <a:t>                """)</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Packages(</a:t>
            </a:r>
            <a:r>
              <a:rPr lang="en-US" sz="1100" b="1" dirty="0" err="1">
                <a:latin typeface="Consolas" panose="020B0609020204030204" pitchFamily="49" charset="0"/>
              </a:rPr>
              <a:t>Pk_Code</a:t>
            </a:r>
            <a:r>
              <a:rPr lang="en-US" sz="1100" b="1" dirty="0">
                <a:latin typeface="Consolas" panose="020B0609020204030204" pitchFamily="49" charset="0"/>
              </a:rPr>
              <a:t> int primary key,</a:t>
            </a:r>
          </a:p>
          <a:p>
            <a:r>
              <a:rPr lang="en-US" sz="1100" b="1" dirty="0">
                <a:latin typeface="Consolas" panose="020B0609020204030204" pitchFamily="49" charset="0"/>
              </a:rPr>
              <a:t>                Max int not null,</a:t>
            </a:r>
          </a:p>
          <a:p>
            <a:r>
              <a:rPr lang="en-US" sz="1100" b="1" dirty="0">
                <a:latin typeface="Consolas" panose="020B0609020204030204" pitchFamily="49" charset="0"/>
              </a:rPr>
              <a:t>                </a:t>
            </a:r>
            <a:r>
              <a:rPr lang="en-US" sz="1100" b="1" dirty="0" err="1">
                <a:latin typeface="Consolas" panose="020B0609020204030204" pitchFamily="49" charset="0"/>
              </a:rPr>
              <a:t>Room_Type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Package_Type</a:t>
            </a:r>
            <a:r>
              <a:rPr lang="en-US" sz="1100" b="1" dirty="0">
                <a:latin typeface="Consolas" panose="020B0609020204030204" pitchFamily="49" charset="0"/>
              </a:rPr>
              <a:t> varchar(100) not null,</a:t>
            </a:r>
          </a:p>
          <a:p>
            <a:r>
              <a:rPr lang="en-US" sz="1100" b="1" dirty="0">
                <a:latin typeface="Consolas" panose="020B0609020204030204" pitchFamily="49" charset="0"/>
              </a:rPr>
              <a:t>                </a:t>
            </a:r>
            <a:r>
              <a:rPr lang="en-US" sz="1100" b="1" dirty="0" err="1">
                <a:latin typeface="Consolas" panose="020B0609020204030204" pitchFamily="49" charset="0"/>
              </a:rPr>
              <a:t>Cost_Per_Night</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Tourism_Fee</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History(</a:t>
            </a:r>
            <a:r>
              <a:rPr lang="en-US" sz="1100" b="1" dirty="0" err="1">
                <a:latin typeface="Consolas" panose="020B0609020204030204" pitchFamily="49" charset="0"/>
              </a:rPr>
              <a:t>First_Name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Last_Name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Phone_Number</a:t>
            </a:r>
            <a:r>
              <a:rPr lang="en-US" sz="1100" b="1" dirty="0">
                <a:latin typeface="Consolas" panose="020B0609020204030204" pitchFamily="49" charset="0"/>
              </a:rPr>
              <a:t> char(10) primary key,</a:t>
            </a:r>
          </a:p>
          <a:p>
            <a:r>
              <a:rPr lang="en-US" sz="1100" b="1" dirty="0">
                <a:latin typeface="Consolas" panose="020B0609020204030204" pitchFamily="49" charset="0"/>
              </a:rPr>
              <a:t>                </a:t>
            </a:r>
            <a:r>
              <a:rPr lang="en-US" sz="1100" b="1" dirty="0" err="1">
                <a:latin typeface="Consolas" panose="020B0609020204030204" pitchFamily="49" charset="0"/>
              </a:rPr>
              <a:t>Pk_code</a:t>
            </a:r>
            <a:r>
              <a:rPr lang="en-US" sz="1100" b="1" dirty="0">
                <a:latin typeface="Consolas" panose="020B0609020204030204" pitchFamily="49" charset="0"/>
              </a:rPr>
              <a:t> int not null,</a:t>
            </a:r>
          </a:p>
          <a:p>
            <a:r>
              <a:rPr lang="en-US" sz="1100" b="1" dirty="0">
                <a:latin typeface="Consolas" panose="020B0609020204030204" pitchFamily="49" charset="0"/>
              </a:rPr>
              <a:t>                Expenses int not null,</a:t>
            </a:r>
          </a:p>
          <a:p>
            <a:r>
              <a:rPr lang="en-US" sz="1100" b="1" dirty="0">
                <a:latin typeface="Consolas" panose="020B0609020204030204" pitchFamily="49" charset="0"/>
              </a:rPr>
              <a:t>                </a:t>
            </a:r>
            <a:r>
              <a:rPr lang="en-US" sz="1100" b="1" dirty="0" err="1">
                <a:latin typeface="Consolas" panose="020B0609020204030204" pitchFamily="49" charset="0"/>
              </a:rPr>
              <a:t>CheckIn</a:t>
            </a:r>
            <a:r>
              <a:rPr lang="en-US" sz="1100" b="1" dirty="0">
                <a:latin typeface="Consolas" panose="020B0609020204030204" pitchFamily="49" charset="0"/>
              </a:rPr>
              <a:t> date not null,</a:t>
            </a:r>
          </a:p>
          <a:p>
            <a:r>
              <a:rPr lang="en-US" sz="1100" b="1" dirty="0">
                <a:latin typeface="Consolas" panose="020B0609020204030204" pitchFamily="49" charset="0"/>
              </a:rPr>
              <a:t>                Checkout date not null,</a:t>
            </a:r>
          </a:p>
          <a:p>
            <a:r>
              <a:rPr lang="en-US" sz="1100" b="1" dirty="0">
                <a:latin typeface="Consolas" panose="020B0609020204030204" pitchFamily="49" charset="0"/>
              </a:rPr>
              <a:t>                </a:t>
            </a:r>
            <a:r>
              <a:rPr lang="en-US" sz="1100" b="1" dirty="0" err="1">
                <a:latin typeface="Consolas" panose="020B0609020204030204" pitchFamily="49" charset="0"/>
              </a:rPr>
              <a:t>FeedBack</a:t>
            </a:r>
            <a:r>
              <a:rPr lang="en-US" sz="1100" b="1" dirty="0">
                <a:latin typeface="Consolas" panose="020B0609020204030204" pitchFamily="49" charset="0"/>
              </a:rPr>
              <a:t> int not null,</a:t>
            </a:r>
          </a:p>
          <a:p>
            <a:r>
              <a:rPr lang="en-US" sz="1100" b="1" dirty="0">
                <a:latin typeface="Consolas" panose="020B0609020204030204" pitchFamily="49" charset="0"/>
              </a:rPr>
              <a:t>                Comments varchar(200),</a:t>
            </a:r>
          </a:p>
          <a:p>
            <a:r>
              <a:rPr lang="en-US" sz="1100" b="1" dirty="0">
                <a:latin typeface="Consolas" panose="020B0609020204030204" pitchFamily="49" charset="0"/>
              </a:rPr>
              <a:t>                constraint </a:t>
            </a:r>
            <a:r>
              <a:rPr lang="en-US" sz="1100" b="1" dirty="0" err="1">
                <a:latin typeface="Consolas" panose="020B0609020204030204" pitchFamily="49" charset="0"/>
              </a:rPr>
              <a:t>check_FeedBack</a:t>
            </a:r>
            <a:r>
              <a:rPr lang="en-US" sz="1100" b="1" dirty="0">
                <a:latin typeface="Consolas" panose="020B0609020204030204" pitchFamily="49" charset="0"/>
              </a:rPr>
              <a:t> check (Feedback between 1 and 10))""")</a:t>
            </a:r>
          </a:p>
          <a:p>
            <a:r>
              <a:rPr lang="en-US" sz="1100" b="1" dirty="0">
                <a:latin typeface="Consolas" panose="020B0609020204030204" pitchFamily="49" charset="0"/>
              </a:rPr>
              <a:t>    print('Startup Done’)</a:t>
            </a:r>
          </a:p>
          <a:p>
            <a:endParaRPr lang="en-US" sz="1100" b="1" dirty="0">
              <a:latin typeface="Consolas" panose="020B0609020204030204" pitchFamily="49" charset="0"/>
            </a:endParaRP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('select count(*) from rooms')</a:t>
            </a:r>
          </a:p>
          <a:p>
            <a:r>
              <a:rPr lang="en-US" sz="1100" b="1" dirty="0">
                <a:latin typeface="Consolas" panose="020B0609020204030204" pitchFamily="49" charset="0"/>
              </a:rPr>
              <a:t>    count=</a:t>
            </a:r>
            <a:r>
              <a:rPr lang="en-US" sz="1100" b="1" dirty="0" err="1">
                <a:latin typeface="Consolas" panose="020B0609020204030204" pitchFamily="49" charset="0"/>
              </a:rPr>
              <a:t>cs.fetchone</a:t>
            </a:r>
            <a:r>
              <a:rPr lang="en-US" sz="1100" b="1" dirty="0">
                <a:latin typeface="Consolas" panose="020B0609020204030204" pitchFamily="49" charset="0"/>
              </a:rPr>
              <a:t>()[0]</a:t>
            </a:r>
          </a:p>
          <a:p>
            <a:r>
              <a:rPr lang="en-US" sz="1100" b="1" dirty="0">
                <a:latin typeface="Consolas" panose="020B0609020204030204" pitchFamily="49" charset="0"/>
              </a:rPr>
              <a:t>    if count!=24:</a:t>
            </a:r>
          </a:p>
          <a:p>
            <a:r>
              <a:rPr lang="en-US" sz="1100" b="1" dirty="0">
                <a:latin typeface="Consolas" panose="020B0609020204030204" pitchFamily="49" charset="0"/>
              </a:rPr>
              <a:t>        </a:t>
            </a:r>
            <a:r>
              <a:rPr lang="en-US" sz="1100" b="1" dirty="0" err="1">
                <a:latin typeface="Consolas" panose="020B0609020204030204" pitchFamily="49" charset="0"/>
              </a:rPr>
              <a:t>insert_values</a:t>
            </a:r>
            <a:r>
              <a:rPr lang="en-US" sz="1100" b="1" dirty="0">
                <a:latin typeface="Consolas" panose="020B0609020204030204" pitchFamily="49" charset="0"/>
              </a:rPr>
              <a:t>()</a:t>
            </a:r>
          </a:p>
          <a:p>
            <a:endParaRPr lang="en-US" sz="1100" b="1" u="sng" dirty="0">
              <a:latin typeface="Consolas" panose="020B0609020204030204" pitchFamily="49" charset="0"/>
            </a:endParaRPr>
          </a:p>
          <a:p>
            <a:endParaRPr lang="en-US" sz="1100" b="1" u="sng" dirty="0">
              <a:latin typeface="Consolas" panose="020B0609020204030204" pitchFamily="49" charset="0"/>
            </a:endParaRPr>
          </a:p>
          <a:p>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endParaRPr lang="en-US" sz="1100" b="1" dirty="0">
              <a:latin typeface="Consolas" panose="020B0609020204030204" pitchFamily="49" charset="0"/>
            </a:endParaRPr>
          </a:p>
          <a:p>
            <a:r>
              <a:rPr lang="en-US" sz="1100" b="1" dirty="0">
                <a:effectLst/>
                <a:latin typeface="Consolas" panose="020B0609020204030204" pitchFamily="49" charset="0"/>
              </a:rPr>
              <a:t> </a:t>
            </a:r>
            <a:endParaRPr lang="en-US" sz="1100" b="1" u="sng" dirty="0">
              <a:effectLst/>
              <a:latin typeface="Consolas" panose="020B0609020204030204" pitchFamily="49" charset="0"/>
            </a:endParaRPr>
          </a:p>
        </p:txBody>
      </p:sp>
    </p:spTree>
    <p:extLst>
      <p:ext uri="{BB962C8B-B14F-4D97-AF65-F5344CB8AC3E}">
        <p14:creationId xmlns:p14="http://schemas.microsoft.com/office/powerpoint/2010/main" val="109276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741128"/>
          </a:xfrm>
          <a:prstGeom prst="rect">
            <a:avLst/>
          </a:prstGeom>
          <a:noFill/>
        </p:spPr>
        <p:txBody>
          <a:bodyPr wrap="square" rtlCol="0">
            <a:spAutoFit/>
          </a:bodyPr>
          <a:lstStyle/>
          <a:p>
            <a:r>
              <a:rPr lang="en-US" sz="1100" b="1" dirty="0">
                <a:latin typeface="Consolas" panose="020B0609020204030204" pitchFamily="49" charset="0"/>
              </a:rPr>
              <a:t>def </a:t>
            </a:r>
            <a:r>
              <a:rPr lang="en-US" sz="1100" b="1" dirty="0" err="1">
                <a:latin typeface="Consolas" panose="020B0609020204030204" pitchFamily="49" charset="0"/>
              </a:rPr>
              <a:t>insert_values</a:t>
            </a:r>
            <a:r>
              <a:rPr lang="en-US" sz="1100" b="1" dirty="0">
                <a:latin typeface="Consolas" panose="020B0609020204030204" pitchFamily="49" charset="0"/>
              </a:rPr>
              <a:t>():</a:t>
            </a:r>
          </a:p>
          <a:p>
            <a:r>
              <a:rPr lang="en-US" sz="1100" b="1" dirty="0">
                <a:latin typeface="Consolas" panose="020B0609020204030204" pitchFamily="49" charset="0"/>
              </a:rPr>
              <a:t>    #Packages</a:t>
            </a:r>
          </a:p>
          <a:p>
            <a:r>
              <a:rPr lang="en-US" sz="1100" b="1" dirty="0">
                <a:latin typeface="Consolas" panose="020B0609020204030204" pitchFamily="49" charset="0"/>
              </a:rPr>
              <a:t>    </a:t>
            </a:r>
          </a:p>
          <a:p>
            <a:r>
              <a:rPr lang="en-US" sz="1100" b="1" dirty="0">
                <a:latin typeface="Consolas" panose="020B0609020204030204" pitchFamily="49" charset="0"/>
              </a:rPr>
              <a:t>    Packages =</a:t>
            </a:r>
            <a:r>
              <a:rPr lang="en-US" sz="1100" b="1" dirty="0" err="1">
                <a:latin typeface="Consolas" panose="020B0609020204030204" pitchFamily="49" charset="0"/>
              </a:rPr>
              <a:t>pd.read_excel</a:t>
            </a:r>
            <a:r>
              <a:rPr lang="en-US" sz="1100" b="1" dirty="0">
                <a:latin typeface="Consolas" panose="020B0609020204030204" pitchFamily="49" charset="0"/>
              </a:rPr>
              <a:t>('Hotel.xlsx' , 'Packages' ).</a:t>
            </a:r>
            <a:r>
              <a:rPr lang="en-US" sz="1100" b="1" dirty="0" err="1">
                <a:latin typeface="Consolas" panose="020B0609020204030204" pitchFamily="49" charset="0"/>
              </a:rPr>
              <a:t>to_dict</a:t>
            </a:r>
            <a:r>
              <a:rPr lang="en-US" sz="1100" b="1" dirty="0">
                <a:latin typeface="Consolas" panose="020B0609020204030204" pitchFamily="49" charset="0"/>
              </a:rPr>
              <a:t>(orient='list')</a:t>
            </a:r>
          </a:p>
          <a:p>
            <a:endParaRPr lang="en-US" sz="1100" b="1" dirty="0">
              <a:latin typeface="Consolas" panose="020B0609020204030204" pitchFamily="49" charset="0"/>
            </a:endParaRPr>
          </a:p>
          <a:p>
            <a:r>
              <a:rPr lang="en-US" sz="1100" b="1" dirty="0">
                <a:latin typeface="Consolas" panose="020B0609020204030204" pitchFamily="49" charset="0"/>
              </a:rPr>
              <a:t>    </a:t>
            </a:r>
            <a:r>
              <a:rPr lang="en-US" sz="1100" b="1" dirty="0" err="1">
                <a:latin typeface="Consolas" panose="020B0609020204030204" pitchFamily="49" charset="0"/>
              </a:rPr>
              <a:t>Pkcode</a:t>
            </a:r>
            <a:r>
              <a:rPr lang="en-US" sz="1100" b="1" dirty="0">
                <a:latin typeface="Consolas" panose="020B0609020204030204" pitchFamily="49" charset="0"/>
              </a:rPr>
              <a:t>=Packages['</a:t>
            </a:r>
            <a:r>
              <a:rPr lang="en-US" sz="1100" b="1" dirty="0" err="1">
                <a:latin typeface="Consolas" panose="020B0609020204030204" pitchFamily="49" charset="0"/>
              </a:rPr>
              <a:t>Pkcode</a:t>
            </a:r>
            <a:r>
              <a:rPr lang="en-US" sz="1100" b="1" dirty="0">
                <a:latin typeface="Consolas" panose="020B0609020204030204" pitchFamily="49" charset="0"/>
              </a:rPr>
              <a:t>']</a:t>
            </a:r>
          </a:p>
          <a:p>
            <a:r>
              <a:rPr lang="en-US" sz="1100" b="1" dirty="0">
                <a:latin typeface="Consolas" panose="020B0609020204030204" pitchFamily="49" charset="0"/>
              </a:rPr>
              <a:t>    People=Packages['People']</a:t>
            </a:r>
          </a:p>
          <a:p>
            <a:r>
              <a:rPr lang="en-US" sz="1100" b="1" dirty="0">
                <a:latin typeface="Consolas" panose="020B0609020204030204" pitchFamily="49" charset="0"/>
              </a:rPr>
              <a:t>    Type=Packages['Type']</a:t>
            </a:r>
          </a:p>
          <a:p>
            <a:r>
              <a:rPr lang="en-US" sz="1100" b="1" dirty="0">
                <a:latin typeface="Consolas" panose="020B0609020204030204" pitchFamily="49" charset="0"/>
              </a:rPr>
              <a:t>    Details=Packages['Details']</a:t>
            </a:r>
          </a:p>
          <a:p>
            <a:r>
              <a:rPr lang="en-US" sz="1100" b="1" dirty="0">
                <a:latin typeface="Consolas" panose="020B0609020204030204" pitchFamily="49" charset="0"/>
              </a:rPr>
              <a:t>    Rate=Packages['Rate']</a:t>
            </a:r>
          </a:p>
          <a:p>
            <a:r>
              <a:rPr lang="en-US" sz="1100" b="1" dirty="0">
                <a:latin typeface="Consolas" panose="020B0609020204030204" pitchFamily="49" charset="0"/>
              </a:rPr>
              <a:t>    Tourism=Packages['Tourism']</a:t>
            </a:r>
          </a:p>
          <a:p>
            <a:r>
              <a:rPr lang="en-US" sz="1100" b="1" dirty="0">
                <a:latin typeface="Consolas" panose="020B0609020204030204" pitchFamily="49" charset="0"/>
              </a:rPr>
              <a:t>    for </a:t>
            </a:r>
            <a:r>
              <a:rPr lang="en-US" sz="1100" b="1" dirty="0" err="1">
                <a:latin typeface="Consolas" panose="020B0609020204030204" pitchFamily="49" charset="0"/>
              </a:rPr>
              <a:t>i</a:t>
            </a:r>
            <a:r>
              <a:rPr lang="en-US" sz="1100" b="1" dirty="0">
                <a:latin typeface="Consolas" panose="020B0609020204030204" pitchFamily="49" charset="0"/>
              </a:rPr>
              <a:t> in range(0,len(</a:t>
            </a:r>
            <a:r>
              <a:rPr lang="en-US" sz="1100" b="1" dirty="0" err="1">
                <a:latin typeface="Consolas" panose="020B0609020204030204" pitchFamily="49" charset="0"/>
              </a:rPr>
              <a:t>Pkcode</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a:t>
            </a:r>
            <a:r>
              <a:rPr lang="en-US" sz="1100" b="1" dirty="0" err="1">
                <a:latin typeface="Consolas" panose="020B0609020204030204" pitchFamily="49" charset="0"/>
              </a:rPr>
              <a:t>f'insert</a:t>
            </a:r>
            <a:r>
              <a:rPr lang="en-US" sz="1100" b="1" dirty="0">
                <a:latin typeface="Consolas" panose="020B0609020204030204" pitchFamily="49" charset="0"/>
              </a:rPr>
              <a:t> into Packages values({</a:t>
            </a:r>
            <a:r>
              <a:rPr lang="en-US" sz="1100" b="1" dirty="0" err="1">
                <a:latin typeface="Consolas" panose="020B0609020204030204" pitchFamily="49" charset="0"/>
              </a:rPr>
              <a:t>Pkcode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]},{People[</a:t>
            </a:r>
            <a:r>
              <a:rPr lang="en-US" sz="1100" b="1" dirty="0" err="1">
                <a:latin typeface="Consolas" panose="020B0609020204030204" pitchFamily="49" charset="0"/>
              </a:rPr>
              <a:t>i</a:t>
            </a:r>
            <a:r>
              <a:rPr lang="en-US" sz="1100" b="1" dirty="0">
                <a:latin typeface="Consolas" panose="020B0609020204030204" pitchFamily="49" charset="0"/>
              </a:rPr>
              <a:t>]},"{Type[</a:t>
            </a:r>
            <a:r>
              <a:rPr lang="en-US" sz="1100" b="1" dirty="0" err="1">
                <a:latin typeface="Consolas" panose="020B0609020204030204" pitchFamily="49" charset="0"/>
              </a:rPr>
              <a:t>i</a:t>
            </a:r>
            <a:r>
              <a:rPr lang="en-US" sz="1100" b="1" dirty="0">
                <a:latin typeface="Consolas" panose="020B0609020204030204" pitchFamily="49" charset="0"/>
              </a:rPr>
              <a:t>]}","{Details[</a:t>
            </a:r>
            <a:r>
              <a:rPr lang="en-US" sz="1100" b="1" dirty="0" err="1">
                <a:latin typeface="Consolas" panose="020B0609020204030204" pitchFamily="49" charset="0"/>
              </a:rPr>
              <a:t>i</a:t>
            </a:r>
            <a:r>
              <a:rPr lang="en-US" sz="1100" b="1" dirty="0">
                <a:latin typeface="Consolas" panose="020B0609020204030204" pitchFamily="49" charset="0"/>
              </a:rPr>
              <a:t>]}",{Rate[</a:t>
            </a:r>
            <a:r>
              <a:rPr lang="en-US" sz="1100" b="1" dirty="0" err="1">
                <a:latin typeface="Consolas" panose="020B0609020204030204" pitchFamily="49" charset="0"/>
              </a:rPr>
              <a:t>i</a:t>
            </a:r>
            <a:r>
              <a:rPr lang="en-US" sz="1100" b="1" dirty="0">
                <a:latin typeface="Consolas" panose="020B0609020204030204" pitchFamily="49" charset="0"/>
              </a:rPr>
              <a:t>]},{Tourism[</a:t>
            </a:r>
            <a:r>
              <a:rPr lang="en-US" sz="1100" b="1" dirty="0" err="1">
                <a:latin typeface="Consolas" panose="020B0609020204030204" pitchFamily="49" charset="0"/>
              </a:rPr>
              <a:t>i</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    #Rooms</a:t>
            </a:r>
          </a:p>
          <a:p>
            <a:r>
              <a:rPr lang="en-US" sz="1100" b="1" dirty="0">
                <a:latin typeface="Consolas" panose="020B0609020204030204" pitchFamily="49" charset="0"/>
              </a:rPr>
              <a:t>    Rooms =</a:t>
            </a:r>
            <a:r>
              <a:rPr lang="en-US" sz="1100" b="1" dirty="0" err="1">
                <a:latin typeface="Consolas" panose="020B0609020204030204" pitchFamily="49" charset="0"/>
              </a:rPr>
              <a:t>pd.read_excel</a:t>
            </a:r>
            <a:r>
              <a:rPr lang="en-US" sz="1100" b="1" dirty="0">
                <a:latin typeface="Consolas" panose="020B0609020204030204" pitchFamily="49" charset="0"/>
              </a:rPr>
              <a:t>('Hotel.xlsx' , 'Rooms' ).</a:t>
            </a:r>
            <a:r>
              <a:rPr lang="en-US" sz="1100" b="1" dirty="0" err="1">
                <a:latin typeface="Consolas" panose="020B0609020204030204" pitchFamily="49" charset="0"/>
              </a:rPr>
              <a:t>to_dict</a:t>
            </a:r>
            <a:r>
              <a:rPr lang="en-US" sz="1100" b="1" dirty="0">
                <a:latin typeface="Consolas" panose="020B0609020204030204" pitchFamily="49" charset="0"/>
              </a:rPr>
              <a:t>(orient='list')</a:t>
            </a:r>
          </a:p>
          <a:p>
            <a:r>
              <a:rPr lang="en-US" sz="1100" b="1" dirty="0">
                <a:latin typeface="Consolas" panose="020B0609020204030204" pitchFamily="49" charset="0"/>
              </a:rPr>
              <a:t>    </a:t>
            </a:r>
            <a:r>
              <a:rPr lang="en-US" sz="1100" b="1" dirty="0" err="1">
                <a:latin typeface="Consolas" panose="020B0609020204030204" pitchFamily="49" charset="0"/>
              </a:rPr>
              <a:t>RoomNo</a:t>
            </a:r>
            <a:r>
              <a:rPr lang="en-US" sz="1100" b="1" dirty="0">
                <a:latin typeface="Consolas" panose="020B0609020204030204" pitchFamily="49" charset="0"/>
              </a:rPr>
              <a:t>=Rooms['</a:t>
            </a:r>
            <a:r>
              <a:rPr lang="en-US" sz="1100" b="1" dirty="0" err="1">
                <a:latin typeface="Consolas" panose="020B0609020204030204" pitchFamily="49" charset="0"/>
              </a:rPr>
              <a:t>RoomNo</a:t>
            </a:r>
            <a:r>
              <a:rPr lang="en-US" sz="1100" b="1" dirty="0">
                <a:latin typeface="Consolas" panose="020B0609020204030204" pitchFamily="49" charset="0"/>
              </a:rPr>
              <a:t>']</a:t>
            </a:r>
          </a:p>
          <a:p>
            <a:r>
              <a:rPr lang="en-US" sz="1100" b="1" dirty="0">
                <a:latin typeface="Consolas" panose="020B0609020204030204" pitchFamily="49" charset="0"/>
              </a:rPr>
              <a:t>    Floor=Rooms['Floor']</a:t>
            </a:r>
          </a:p>
          <a:p>
            <a:r>
              <a:rPr lang="en-US" sz="1100" b="1" dirty="0">
                <a:latin typeface="Consolas" panose="020B0609020204030204" pitchFamily="49" charset="0"/>
              </a:rPr>
              <a:t>    Status=Rooms['Status']</a:t>
            </a:r>
          </a:p>
          <a:p>
            <a:r>
              <a:rPr lang="en-US" sz="1100" b="1" dirty="0">
                <a:latin typeface="Consolas" panose="020B0609020204030204" pitchFamily="49" charset="0"/>
              </a:rPr>
              <a:t>    Type=Rooms['Type']</a:t>
            </a:r>
          </a:p>
          <a:p>
            <a:r>
              <a:rPr lang="en-US" sz="1100" b="1" dirty="0">
                <a:latin typeface="Consolas" panose="020B0609020204030204" pitchFamily="49" charset="0"/>
              </a:rPr>
              <a:t>    rid=Rooms['Reservation id']</a:t>
            </a:r>
          </a:p>
          <a:p>
            <a:r>
              <a:rPr lang="en-US" sz="1100" b="1" dirty="0">
                <a:latin typeface="Consolas" panose="020B0609020204030204" pitchFamily="49" charset="0"/>
              </a:rPr>
              <a:t>    for </a:t>
            </a:r>
            <a:r>
              <a:rPr lang="en-US" sz="1100" b="1" dirty="0" err="1">
                <a:latin typeface="Consolas" panose="020B0609020204030204" pitchFamily="49" charset="0"/>
              </a:rPr>
              <a:t>i</a:t>
            </a:r>
            <a:r>
              <a:rPr lang="en-US" sz="1100" b="1" dirty="0">
                <a:latin typeface="Consolas" panose="020B0609020204030204" pitchFamily="49" charset="0"/>
              </a:rPr>
              <a:t> in range(0,len(</a:t>
            </a:r>
            <a:r>
              <a:rPr lang="en-US" sz="1100" b="1" dirty="0" err="1">
                <a:latin typeface="Consolas" panose="020B0609020204030204" pitchFamily="49" charset="0"/>
              </a:rPr>
              <a:t>RoomNo</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a:t>
            </a:r>
            <a:r>
              <a:rPr lang="en-US" sz="1100" b="1" dirty="0" err="1">
                <a:latin typeface="Consolas" panose="020B0609020204030204" pitchFamily="49" charset="0"/>
              </a:rPr>
              <a:t>f'insert</a:t>
            </a:r>
            <a:r>
              <a:rPr lang="en-US" sz="1100" b="1" dirty="0">
                <a:latin typeface="Consolas" panose="020B0609020204030204" pitchFamily="49" charset="0"/>
              </a:rPr>
              <a:t> into Rooms values({</a:t>
            </a:r>
            <a:r>
              <a:rPr lang="en-US" sz="1100" b="1" dirty="0" err="1">
                <a:latin typeface="Consolas" panose="020B0609020204030204" pitchFamily="49" charset="0"/>
              </a:rPr>
              <a:t>RoomNo</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]},{Floor[</a:t>
            </a:r>
            <a:r>
              <a:rPr lang="en-US" sz="1100" b="1" dirty="0" err="1">
                <a:latin typeface="Consolas" panose="020B0609020204030204" pitchFamily="49" charset="0"/>
              </a:rPr>
              <a:t>i</a:t>
            </a:r>
            <a:r>
              <a:rPr lang="en-US" sz="1100" b="1" dirty="0">
                <a:latin typeface="Consolas" panose="020B0609020204030204" pitchFamily="49" charset="0"/>
              </a:rPr>
              <a:t>]},"{Status[</a:t>
            </a:r>
            <a:r>
              <a:rPr lang="en-US" sz="1100" b="1" dirty="0" err="1">
                <a:latin typeface="Consolas" panose="020B0609020204030204" pitchFamily="49" charset="0"/>
              </a:rPr>
              <a:t>i</a:t>
            </a:r>
            <a:r>
              <a:rPr lang="en-US" sz="1100" b="1" dirty="0">
                <a:latin typeface="Consolas" panose="020B0609020204030204" pitchFamily="49" charset="0"/>
              </a:rPr>
              <a:t>]}","{Type[</a:t>
            </a:r>
            <a:r>
              <a:rPr lang="en-US" sz="1100" b="1" dirty="0" err="1">
                <a:latin typeface="Consolas" panose="020B0609020204030204" pitchFamily="49" charset="0"/>
              </a:rPr>
              <a:t>i</a:t>
            </a:r>
            <a:r>
              <a:rPr lang="en-US" sz="1100" b="1" dirty="0">
                <a:latin typeface="Consolas" panose="020B0609020204030204" pitchFamily="49" charset="0"/>
              </a:rPr>
              <a:t>]}",{rid[</a:t>
            </a:r>
            <a:r>
              <a:rPr lang="en-US" sz="1100" b="1" dirty="0" err="1">
                <a:latin typeface="Consolas" panose="020B0609020204030204" pitchFamily="49" charset="0"/>
              </a:rPr>
              <a:t>i</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    History =</a:t>
            </a:r>
            <a:r>
              <a:rPr lang="en-US" sz="1100" b="1" dirty="0" err="1">
                <a:latin typeface="Consolas" panose="020B0609020204030204" pitchFamily="49" charset="0"/>
              </a:rPr>
              <a:t>pd.read_excel</a:t>
            </a:r>
            <a:r>
              <a:rPr lang="en-US" sz="1100" b="1" dirty="0">
                <a:latin typeface="Consolas" panose="020B0609020204030204" pitchFamily="49" charset="0"/>
              </a:rPr>
              <a:t>('Hotel.xlsx' , 'Feedback' ).</a:t>
            </a:r>
            <a:r>
              <a:rPr lang="en-US" sz="1100" b="1" dirty="0" err="1">
                <a:latin typeface="Consolas" panose="020B0609020204030204" pitchFamily="49" charset="0"/>
              </a:rPr>
              <a:t>to_dict</a:t>
            </a:r>
            <a:r>
              <a:rPr lang="en-US" sz="1100" b="1" dirty="0">
                <a:latin typeface="Consolas" panose="020B0609020204030204" pitchFamily="49" charset="0"/>
              </a:rPr>
              <a:t>(orient='list')</a:t>
            </a:r>
          </a:p>
          <a:p>
            <a:r>
              <a:rPr lang="en-US" sz="1100" b="1" dirty="0">
                <a:latin typeface="Consolas" panose="020B0609020204030204" pitchFamily="49" charset="0"/>
              </a:rPr>
              <a:t>    </a:t>
            </a:r>
            <a:r>
              <a:rPr lang="en-US" sz="1100" b="1" dirty="0" err="1">
                <a:latin typeface="Consolas" panose="020B0609020204030204" pitchFamily="49" charset="0"/>
              </a:rPr>
              <a:t>fname</a:t>
            </a:r>
            <a:r>
              <a:rPr lang="en-US" sz="1100" b="1" dirty="0">
                <a:latin typeface="Consolas" panose="020B0609020204030204" pitchFamily="49" charset="0"/>
              </a:rPr>
              <a:t>=History['FirstName']</a:t>
            </a:r>
          </a:p>
          <a:p>
            <a:r>
              <a:rPr lang="en-US" sz="1100" b="1" dirty="0">
                <a:latin typeface="Consolas" panose="020B0609020204030204" pitchFamily="49" charset="0"/>
              </a:rPr>
              <a:t>    </a:t>
            </a:r>
            <a:r>
              <a:rPr lang="en-US" sz="1100" b="1" dirty="0" err="1">
                <a:latin typeface="Consolas" panose="020B0609020204030204" pitchFamily="49" charset="0"/>
              </a:rPr>
              <a:t>lname</a:t>
            </a:r>
            <a:r>
              <a:rPr lang="en-US" sz="1100" b="1" dirty="0">
                <a:latin typeface="Consolas" panose="020B0609020204030204" pitchFamily="49" charset="0"/>
              </a:rPr>
              <a:t>=History['</a:t>
            </a:r>
            <a:r>
              <a:rPr lang="en-US" sz="1100" b="1" dirty="0" err="1">
                <a:latin typeface="Consolas" panose="020B0609020204030204" pitchFamily="49" charset="0"/>
              </a:rPr>
              <a:t>LastName</a:t>
            </a:r>
            <a:r>
              <a:rPr lang="en-US" sz="1100" b="1" dirty="0">
                <a:latin typeface="Consolas" panose="020B0609020204030204" pitchFamily="49" charset="0"/>
              </a:rPr>
              <a:t>']</a:t>
            </a:r>
          </a:p>
          <a:p>
            <a:r>
              <a:rPr lang="en-US" sz="1100" b="1" dirty="0">
                <a:latin typeface="Consolas" panose="020B0609020204030204" pitchFamily="49" charset="0"/>
              </a:rPr>
              <a:t>    phone=History['</a:t>
            </a:r>
            <a:r>
              <a:rPr lang="en-US" sz="1100" b="1" dirty="0" err="1">
                <a:latin typeface="Consolas" panose="020B0609020204030204" pitchFamily="49" charset="0"/>
              </a:rPr>
              <a:t>PhoneNumber</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Pk_Code</a:t>
            </a:r>
            <a:r>
              <a:rPr lang="en-US" sz="1100" b="1" dirty="0">
                <a:latin typeface="Consolas" panose="020B0609020204030204" pitchFamily="49" charset="0"/>
              </a:rPr>
              <a:t>=History['</a:t>
            </a:r>
            <a:r>
              <a:rPr lang="en-US" sz="1100" b="1" dirty="0" err="1">
                <a:latin typeface="Consolas" panose="020B0609020204030204" pitchFamily="49" charset="0"/>
              </a:rPr>
              <a:t>Pk_Code</a:t>
            </a:r>
            <a:r>
              <a:rPr lang="en-US" sz="1100" b="1" dirty="0">
                <a:latin typeface="Consolas" panose="020B0609020204030204" pitchFamily="49" charset="0"/>
              </a:rPr>
              <a:t>']</a:t>
            </a:r>
          </a:p>
          <a:p>
            <a:r>
              <a:rPr lang="en-US" sz="1100" b="1" dirty="0">
                <a:latin typeface="Consolas" panose="020B0609020204030204" pitchFamily="49" charset="0"/>
              </a:rPr>
              <a:t>    Exp=History['Expenses']</a:t>
            </a:r>
          </a:p>
          <a:p>
            <a:r>
              <a:rPr lang="en-US" sz="1100" b="1" dirty="0">
                <a:latin typeface="Consolas" panose="020B0609020204030204" pitchFamily="49" charset="0"/>
              </a:rPr>
              <a:t>    </a:t>
            </a:r>
            <a:r>
              <a:rPr lang="en-US" sz="1100" b="1" dirty="0" err="1">
                <a:latin typeface="Consolas" panose="020B0609020204030204" pitchFamily="49" charset="0"/>
              </a:rPr>
              <a:t>checkin</a:t>
            </a:r>
            <a:r>
              <a:rPr lang="en-US" sz="1100" b="1" dirty="0">
                <a:latin typeface="Consolas" panose="020B0609020204030204" pitchFamily="49" charset="0"/>
              </a:rPr>
              <a:t>=History['</a:t>
            </a:r>
            <a:r>
              <a:rPr lang="en-US" sz="1100" b="1" dirty="0" err="1">
                <a:latin typeface="Consolas" panose="020B0609020204030204" pitchFamily="49" charset="0"/>
              </a:rPr>
              <a:t>CheckIn</a:t>
            </a:r>
            <a:r>
              <a:rPr lang="en-US" sz="1100" b="1" dirty="0">
                <a:latin typeface="Consolas" panose="020B0609020204030204" pitchFamily="49" charset="0"/>
              </a:rPr>
              <a:t>']</a:t>
            </a:r>
          </a:p>
          <a:p>
            <a:r>
              <a:rPr lang="en-US" sz="1100" b="1" dirty="0">
                <a:latin typeface="Consolas" panose="020B0609020204030204" pitchFamily="49" charset="0"/>
              </a:rPr>
              <a:t>    checkout=History['Checkout']</a:t>
            </a:r>
          </a:p>
          <a:p>
            <a:r>
              <a:rPr lang="en-US" sz="1100" b="1" dirty="0">
                <a:latin typeface="Consolas" panose="020B0609020204030204" pitchFamily="49" charset="0"/>
              </a:rPr>
              <a:t>    feedback=History['Feedback']</a:t>
            </a:r>
          </a:p>
          <a:p>
            <a:r>
              <a:rPr lang="en-US" sz="1100" b="1" dirty="0">
                <a:latin typeface="Consolas" panose="020B0609020204030204" pitchFamily="49" charset="0"/>
              </a:rPr>
              <a:t>    comments=History['Comments']</a:t>
            </a:r>
          </a:p>
          <a:p>
            <a:endParaRPr lang="en-US" sz="1100" b="1" dirty="0">
              <a:latin typeface="Consolas" panose="020B0609020204030204" pitchFamily="49" charset="0"/>
            </a:endParaRPr>
          </a:p>
          <a:p>
            <a:r>
              <a:rPr lang="en-US" sz="1100" b="1" dirty="0">
                <a:latin typeface="Consolas" panose="020B0609020204030204" pitchFamily="49" charset="0"/>
              </a:rPr>
              <a:t>    for </a:t>
            </a:r>
            <a:r>
              <a:rPr lang="en-US" sz="1100" b="1" dirty="0" err="1">
                <a:latin typeface="Consolas" panose="020B0609020204030204" pitchFamily="49" charset="0"/>
              </a:rPr>
              <a:t>i</a:t>
            </a:r>
            <a:r>
              <a:rPr lang="en-US" sz="1100" b="1" dirty="0">
                <a:latin typeface="Consolas" panose="020B0609020204030204" pitchFamily="49" charset="0"/>
              </a:rPr>
              <a:t> in range(0,len(</a:t>
            </a:r>
            <a:r>
              <a:rPr lang="en-US" sz="1100" b="1" dirty="0" err="1">
                <a:latin typeface="Consolas" panose="020B0609020204030204" pitchFamily="49" charset="0"/>
              </a:rPr>
              <a:t>fname</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a:t>
            </a:r>
            <a:r>
              <a:rPr lang="en-US" sz="1100" b="1" dirty="0" err="1">
                <a:latin typeface="Consolas" panose="020B0609020204030204" pitchFamily="49" charset="0"/>
              </a:rPr>
              <a:t>f'insert</a:t>
            </a:r>
            <a:r>
              <a:rPr lang="en-US" sz="1100" b="1" dirty="0">
                <a:latin typeface="Consolas" panose="020B0609020204030204" pitchFamily="49" charset="0"/>
              </a:rPr>
              <a:t> into history values("{</a:t>
            </a:r>
            <a:r>
              <a:rPr lang="en-US" sz="1100" b="1" dirty="0" err="1">
                <a:latin typeface="Consolas" panose="020B0609020204030204" pitchFamily="49" charset="0"/>
              </a:rPr>
              <a:t>fname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a:t>
            </a:r>
            <a:r>
              <a:rPr lang="en-US" sz="1100" b="1" dirty="0" err="1">
                <a:latin typeface="Consolas" panose="020B0609020204030204" pitchFamily="49" charset="0"/>
              </a:rPr>
              <a:t>lname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]}","0{phone[</a:t>
            </a:r>
            <a:r>
              <a:rPr lang="en-US" sz="1100" b="1" dirty="0" err="1">
                <a:latin typeface="Consolas" panose="020B0609020204030204" pitchFamily="49" charset="0"/>
              </a:rPr>
              <a:t>i</a:t>
            </a:r>
            <a:r>
              <a:rPr lang="en-US" sz="1100" b="1" dirty="0">
                <a:latin typeface="Consolas" panose="020B0609020204030204" pitchFamily="49" charset="0"/>
              </a:rPr>
              <a:t>]}",{</a:t>
            </a:r>
            <a:r>
              <a:rPr lang="en-US" sz="1100" b="1" dirty="0" err="1">
                <a:latin typeface="Consolas" panose="020B0609020204030204" pitchFamily="49" charset="0"/>
              </a:rPr>
              <a:t>Pk_Code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]},{Exp[</a:t>
            </a:r>
            <a:r>
              <a:rPr lang="en-US" sz="1100" b="1" dirty="0" err="1">
                <a:latin typeface="Consolas" panose="020B0609020204030204" pitchFamily="49" charset="0"/>
              </a:rPr>
              <a:t>i</a:t>
            </a:r>
            <a:r>
              <a:rPr lang="en-US" sz="1100" b="1" dirty="0">
                <a:latin typeface="Consolas" panose="020B0609020204030204" pitchFamily="49" charset="0"/>
              </a:rPr>
              <a:t>]},{</a:t>
            </a:r>
            <a:r>
              <a:rPr lang="en-US" sz="1100" b="1" dirty="0" err="1">
                <a:latin typeface="Consolas" panose="020B0609020204030204" pitchFamily="49" charset="0"/>
              </a:rPr>
              <a:t>checkin</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]},{checkout[</a:t>
            </a:r>
            <a:r>
              <a:rPr lang="en-US" sz="1100" b="1" dirty="0" err="1">
                <a:latin typeface="Consolas" panose="020B0609020204030204" pitchFamily="49" charset="0"/>
              </a:rPr>
              <a:t>i</a:t>
            </a:r>
            <a:r>
              <a:rPr lang="en-US" sz="1100" b="1" dirty="0">
                <a:latin typeface="Consolas" panose="020B0609020204030204" pitchFamily="49" charset="0"/>
              </a:rPr>
              <a:t>]},{feedback[</a:t>
            </a:r>
            <a:r>
              <a:rPr lang="en-US" sz="1100" b="1" dirty="0" err="1">
                <a:latin typeface="Consolas" panose="020B0609020204030204" pitchFamily="49" charset="0"/>
              </a:rPr>
              <a:t>i</a:t>
            </a:r>
            <a:r>
              <a:rPr lang="en-US" sz="1100" b="1" dirty="0">
                <a:latin typeface="Consolas" panose="020B0609020204030204" pitchFamily="49" charset="0"/>
              </a:rPr>
              <a:t>]},"{comments[</a:t>
            </a:r>
            <a:r>
              <a:rPr lang="en-US" sz="1100" b="1" dirty="0" err="1">
                <a:latin typeface="Consolas" panose="020B0609020204030204" pitchFamily="49" charset="0"/>
              </a:rPr>
              <a:t>i</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Guests values(1004648,12944,"Jordan","Cross","0507313342",NULL)')</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Guests values(1017095,10435,"Eric","Soders","0524345211",NULL)')</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Guests values(1083125,10862,"Gilchrist","Tavares","0567681598",302)')</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Reservations values(10435,1017095,7 ,"0524345211","2022-09-02" ,"2022-09-21" ,19,NULL,18050)')</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Reservations values(10862,1083125,3 ,"0567681598","2022-07-23" ,"2022-07-31" ,8,302,9800)')</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Reservations values(12944,1004648,11 ,"0507313342","2022-08-20" ,"2022-08-30" ,10,NULL,16200)')</a:t>
            </a:r>
          </a:p>
          <a:p>
            <a:r>
              <a:rPr lang="en-US" sz="1100" b="1" dirty="0">
                <a:latin typeface="Consolas" panose="020B0609020204030204" pitchFamily="49" charset="0"/>
              </a:rPr>
              <a:t>    </a:t>
            </a:r>
            <a:r>
              <a:rPr lang="en-US" sz="1100" b="1" dirty="0" err="1">
                <a:latin typeface="Consolas" panose="020B0609020204030204" pitchFamily="49" charset="0"/>
              </a:rPr>
              <a:t>db.commit</a:t>
            </a:r>
            <a:r>
              <a:rPr lang="en-US" sz="1100" b="1" dirty="0">
                <a:latin typeface="Consolas" panose="020B0609020204030204" pitchFamily="49" charset="0"/>
              </a:rPr>
              <a:t>()</a:t>
            </a:r>
          </a:p>
          <a:p>
            <a:endParaRPr lang="en-US" sz="1100" b="1" dirty="0">
              <a:latin typeface="Consolas" panose="020B0609020204030204" pitchFamily="49" charset="0"/>
            </a:endParaRPr>
          </a:p>
          <a:p>
            <a:endParaRPr lang="en-US" sz="1100" b="1" dirty="0">
              <a:latin typeface="Consolas" panose="020B0609020204030204" pitchFamily="49" charset="0"/>
            </a:endParaRPr>
          </a:p>
        </p:txBody>
      </p:sp>
    </p:spTree>
    <p:extLst>
      <p:ext uri="{BB962C8B-B14F-4D97-AF65-F5344CB8AC3E}">
        <p14:creationId xmlns:p14="http://schemas.microsoft.com/office/powerpoint/2010/main" val="15533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894743"/>
          </a:xfrm>
          <a:prstGeom prst="rect">
            <a:avLst/>
          </a:prstGeom>
          <a:noFill/>
        </p:spPr>
        <p:txBody>
          <a:bodyPr wrap="square" rtlCol="0">
            <a:spAutoFit/>
          </a:bodyPr>
          <a:lstStyle/>
          <a:p>
            <a:r>
              <a:rPr lang="en-US" sz="1100" b="1" u="sng" dirty="0">
                <a:effectLst/>
                <a:latin typeface="Consolas" panose="020B0609020204030204" pitchFamily="49" charset="0"/>
              </a:rPr>
              <a:t>userpanel.py</a:t>
            </a:r>
          </a:p>
          <a:p>
            <a:endParaRPr lang="en-US" sz="1100" b="1" u="sng" dirty="0">
              <a:latin typeface="Consolas" panose="020B0609020204030204" pitchFamily="49" charset="0"/>
            </a:endParaRPr>
          </a:p>
          <a:p>
            <a:r>
              <a:rPr lang="en-US" sz="1100" b="1" dirty="0">
                <a:effectLst/>
                <a:latin typeface="Consolas" panose="020B0609020204030204" pitchFamily="49" charset="0"/>
              </a:rPr>
              <a:t>import </a:t>
            </a:r>
            <a:r>
              <a:rPr lang="en-US" sz="1100" b="1" dirty="0" err="1">
                <a:effectLst/>
                <a:latin typeface="Consolas" panose="020B0609020204030204" pitchFamily="49" charset="0"/>
              </a:rPr>
              <a:t>os</a:t>
            </a:r>
            <a:endParaRPr lang="en-US" sz="1100" b="1" dirty="0">
              <a:effectLst/>
              <a:latin typeface="Consolas" panose="020B0609020204030204" pitchFamily="49" charset="0"/>
            </a:endParaRPr>
          </a:p>
          <a:p>
            <a:r>
              <a:rPr lang="en-US" sz="1100" b="1" dirty="0">
                <a:effectLst/>
                <a:latin typeface="Consolas" panose="020B0609020204030204" pitchFamily="49" charset="0"/>
              </a:rPr>
              <a:t>from database import *</a:t>
            </a:r>
          </a:p>
          <a:p>
            <a:r>
              <a:rPr lang="en-US" sz="1100" b="1" dirty="0">
                <a:effectLst/>
                <a:latin typeface="Consolas" panose="020B0609020204030204" pitchFamily="49" charset="0"/>
              </a:rPr>
              <a:t>from tabulate import tabulate</a:t>
            </a:r>
          </a:p>
          <a:p>
            <a:r>
              <a:rPr lang="en-US" sz="1100" b="1" dirty="0">
                <a:effectLst/>
                <a:latin typeface="Consolas" panose="020B0609020204030204" pitchFamily="49" charset="0"/>
              </a:rPr>
              <a:t>from datetime import datetime</a:t>
            </a:r>
          </a:p>
          <a:p>
            <a:r>
              <a:rPr lang="en-US" sz="1100" b="1" dirty="0">
                <a:effectLst/>
                <a:latin typeface="Consolas" panose="020B0609020204030204" pitchFamily="49" charset="0"/>
              </a:rPr>
              <a:t>from random import </a:t>
            </a:r>
            <a:r>
              <a:rPr lang="en-US" sz="1100" b="1" dirty="0" err="1">
                <a:effectLst/>
                <a:latin typeface="Consolas" panose="020B0609020204030204" pitchFamily="49" charset="0"/>
              </a:rPr>
              <a:t>randint</a:t>
            </a:r>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createReservation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from packages')</a:t>
            </a:r>
          </a:p>
          <a:p>
            <a:r>
              <a:rPr lang="en-US" sz="1100" b="1" dirty="0">
                <a:effectLst/>
                <a:latin typeface="Consolas" panose="020B0609020204030204" pitchFamily="49" charset="0"/>
              </a:rPr>
              <a:t>    r=</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print('Hotel name Packages \n\n')</a:t>
            </a:r>
          </a:p>
          <a:p>
            <a:r>
              <a:rPr lang="en-US" sz="1100" b="1" dirty="0">
                <a:effectLst/>
                <a:latin typeface="Consolas" panose="020B0609020204030204" pitchFamily="49" charset="0"/>
              </a:rPr>
              <a:t>    print(tabulate(r , headers=['</a:t>
            </a:r>
            <a:r>
              <a:rPr lang="en-US" sz="1100" b="1" dirty="0" err="1">
                <a:effectLst/>
                <a:latin typeface="Consolas" panose="020B0609020204030204" pitchFamily="49" charset="0"/>
              </a:rPr>
              <a:t>PkCode</a:t>
            </a:r>
            <a:r>
              <a:rPr lang="en-US" sz="1100" b="1" dirty="0">
                <a:effectLst/>
                <a:latin typeface="Consolas" panose="020B0609020204030204" pitchFamily="49" charset="0"/>
              </a:rPr>
              <a:t>' , "People" , 'Room Type' , 'Package Details', 'Cost Per Night' , 'Tourism'],</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print('\n\n')</a:t>
            </a:r>
          </a:p>
          <a:p>
            <a:r>
              <a:rPr lang="en-US" sz="1100" b="1" dirty="0">
                <a:effectLst/>
                <a:latin typeface="Consolas" panose="020B0609020204030204" pitchFamily="49" charset="0"/>
              </a:rPr>
              <a:t>    </a:t>
            </a:r>
          </a:p>
          <a:p>
            <a:r>
              <a:rPr lang="en-US" sz="1100" b="1" dirty="0">
                <a:effectLst/>
                <a:latin typeface="Consolas" panose="020B0609020204030204" pitchFamily="49" charset="0"/>
              </a:rPr>
              <a:t>    </a:t>
            </a:r>
            <a:r>
              <a:rPr lang="en-US" sz="1100" b="1" dirty="0" err="1">
                <a:effectLst/>
                <a:latin typeface="Consolas" panose="020B0609020204030204" pitchFamily="49" charset="0"/>
              </a:rPr>
              <a:t>pkchoice</a:t>
            </a:r>
            <a:r>
              <a:rPr lang="en-US" sz="1100" b="1" dirty="0">
                <a:effectLst/>
                <a:latin typeface="Consolas" panose="020B0609020204030204" pitchFamily="49" charset="0"/>
              </a:rPr>
              <a:t>=int(input("Select the package:"))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         </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from packages where </a:t>
            </a:r>
            <a:r>
              <a:rPr lang="en-US" sz="1100" b="1" dirty="0" err="1">
                <a:effectLst/>
                <a:latin typeface="Consolas" panose="020B0609020204030204" pitchFamily="49" charset="0"/>
              </a:rPr>
              <a:t>pk_code</a:t>
            </a:r>
            <a:r>
              <a:rPr lang="en-US" sz="1100" b="1" dirty="0">
                <a:effectLst/>
                <a:latin typeface="Consolas" panose="020B0609020204030204" pitchFamily="49" charset="0"/>
              </a:rPr>
              <a:t>={</a:t>
            </a:r>
            <a:r>
              <a:rPr lang="en-US" sz="1100" b="1" dirty="0" err="1">
                <a:effectLst/>
                <a:latin typeface="Consolas" panose="020B0609020204030204" pitchFamily="49" charset="0"/>
              </a:rPr>
              <a:t>pkchoice</a:t>
            </a:r>
            <a:r>
              <a:rPr lang="en-US" sz="1100" b="1" dirty="0">
                <a:effectLst/>
                <a:latin typeface="Consolas" panose="020B0609020204030204" pitchFamily="49" charset="0"/>
              </a:rPr>
              <a:t>}")</a:t>
            </a:r>
          </a:p>
          <a:p>
            <a:r>
              <a:rPr lang="en-US" sz="1100" b="1" dirty="0">
                <a:effectLst/>
                <a:latin typeface="Consolas" panose="020B0609020204030204" pitchFamily="49" charset="0"/>
              </a:rPr>
              <a:t>    r=</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package=r[0]</a:t>
            </a:r>
          </a:p>
          <a:p>
            <a:r>
              <a:rPr lang="en-US" sz="1100" b="1" dirty="0">
                <a:effectLst/>
                <a:latin typeface="Consolas" panose="020B0609020204030204" pitchFamily="49" charset="0"/>
              </a:rPr>
              <a:t>    </a:t>
            </a:r>
            <a:r>
              <a:rPr lang="en-US" sz="1100" b="1" dirty="0" err="1">
                <a:effectLst/>
                <a:latin typeface="Consolas" panose="020B0609020204030204" pitchFamily="49" charset="0"/>
              </a:rPr>
              <a:t>pkcode</a:t>
            </a:r>
            <a:r>
              <a:rPr lang="en-US" sz="1100" b="1" dirty="0">
                <a:effectLst/>
                <a:latin typeface="Consolas" panose="020B0609020204030204" pitchFamily="49" charset="0"/>
              </a:rPr>
              <a:t>,_,_,_,</a:t>
            </a:r>
            <a:r>
              <a:rPr lang="en-US" sz="1100" b="1" dirty="0" err="1">
                <a:effectLst/>
                <a:latin typeface="Consolas" panose="020B0609020204030204" pitchFamily="49" charset="0"/>
              </a:rPr>
              <a:t>rate,tourism</a:t>
            </a:r>
            <a:r>
              <a:rPr lang="en-US" sz="1100" b="1" dirty="0">
                <a:effectLst/>
                <a:latin typeface="Consolas" panose="020B0609020204030204" pitchFamily="49" charset="0"/>
              </a:rPr>
              <a:t>=package </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f'Package</a:t>
            </a:r>
            <a:r>
              <a:rPr lang="en-US" sz="1100" b="1" dirty="0">
                <a:effectLst/>
                <a:latin typeface="Consolas" panose="020B0609020204030204" pitchFamily="49" charset="0"/>
              </a:rPr>
              <a:t> {</a:t>
            </a:r>
            <a:r>
              <a:rPr lang="en-US" sz="1100" b="1" dirty="0" err="1">
                <a:effectLst/>
                <a:latin typeface="Consolas" panose="020B0609020204030204" pitchFamily="49" charset="0"/>
              </a:rPr>
              <a:t>pkchoice</a:t>
            </a:r>
            <a:r>
              <a:rPr lang="en-US" sz="1100" b="1" dirty="0">
                <a:effectLst/>
                <a:latin typeface="Consolas" panose="020B0609020204030204" pitchFamily="49" charset="0"/>
              </a:rPr>
              <a:t>} selected')</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=input('Enter Check in Date(</a:t>
            </a:r>
            <a:r>
              <a:rPr lang="en-US" sz="1100" b="1" dirty="0" err="1">
                <a:effectLst/>
                <a:latin typeface="Consolas" panose="020B0609020204030204" pitchFamily="49" charset="0"/>
              </a:rPr>
              <a:t>yyyy</a:t>
            </a:r>
            <a:r>
              <a:rPr lang="en-US" sz="1100" b="1" dirty="0">
                <a:effectLst/>
                <a:latin typeface="Consolas" panose="020B0609020204030204" pitchFamily="49" charset="0"/>
              </a:rPr>
              <a:t>/mm/dd):')</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checkOut</a:t>
            </a:r>
            <a:r>
              <a:rPr lang="en-US" sz="1100" b="1" dirty="0">
                <a:effectLst/>
                <a:latin typeface="Consolas" panose="020B0609020204030204" pitchFamily="49" charset="0"/>
              </a:rPr>
              <a:t>=input('Enter Check Out Date(</a:t>
            </a:r>
            <a:r>
              <a:rPr lang="en-US" sz="1100" b="1" dirty="0" err="1">
                <a:effectLst/>
                <a:latin typeface="Consolas" panose="020B0609020204030204" pitchFamily="49" charset="0"/>
              </a:rPr>
              <a:t>yyyy</a:t>
            </a:r>
            <a:r>
              <a:rPr lang="en-US" sz="1100" b="1" dirty="0">
                <a:effectLst/>
                <a:latin typeface="Consolas" panose="020B0609020204030204" pitchFamily="49" charset="0"/>
              </a:rPr>
              <a:t>/mm/dd):')</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checkin_d</a:t>
            </a:r>
            <a:r>
              <a:rPr lang="en-US" sz="1100" b="1" dirty="0">
                <a:effectLst/>
                <a:latin typeface="Consolas" panose="020B0609020204030204" pitchFamily="49" charset="0"/>
              </a:rPr>
              <a:t> = </a:t>
            </a:r>
            <a:r>
              <a:rPr lang="en-US" sz="1100" b="1" dirty="0" err="1">
                <a:effectLst/>
                <a:latin typeface="Consolas" panose="020B0609020204030204" pitchFamily="49" charset="0"/>
              </a:rPr>
              <a:t>datetime.strptime</a:t>
            </a:r>
            <a:r>
              <a:rPr lang="en-US" sz="1100" b="1" dirty="0">
                <a:effectLst/>
                <a:latin typeface="Consolas" panose="020B0609020204030204" pitchFamily="49" charset="0"/>
              </a:rPr>
              <a:t>(</a:t>
            </a:r>
            <a:r>
              <a:rPr lang="en-US" sz="1100" b="1" dirty="0" err="1">
                <a:effectLst/>
                <a:latin typeface="Consolas" panose="020B0609020204030204" pitchFamily="49" charset="0"/>
              </a:rPr>
              <a:t>checkIn</a:t>
            </a:r>
            <a:r>
              <a:rPr lang="en-US" sz="1100" b="1" dirty="0">
                <a:effectLst/>
                <a:latin typeface="Consolas" panose="020B0609020204030204" pitchFamily="49" charset="0"/>
              </a:rPr>
              <a:t>, '%Y/%m/%d') </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checkout_d</a:t>
            </a:r>
            <a:r>
              <a:rPr lang="en-US" sz="1100" b="1" dirty="0">
                <a:effectLst/>
                <a:latin typeface="Consolas" panose="020B0609020204030204" pitchFamily="49" charset="0"/>
              </a:rPr>
              <a:t> = </a:t>
            </a:r>
            <a:r>
              <a:rPr lang="en-US" sz="1100" b="1" dirty="0" err="1">
                <a:effectLst/>
                <a:latin typeface="Consolas" panose="020B0609020204030204" pitchFamily="49" charset="0"/>
              </a:rPr>
              <a:t>datetime.strptime</a:t>
            </a:r>
            <a:r>
              <a:rPr lang="en-US" sz="1100" b="1" dirty="0">
                <a:effectLst/>
                <a:latin typeface="Consolas" panose="020B0609020204030204" pitchFamily="49" charset="0"/>
              </a:rPr>
              <a:t>(</a:t>
            </a:r>
            <a:r>
              <a:rPr lang="en-US" sz="1100" b="1" dirty="0" err="1">
                <a:effectLst/>
                <a:latin typeface="Consolas" panose="020B0609020204030204" pitchFamily="49" charset="0"/>
              </a:rPr>
              <a:t>checkOut</a:t>
            </a:r>
            <a:r>
              <a:rPr lang="en-US" sz="1100" b="1" dirty="0">
                <a:effectLst/>
                <a:latin typeface="Consolas" panose="020B0609020204030204" pitchFamily="49" charset="0"/>
              </a:rPr>
              <a:t>, '%Y/%m/%d')</a:t>
            </a:r>
          </a:p>
          <a:p>
            <a:r>
              <a:rPr lang="en-US" sz="1100" b="1" dirty="0">
                <a:effectLst/>
                <a:latin typeface="Consolas" panose="020B0609020204030204" pitchFamily="49" charset="0"/>
              </a:rPr>
              <a:t>    days = (</a:t>
            </a:r>
            <a:r>
              <a:rPr lang="en-US" sz="1100" b="1" dirty="0" err="1">
                <a:effectLst/>
                <a:latin typeface="Consolas" panose="020B0609020204030204" pitchFamily="49" charset="0"/>
              </a:rPr>
              <a:t>checkout_d</a:t>
            </a:r>
            <a:r>
              <a:rPr lang="en-US" sz="1100" b="1" dirty="0">
                <a:effectLst/>
                <a:latin typeface="Consolas" panose="020B0609020204030204" pitchFamily="49" charset="0"/>
              </a:rPr>
              <a:t> - </a:t>
            </a:r>
            <a:r>
              <a:rPr lang="en-US" sz="1100" b="1" dirty="0" err="1">
                <a:effectLst/>
                <a:latin typeface="Consolas" panose="020B0609020204030204" pitchFamily="49" charset="0"/>
              </a:rPr>
              <a:t>checkin_d</a:t>
            </a:r>
            <a:r>
              <a:rPr lang="en-US" sz="1100" b="1" dirty="0">
                <a:effectLst/>
                <a:latin typeface="Consolas" panose="020B0609020204030204" pitchFamily="49" charset="0"/>
              </a:rPr>
              <a:t>).days</a:t>
            </a:r>
          </a:p>
          <a:p>
            <a:r>
              <a:rPr lang="en-US" sz="1100" b="1" dirty="0">
                <a:effectLst/>
                <a:latin typeface="Consolas" panose="020B0609020204030204" pitchFamily="49" charset="0"/>
              </a:rPr>
              <a:t>    if days&lt;0:</a:t>
            </a:r>
          </a:p>
          <a:p>
            <a:r>
              <a:rPr lang="en-US" sz="1100" b="1" dirty="0">
                <a:effectLst/>
                <a:latin typeface="Consolas" panose="020B0609020204030204" pitchFamily="49" charset="0"/>
              </a:rPr>
              <a:t>        print('Invalid Dates Provided')</a:t>
            </a:r>
          </a:p>
          <a:p>
            <a:r>
              <a:rPr lang="en-US" sz="1100" b="1" dirty="0">
                <a:effectLst/>
                <a:latin typeface="Consolas" panose="020B0609020204030204" pitchFamily="49" charset="0"/>
              </a:rPr>
              <a:t>        return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fname</a:t>
            </a:r>
            <a:r>
              <a:rPr lang="en-US" sz="1100" b="1" dirty="0">
                <a:effectLst/>
                <a:latin typeface="Consolas" panose="020B0609020204030204" pitchFamily="49" charset="0"/>
              </a:rPr>
              <a:t>=input('Enter first name:')</a:t>
            </a:r>
          </a:p>
          <a:p>
            <a:r>
              <a:rPr lang="en-US" sz="1100" b="1" dirty="0">
                <a:effectLst/>
                <a:latin typeface="Consolas" panose="020B0609020204030204" pitchFamily="49" charset="0"/>
              </a:rPr>
              <a:t>    </a:t>
            </a:r>
            <a:r>
              <a:rPr lang="en-US" sz="1100" b="1" dirty="0" err="1">
                <a:effectLst/>
                <a:latin typeface="Consolas" panose="020B0609020204030204" pitchFamily="49" charset="0"/>
              </a:rPr>
              <a:t>lname</a:t>
            </a:r>
            <a:r>
              <a:rPr lang="en-US" sz="1100" b="1" dirty="0">
                <a:effectLst/>
                <a:latin typeface="Consolas" panose="020B0609020204030204" pitchFamily="49" charset="0"/>
              </a:rPr>
              <a:t>=input('Enter last name:')</a:t>
            </a:r>
          </a:p>
          <a:p>
            <a:r>
              <a:rPr lang="en-US" sz="1100" b="1" dirty="0">
                <a:effectLst/>
                <a:latin typeface="Consolas" panose="020B0609020204030204" pitchFamily="49" charset="0"/>
              </a:rPr>
              <a:t>    </a:t>
            </a:r>
            <a:r>
              <a:rPr lang="en-US" sz="1100" b="1" dirty="0" err="1">
                <a:effectLst/>
                <a:latin typeface="Consolas" panose="020B0609020204030204" pitchFamily="49" charset="0"/>
              </a:rPr>
              <a:t>ph</a:t>
            </a:r>
            <a:r>
              <a:rPr lang="en-US" sz="1100" b="1" dirty="0">
                <a:effectLst/>
                <a:latin typeface="Consolas" panose="020B0609020204030204" pitchFamily="49" charset="0"/>
              </a:rPr>
              <a:t>=input("Enter phone number:")</a:t>
            </a:r>
          </a:p>
          <a:p>
            <a:r>
              <a:rPr lang="en-US" sz="1100" b="1" dirty="0">
                <a:effectLst/>
                <a:latin typeface="Consolas" panose="020B0609020204030204" pitchFamily="49" charset="0"/>
              </a:rPr>
              <a:t>    cost=rate*days</a:t>
            </a:r>
          </a:p>
          <a:p>
            <a:r>
              <a:rPr lang="en-US" sz="1100" b="1" dirty="0">
                <a:effectLst/>
                <a:latin typeface="Consolas" panose="020B0609020204030204" pitchFamily="49" charset="0"/>
              </a:rPr>
              <a:t>    </a:t>
            </a:r>
            <a:r>
              <a:rPr lang="en-US" sz="1100" b="1" dirty="0" err="1">
                <a:effectLst/>
                <a:latin typeface="Consolas" panose="020B0609020204030204" pitchFamily="49" charset="0"/>
              </a:rPr>
              <a:t>torsm</a:t>
            </a:r>
            <a:r>
              <a:rPr lang="en-US" sz="1100" b="1" dirty="0">
                <a:effectLst/>
                <a:latin typeface="Consolas" panose="020B0609020204030204" pitchFamily="49" charset="0"/>
              </a:rPr>
              <a:t>=input("Do you want tourism(y/n):")</a:t>
            </a:r>
          </a:p>
          <a:p>
            <a:r>
              <a:rPr lang="en-US" sz="1100" b="1" dirty="0">
                <a:effectLst/>
                <a:latin typeface="Consolas" panose="020B0609020204030204" pitchFamily="49" charset="0"/>
              </a:rPr>
              <a:t>    if </a:t>
            </a:r>
            <a:r>
              <a:rPr lang="en-US" sz="1100" b="1" dirty="0" err="1">
                <a:effectLst/>
                <a:latin typeface="Consolas" panose="020B0609020204030204" pitchFamily="49" charset="0"/>
              </a:rPr>
              <a:t>torsm</a:t>
            </a:r>
            <a:r>
              <a:rPr lang="en-US" sz="1100" b="1" dirty="0">
                <a:effectLst/>
                <a:latin typeface="Consolas" panose="020B0609020204030204" pitchFamily="49" charset="0"/>
              </a:rPr>
              <a:t>=='y':</a:t>
            </a:r>
          </a:p>
          <a:p>
            <a:r>
              <a:rPr lang="en-US" sz="1100" b="1" dirty="0">
                <a:effectLst/>
                <a:latin typeface="Consolas" panose="020B0609020204030204" pitchFamily="49" charset="0"/>
              </a:rPr>
              <a:t>        cost+=tourism</a:t>
            </a:r>
          </a:p>
          <a:p>
            <a:r>
              <a:rPr lang="en-US" sz="1100" b="1" dirty="0">
                <a:effectLst/>
                <a:latin typeface="Consolas" panose="020B0609020204030204" pitchFamily="49" charset="0"/>
              </a:rPr>
              <a:t>    </a:t>
            </a:r>
          </a:p>
          <a:p>
            <a:r>
              <a:rPr lang="en-US" sz="1100" b="1" dirty="0">
                <a:effectLst/>
                <a:latin typeface="Consolas" panose="020B0609020204030204" pitchFamily="49" charset="0"/>
              </a:rPr>
              <a:t>    </a:t>
            </a:r>
            <a:r>
              <a:rPr lang="en-US" sz="1100" b="1" dirty="0" err="1">
                <a:effectLst/>
                <a:latin typeface="Consolas" panose="020B0609020204030204" pitchFamily="49" charset="0"/>
              </a:rPr>
              <a:t>guestid</a:t>
            </a:r>
            <a:r>
              <a:rPr lang="en-US" sz="1100" b="1" dirty="0">
                <a:effectLst/>
                <a:latin typeface="Consolas" panose="020B0609020204030204" pitchFamily="49" charset="0"/>
              </a:rPr>
              <a:t>=1000000+randint(0,99999)</a:t>
            </a:r>
          </a:p>
          <a:p>
            <a:r>
              <a:rPr lang="en-US" sz="1100" b="1" dirty="0">
                <a:effectLst/>
                <a:latin typeface="Consolas" panose="020B0609020204030204" pitchFamily="49" charset="0"/>
              </a:rPr>
              <a:t>    rid=10000+randint(0,9999)           </a:t>
            </a:r>
          </a:p>
          <a:p>
            <a:r>
              <a:rPr lang="en-US" sz="1100" b="1" dirty="0">
                <a:effectLst/>
                <a:latin typeface="Consolas" panose="020B0609020204030204" pitchFamily="49" charset="0"/>
              </a:rPr>
              <a:t>    </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f"insert</a:t>
            </a:r>
            <a:r>
              <a:rPr lang="en-US" sz="1100" b="1" dirty="0">
                <a:effectLst/>
                <a:latin typeface="Consolas" panose="020B0609020204030204" pitchFamily="49" charset="0"/>
              </a:rPr>
              <a:t> into reservations values({rid},{</a:t>
            </a:r>
            <a:r>
              <a:rPr lang="en-US" sz="1100" b="1" dirty="0" err="1">
                <a:effectLst/>
                <a:latin typeface="Consolas" panose="020B0609020204030204" pitchFamily="49" charset="0"/>
              </a:rPr>
              <a:t>guestid</a:t>
            </a:r>
            <a:r>
              <a:rPr lang="en-US" sz="1100" b="1" dirty="0">
                <a:effectLst/>
                <a:latin typeface="Consolas" panose="020B0609020204030204" pitchFamily="49" charset="0"/>
              </a:rPr>
              <a:t>},{</a:t>
            </a:r>
            <a:r>
              <a:rPr lang="en-US" sz="1100" b="1" dirty="0" err="1">
                <a:effectLst/>
                <a:latin typeface="Consolas" panose="020B0609020204030204" pitchFamily="49" charset="0"/>
              </a:rPr>
              <a:t>pkchoice</a:t>
            </a:r>
            <a:r>
              <a:rPr lang="en-US" sz="1100" b="1" dirty="0">
                <a:effectLst/>
                <a:latin typeface="Consolas" panose="020B0609020204030204" pitchFamily="49" charset="0"/>
              </a:rPr>
              <a:t>},'{</a:t>
            </a:r>
            <a:r>
              <a:rPr lang="en-US" sz="1100" b="1" dirty="0" err="1">
                <a:effectLst/>
                <a:latin typeface="Consolas" panose="020B0609020204030204" pitchFamily="49" charset="0"/>
              </a:rPr>
              <a:t>ph</a:t>
            </a:r>
            <a:r>
              <a:rPr lang="en-US" sz="1100" b="1" dirty="0">
                <a:effectLst/>
                <a:latin typeface="Consolas" panose="020B0609020204030204" pitchFamily="49" charset="0"/>
              </a:rPr>
              <a:t>}','{</a:t>
            </a:r>
            <a:r>
              <a:rPr lang="en-US" sz="1100" b="1" dirty="0" err="1">
                <a:effectLst/>
                <a:latin typeface="Consolas" panose="020B0609020204030204" pitchFamily="49" charset="0"/>
              </a:rPr>
              <a:t>checkin_d</a:t>
            </a:r>
            <a:r>
              <a:rPr lang="en-US" sz="1100" b="1" dirty="0">
                <a:effectLst/>
                <a:latin typeface="Consolas" panose="020B0609020204030204" pitchFamily="49" charset="0"/>
              </a:rPr>
              <a:t>}','{</a:t>
            </a:r>
            <a:r>
              <a:rPr lang="en-US" sz="1100" b="1" dirty="0" err="1">
                <a:effectLst/>
                <a:latin typeface="Consolas" panose="020B0609020204030204" pitchFamily="49" charset="0"/>
              </a:rPr>
              <a:t>checkout_d</a:t>
            </a:r>
            <a:r>
              <a:rPr lang="en-US" sz="1100" b="1" dirty="0">
                <a:effectLst/>
                <a:latin typeface="Consolas" panose="020B0609020204030204" pitchFamily="49" charset="0"/>
              </a:rPr>
              <a:t>}',{days},Null,{cost})")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f"insert</a:t>
            </a:r>
            <a:r>
              <a:rPr lang="en-US" sz="1100" b="1" dirty="0">
                <a:effectLst/>
                <a:latin typeface="Consolas" panose="020B0609020204030204" pitchFamily="49" charset="0"/>
              </a:rPr>
              <a:t> into Guests values({</a:t>
            </a:r>
            <a:r>
              <a:rPr lang="en-US" sz="1100" b="1" dirty="0" err="1">
                <a:effectLst/>
                <a:latin typeface="Consolas" panose="020B0609020204030204" pitchFamily="49" charset="0"/>
              </a:rPr>
              <a:t>guestid</a:t>
            </a:r>
            <a:r>
              <a:rPr lang="en-US" sz="1100" b="1" dirty="0">
                <a:effectLst/>
                <a:latin typeface="Consolas" panose="020B0609020204030204" pitchFamily="49" charset="0"/>
              </a:rPr>
              <a:t>},{rid},'{</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r>
              <a:rPr lang="en-US" sz="1100" b="1" dirty="0" err="1">
                <a:effectLst/>
                <a:latin typeface="Consolas" panose="020B0609020204030204" pitchFamily="49" charset="0"/>
              </a:rPr>
              <a:t>ph</a:t>
            </a:r>
            <a:r>
              <a:rPr lang="en-US" sz="1100" b="1" dirty="0">
                <a:effectLst/>
                <a:latin typeface="Consolas" panose="020B0609020204030204" pitchFamily="49" charset="0"/>
              </a:rPr>
              <a:t>}',Null)")</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print('Reservation Made')</a:t>
            </a:r>
          </a:p>
        </p:txBody>
      </p:sp>
    </p:spTree>
    <p:extLst>
      <p:ext uri="{BB962C8B-B14F-4D97-AF65-F5344CB8AC3E}">
        <p14:creationId xmlns:p14="http://schemas.microsoft.com/office/powerpoint/2010/main" val="135635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217634"/>
          </a:xfrm>
          <a:prstGeom prst="rect">
            <a:avLst/>
          </a:prstGeom>
          <a:noFill/>
        </p:spPr>
        <p:txBody>
          <a:bodyPr wrap="square" rtlCol="0">
            <a:spAutoFit/>
          </a:bodyPr>
          <a:lstStyle/>
          <a:p>
            <a:r>
              <a:rPr lang="en-US" sz="1100" b="1" dirty="0">
                <a:effectLst/>
                <a:latin typeface="Consolas" panose="020B0609020204030204" pitchFamily="49" charset="0"/>
              </a:rPr>
              <a:t>def </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phonenum</a:t>
            </a:r>
            <a:r>
              <a:rPr lang="en-US" sz="1100" b="1" dirty="0">
                <a:effectLst/>
                <a:latin typeface="Consolas" panose="020B0609020204030204" pitchFamily="49" charset="0"/>
              </a:rPr>
              <a:t>=input('Enter Phone Number:')</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reservations where </a:t>
            </a:r>
            <a:r>
              <a:rPr lang="en-US" sz="1100" b="1" dirty="0" err="1">
                <a:effectLst/>
                <a:latin typeface="Consolas" panose="020B0609020204030204" pitchFamily="49" charset="0"/>
              </a:rPr>
              <a:t>Phone_Number</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reservation=result[0]</a:t>
            </a:r>
          </a:p>
          <a:p>
            <a:r>
              <a:rPr lang="en-US" sz="1100" b="1" dirty="0">
                <a:effectLst/>
                <a:latin typeface="Consolas" panose="020B0609020204030204" pitchFamily="49" charset="0"/>
              </a:rPr>
              <a:t>    rid,gid,</a:t>
            </a:r>
            <a:r>
              <a:rPr lang="en-US" sz="1100" b="1" dirty="0" err="1">
                <a:effectLst/>
                <a:latin typeface="Consolas" panose="020B0609020204030204" pitchFamily="49" charset="0"/>
              </a:rPr>
              <a:t>Pkcode</a:t>
            </a:r>
            <a:r>
              <a:rPr lang="en-US" sz="1100" b="1" dirty="0">
                <a:effectLst/>
                <a:latin typeface="Consolas" panose="020B0609020204030204" pitchFamily="49" charset="0"/>
              </a:rPr>
              <a:t>,_,CheckIn,Checkout,_,</a:t>
            </a:r>
            <a:r>
              <a:rPr lang="en-US" sz="1100" b="1" dirty="0" err="1">
                <a:effectLst/>
                <a:latin typeface="Consolas" panose="020B0609020204030204" pitchFamily="49" charset="0"/>
              </a:rPr>
              <a:t>RoomNo,Expenses</a:t>
            </a:r>
            <a:r>
              <a:rPr lang="en-US" sz="1100" b="1" dirty="0">
                <a:effectLst/>
                <a:latin typeface="Consolas" panose="020B0609020204030204" pitchFamily="49" charset="0"/>
              </a:rPr>
              <a:t> = reservation</a:t>
            </a:r>
          </a:p>
          <a:p>
            <a:r>
              <a:rPr lang="en-US" sz="1100" b="1" dirty="0">
                <a:effectLst/>
                <a:latin typeface="Consolas" panose="020B0609020204030204" pitchFamily="49" charset="0"/>
              </a:rPr>
              <a:t>    if </a:t>
            </a:r>
            <a:r>
              <a:rPr lang="en-US" sz="1100" b="1" dirty="0" err="1">
                <a:effectLst/>
                <a:latin typeface="Consolas" panose="020B0609020204030204" pitchFamily="49" charset="0"/>
              </a:rPr>
              <a:t>RoomNo</a:t>
            </a:r>
            <a:r>
              <a:rPr lang="en-US" sz="1100" b="1" dirty="0">
                <a:effectLst/>
                <a:latin typeface="Consolas" panose="020B0609020204030204" pitchFamily="49" charset="0"/>
              </a:rPr>
              <a:t>!=None:</a:t>
            </a:r>
          </a:p>
          <a:p>
            <a:r>
              <a:rPr lang="en-US" sz="1100" b="1" dirty="0">
                <a:effectLst/>
                <a:latin typeface="Consolas" panose="020B0609020204030204" pitchFamily="49" charset="0"/>
              </a:rPr>
              <a:t>        print('You have already checked in')</a:t>
            </a:r>
          </a:p>
          <a:p>
            <a:r>
              <a:rPr lang="en-US" sz="1100" b="1" dirty="0">
                <a:effectLst/>
                <a:latin typeface="Consolas" panose="020B0609020204030204" pitchFamily="49" charset="0"/>
              </a:rPr>
              <a:t>        return</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packages where </a:t>
            </a:r>
            <a:r>
              <a:rPr lang="en-US" sz="1100" b="1" dirty="0" err="1">
                <a:effectLst/>
                <a:latin typeface="Consolas" panose="020B0609020204030204" pitchFamily="49" charset="0"/>
              </a:rPr>
              <a:t>Pk_code</a:t>
            </a:r>
            <a:r>
              <a:rPr lang="en-US" sz="1100" b="1" dirty="0">
                <a:effectLst/>
                <a:latin typeface="Consolas" panose="020B0609020204030204" pitchFamily="49" charset="0"/>
              </a:rPr>
              <a:t>={</a:t>
            </a:r>
            <a:r>
              <a:rPr lang="en-US" sz="1100" b="1" dirty="0" err="1">
                <a:effectLst/>
                <a:latin typeface="Consolas" panose="020B0609020204030204" pitchFamily="49" charset="0"/>
              </a:rPr>
              <a:t>Pkcode</a:t>
            </a:r>
            <a:r>
              <a:rPr lang="en-US" sz="1100" b="1" dirty="0">
                <a:effectLst/>
                <a:latin typeface="Consolas" panose="020B0609020204030204" pitchFamily="49" charset="0"/>
              </a:rPr>
              <a:t>}')</a:t>
            </a:r>
          </a:p>
          <a:p>
            <a:r>
              <a:rPr lang="en-US" sz="1100" b="1" dirty="0">
                <a:effectLst/>
                <a:latin typeface="Consolas" panose="020B0609020204030204" pitchFamily="49" charset="0"/>
              </a:rPr>
              <a:t>    package=</a:t>
            </a:r>
            <a:r>
              <a:rPr lang="en-US" sz="1100" b="1" dirty="0" err="1">
                <a:effectLst/>
                <a:latin typeface="Consolas" panose="020B0609020204030204" pitchFamily="49" charset="0"/>
              </a:rPr>
              <a:t>cs.fetchall</a:t>
            </a:r>
            <a:r>
              <a:rPr lang="en-US" sz="1100" b="1" dirty="0">
                <a:effectLst/>
                <a:latin typeface="Consolas" panose="020B0609020204030204" pitchFamily="49" charset="0"/>
              </a:rPr>
              <a:t>()[0]</a:t>
            </a:r>
          </a:p>
          <a:p>
            <a:r>
              <a:rPr lang="en-US" sz="1100" b="1" dirty="0">
                <a:effectLst/>
                <a:latin typeface="Consolas" panose="020B0609020204030204" pitchFamily="49" charset="0"/>
              </a:rPr>
              <a:t>    </a:t>
            </a:r>
            <a:r>
              <a:rPr lang="en-US" sz="1100" b="1" dirty="0" err="1">
                <a:effectLst/>
                <a:latin typeface="Consolas" panose="020B0609020204030204" pitchFamily="49" charset="0"/>
              </a:rPr>
              <a:t>RoomType</a:t>
            </a:r>
            <a:r>
              <a:rPr lang="en-US" sz="1100" b="1" dirty="0">
                <a:effectLst/>
                <a:latin typeface="Consolas" panose="020B0609020204030204" pitchFamily="49" charset="0"/>
              </a:rPr>
              <a:t>=package[2]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a:t>
            </a:r>
            <a:r>
              <a:rPr lang="en-US" sz="1100" b="1" dirty="0" err="1">
                <a:effectLst/>
                <a:latin typeface="Consolas" panose="020B0609020204030204" pitchFamily="49" charset="0"/>
              </a:rPr>
              <a:t>RoomNo,Floor,Status,Type</a:t>
            </a:r>
            <a:r>
              <a:rPr lang="en-US" sz="1100" b="1" dirty="0">
                <a:effectLst/>
                <a:latin typeface="Consolas" panose="020B0609020204030204" pitchFamily="49" charset="0"/>
              </a:rPr>
              <a:t> from Rooms where Type="{</a:t>
            </a:r>
            <a:r>
              <a:rPr lang="en-US" sz="1100" b="1" dirty="0" err="1">
                <a:effectLst/>
                <a:latin typeface="Consolas" panose="020B0609020204030204" pitchFamily="49" charset="0"/>
              </a:rPr>
              <a:t>RoomType</a:t>
            </a:r>
            <a:r>
              <a:rPr lang="en-US" sz="1100" b="1" dirty="0">
                <a:effectLst/>
                <a:latin typeface="Consolas" panose="020B0609020204030204" pitchFamily="49" charset="0"/>
              </a:rPr>
              <a:t>}" and Status="Vacant"')</a:t>
            </a:r>
          </a:p>
          <a:p>
            <a:r>
              <a:rPr lang="en-US" sz="1100" b="1" dirty="0">
                <a:effectLst/>
                <a:latin typeface="Consolas" panose="020B0609020204030204" pitchFamily="49" charset="0"/>
              </a:rPr>
              <a:t>    rooms=</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print('\n')            </a:t>
            </a:r>
          </a:p>
          <a:p>
            <a:r>
              <a:rPr lang="en-US" sz="1100" b="1" dirty="0">
                <a:effectLst/>
                <a:latin typeface="Consolas" panose="020B0609020204030204" pitchFamily="49" charset="0"/>
              </a:rPr>
              <a:t>    print('\t Available Rooms \t')</a:t>
            </a:r>
          </a:p>
          <a:p>
            <a:r>
              <a:rPr lang="en-US" sz="1100" b="1" dirty="0">
                <a:effectLst/>
                <a:latin typeface="Consolas" panose="020B0609020204030204" pitchFamily="49" charset="0"/>
              </a:rPr>
              <a:t>    print('\n')</a:t>
            </a:r>
          </a:p>
          <a:p>
            <a:r>
              <a:rPr lang="en-US" sz="1100" b="1" dirty="0">
                <a:effectLst/>
                <a:latin typeface="Consolas" panose="020B0609020204030204" pitchFamily="49" charset="0"/>
              </a:rPr>
              <a:t>    print(tabulate(</a:t>
            </a:r>
            <a:r>
              <a:rPr lang="en-US" sz="1100" b="1" dirty="0" err="1">
                <a:effectLst/>
                <a:latin typeface="Consolas" panose="020B0609020204030204" pitchFamily="49" charset="0"/>
              </a:rPr>
              <a:t>rooms,headers</a:t>
            </a:r>
            <a:r>
              <a:rPr lang="en-US" sz="1100" b="1" dirty="0">
                <a:effectLst/>
                <a:latin typeface="Consolas" panose="020B0609020204030204" pitchFamily="49" charset="0"/>
              </a:rPr>
              <a:t>=['</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Floor','Status','Type</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print('\n')</a:t>
            </a:r>
          </a:p>
          <a:p>
            <a:r>
              <a:rPr lang="en-US" sz="1100" b="1" dirty="0">
                <a:effectLst/>
                <a:latin typeface="Consolas" panose="020B0609020204030204" pitchFamily="49" charset="0"/>
              </a:rPr>
              <a:t>    </a:t>
            </a:r>
            <a:r>
              <a:rPr lang="en-US" sz="1100" b="1" dirty="0" err="1">
                <a:effectLst/>
                <a:latin typeface="Consolas" panose="020B0609020204030204" pitchFamily="49" charset="0"/>
              </a:rPr>
              <a:t>roomchoice</a:t>
            </a:r>
            <a:r>
              <a:rPr lang="en-US" sz="1100" b="1" dirty="0">
                <a:effectLst/>
                <a:latin typeface="Consolas" panose="020B0609020204030204" pitchFamily="49" charset="0"/>
              </a:rPr>
              <a:t>=int(input('Enter room number:'))</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Rooms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and Status="Vacant" and Type="{</a:t>
            </a:r>
            <a:r>
              <a:rPr lang="en-US" sz="1100" b="1" dirty="0" err="1">
                <a:effectLst/>
                <a:latin typeface="Consolas" panose="020B0609020204030204" pitchFamily="49" charset="0"/>
              </a:rPr>
              <a:t>RoomType</a:t>
            </a:r>
            <a:r>
              <a:rPr lang="en-US" sz="1100" b="1" dirty="0">
                <a:effectLst/>
                <a:latin typeface="Consolas" panose="020B0609020204030204" pitchFamily="49" charset="0"/>
              </a:rPr>
              <a:t>}"')</a:t>
            </a:r>
          </a:p>
          <a:p>
            <a:r>
              <a:rPr lang="en-US" sz="1100" b="1" dirty="0">
                <a:effectLst/>
                <a:latin typeface="Consolas" panose="020B0609020204030204" pitchFamily="49" charset="0"/>
              </a:rPr>
              <a:t>    selected=</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len</a:t>
            </a:r>
            <a:r>
              <a:rPr lang="en-US" sz="1100" b="1" dirty="0">
                <a:effectLst/>
                <a:latin typeface="Consolas" panose="020B0609020204030204" pitchFamily="49" charset="0"/>
              </a:rPr>
              <a:t>(selected)==0:</a:t>
            </a:r>
          </a:p>
          <a:p>
            <a:r>
              <a:rPr lang="en-US" sz="1100" b="1" dirty="0">
                <a:effectLst/>
                <a:latin typeface="Consolas" panose="020B0609020204030204" pitchFamily="49" charset="0"/>
              </a:rPr>
              <a:t>        print('Room not </a:t>
            </a:r>
            <a:r>
              <a:rPr lang="en-US" sz="1100" b="1" dirty="0" err="1">
                <a:effectLst/>
                <a:latin typeface="Consolas" panose="020B0609020204030204" pitchFamily="49" charset="0"/>
              </a:rPr>
              <a:t>Availaible</a:t>
            </a:r>
            <a:r>
              <a:rPr lang="en-US" sz="1100" b="1" dirty="0">
                <a:effectLst/>
                <a:latin typeface="Consolas" panose="020B0609020204030204" pitchFamily="49" charset="0"/>
              </a:rPr>
              <a:t>')</a:t>
            </a:r>
          </a:p>
          <a:p>
            <a:r>
              <a:rPr lang="en-US" sz="1100" b="1" dirty="0">
                <a:effectLst/>
                <a:latin typeface="Consolas" panose="020B0609020204030204" pitchFamily="49" charset="0"/>
              </a:rPr>
              <a:t>        return;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Rooms set Status="Occupied",</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={rid}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guests set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where </a:t>
            </a:r>
            <a:r>
              <a:rPr lang="en-US" sz="1100" b="1" dirty="0" err="1">
                <a:effectLst/>
                <a:latin typeface="Consolas" panose="020B0609020204030204" pitchFamily="49" charset="0"/>
              </a:rPr>
              <a:t>Guest_ID</a:t>
            </a:r>
            <a:r>
              <a:rPr lang="en-US" sz="1100" b="1" dirty="0">
                <a:effectLst/>
                <a:latin typeface="Consolas" panose="020B0609020204030204" pitchFamily="49" charset="0"/>
              </a:rPr>
              <a:t>={gid}')</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reservations set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where </a:t>
            </a:r>
            <a:r>
              <a:rPr lang="en-US" sz="1100" b="1" dirty="0" err="1">
                <a:effectLst/>
                <a:latin typeface="Consolas" panose="020B0609020204030204" pitchFamily="49" charset="0"/>
              </a:rPr>
              <a:t>Reservation_ID</a:t>
            </a:r>
            <a:r>
              <a:rPr lang="en-US" sz="1100" b="1" dirty="0">
                <a:effectLst/>
                <a:latin typeface="Consolas" panose="020B0609020204030204" pitchFamily="49" charset="0"/>
              </a:rPr>
              <a:t>={rid}')</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print('Successfully checked in Enjoy your stay\n')</a:t>
            </a:r>
          </a:p>
          <a:p>
            <a:r>
              <a:rPr lang="en-US" sz="1100" b="1" dirty="0">
                <a:effectLst/>
                <a:latin typeface="Consolas" panose="020B0609020204030204" pitchFamily="49" charset="0"/>
              </a:rPr>
              <a:t>    #Receipt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Guests where </a:t>
            </a:r>
            <a:r>
              <a:rPr lang="en-US" sz="1100" b="1" dirty="0" err="1">
                <a:effectLst/>
                <a:latin typeface="Consolas" panose="020B0609020204030204" pitchFamily="49" charset="0"/>
              </a:rPr>
              <a:t>Guest_ID</a:t>
            </a:r>
            <a:r>
              <a:rPr lang="en-US" sz="1100" b="1" dirty="0">
                <a:effectLst/>
                <a:latin typeface="Consolas" panose="020B0609020204030204" pitchFamily="49" charset="0"/>
              </a:rPr>
              <a:t>={gid}')</a:t>
            </a:r>
          </a:p>
          <a:p>
            <a:r>
              <a:rPr lang="en-US" sz="1100" b="1" dirty="0">
                <a:effectLst/>
                <a:latin typeface="Consolas" panose="020B0609020204030204" pitchFamily="49" charset="0"/>
              </a:rPr>
              <a:t>    guest=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()[0]</a:t>
            </a:r>
          </a:p>
          <a:p>
            <a:r>
              <a:rPr lang="en-US" sz="1100" b="1" dirty="0">
                <a:effectLst/>
                <a:latin typeface="Consolas" panose="020B0609020204030204" pitchFamily="49" charset="0"/>
              </a:rPr>
              <a:t>    _,_,</a:t>
            </a:r>
            <a:r>
              <a:rPr lang="en-US" sz="1100" b="1" dirty="0" err="1">
                <a:effectLst/>
                <a:latin typeface="Consolas" panose="020B0609020204030204" pitchFamily="49" charset="0"/>
              </a:rPr>
              <a:t>fname,lname</a:t>
            </a:r>
            <a:r>
              <a:rPr lang="en-US" sz="1100" b="1" dirty="0">
                <a:effectLst/>
                <a:latin typeface="Consolas" panose="020B0609020204030204" pitchFamily="49" charset="0"/>
              </a:rPr>
              <a:t>,_,_=guest</a:t>
            </a:r>
          </a:p>
          <a:p>
            <a:r>
              <a:rPr lang="en-US" sz="1100" b="1" dirty="0">
                <a:effectLst/>
                <a:latin typeface="Consolas" panose="020B0609020204030204" pitchFamily="49" charset="0"/>
              </a:rPr>
              <a:t>    print('Receipt\n')</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r>
              <a:rPr lang="en-US" sz="1100" b="1" dirty="0" err="1">
                <a:effectLst/>
                <a:latin typeface="Consolas" panose="020B0609020204030204" pitchFamily="49" charset="0"/>
              </a:rPr>
              <a:t>fname</a:t>
            </a:r>
            <a:r>
              <a:rPr lang="en-US" sz="1100" b="1" dirty="0">
                <a:effectLst/>
                <a:latin typeface="Consolas" panose="020B0609020204030204" pitchFamily="49" charset="0"/>
              </a:rPr>
              <a:t>} {</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f'Phone</a:t>
            </a:r>
            <a:r>
              <a:rPr lang="en-US" sz="1100" b="1" dirty="0">
                <a:effectLst/>
                <a:latin typeface="Consolas" panose="020B0609020204030204" pitchFamily="49" charset="0"/>
              </a:rPr>
              <a:t> Number:{</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f'ReservationID</a:t>
            </a:r>
            <a:r>
              <a:rPr lang="en-US" sz="1100" b="1" dirty="0">
                <a:effectLst/>
                <a:latin typeface="Consolas" panose="020B0609020204030204" pitchFamily="49" charset="0"/>
              </a:rPr>
              <a:t>:{rid}')</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a:t>
            </a:r>
          </a:p>
        </p:txBody>
      </p:sp>
    </p:spTree>
    <p:extLst>
      <p:ext uri="{BB962C8B-B14F-4D97-AF65-F5344CB8AC3E}">
        <p14:creationId xmlns:p14="http://schemas.microsoft.com/office/powerpoint/2010/main" val="442232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571851"/>
          </a:xfrm>
          <a:prstGeom prst="rect">
            <a:avLst/>
          </a:prstGeom>
          <a:noFill/>
        </p:spPr>
        <p:txBody>
          <a:bodyPr wrap="square" rtlCol="0">
            <a:spAutoFit/>
          </a:bodyPr>
          <a:lstStyle/>
          <a:p>
            <a:r>
              <a:rPr lang="en-US" sz="1100" b="1" dirty="0">
                <a:effectLst/>
                <a:latin typeface="Consolas" panose="020B0609020204030204" pitchFamily="49" charset="0"/>
              </a:rPr>
              <a:t>def </a:t>
            </a:r>
            <a:r>
              <a:rPr lang="en-US" sz="1100" b="1" dirty="0" err="1">
                <a:effectLst/>
                <a:latin typeface="Consolas" panose="020B0609020204030204" pitchFamily="49" charset="0"/>
              </a:rPr>
              <a:t>checkOut</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phonenum</a:t>
            </a:r>
            <a:r>
              <a:rPr lang="en-US" sz="1100" b="1" dirty="0">
                <a:effectLst/>
                <a:latin typeface="Consolas" panose="020B0609020204030204" pitchFamily="49" charset="0"/>
              </a:rPr>
              <a:t>=input('Enter Phone Number:')</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reservations where </a:t>
            </a:r>
            <a:r>
              <a:rPr lang="en-US" sz="1100" b="1" dirty="0" err="1">
                <a:effectLst/>
                <a:latin typeface="Consolas" panose="020B0609020204030204" pitchFamily="49" charset="0"/>
              </a:rPr>
              <a:t>Phone_Number</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if(</a:t>
            </a:r>
            <a:r>
              <a:rPr lang="en-US" sz="1100" b="1" dirty="0" err="1">
                <a:effectLst/>
                <a:latin typeface="Consolas" panose="020B0609020204030204" pitchFamily="49" charset="0"/>
              </a:rPr>
              <a:t>len</a:t>
            </a:r>
            <a:r>
              <a:rPr lang="en-US" sz="1100" b="1" dirty="0">
                <a:effectLst/>
                <a:latin typeface="Consolas" panose="020B0609020204030204" pitchFamily="49" charset="0"/>
              </a:rPr>
              <a:t>(result)==0):</a:t>
            </a:r>
          </a:p>
          <a:p>
            <a:r>
              <a:rPr lang="en-US" sz="1100" b="1" dirty="0">
                <a:effectLst/>
                <a:latin typeface="Consolas" panose="020B0609020204030204" pitchFamily="49" charset="0"/>
              </a:rPr>
              <a:t>        print('Invalid Phone Number')</a:t>
            </a:r>
          </a:p>
          <a:p>
            <a:r>
              <a:rPr lang="en-US" sz="1100" b="1" dirty="0">
                <a:effectLst/>
                <a:latin typeface="Consolas" panose="020B0609020204030204" pitchFamily="49" charset="0"/>
              </a:rPr>
              <a:t>        return</a:t>
            </a:r>
          </a:p>
          <a:p>
            <a:r>
              <a:rPr lang="en-US" sz="1100" b="1" dirty="0">
                <a:effectLst/>
                <a:latin typeface="Consolas" panose="020B0609020204030204" pitchFamily="49" charset="0"/>
              </a:rPr>
              <a:t>    reservation=result[0]</a:t>
            </a:r>
          </a:p>
          <a:p>
            <a:r>
              <a:rPr lang="en-US" sz="1100" b="1" dirty="0">
                <a:effectLst/>
                <a:latin typeface="Consolas" panose="020B0609020204030204" pitchFamily="49" charset="0"/>
              </a:rPr>
              <a:t>    rid,gid,</a:t>
            </a:r>
            <a:r>
              <a:rPr lang="en-US" sz="1100" b="1" dirty="0" err="1">
                <a:effectLst/>
                <a:latin typeface="Consolas" panose="020B0609020204030204" pitchFamily="49" charset="0"/>
              </a:rPr>
              <a:t>Pkcode</a:t>
            </a:r>
            <a:r>
              <a:rPr lang="en-US" sz="1100" b="1" dirty="0">
                <a:effectLst/>
                <a:latin typeface="Consolas" panose="020B0609020204030204" pitchFamily="49" charset="0"/>
              </a:rPr>
              <a:t>,_,CheckIn,Checkout,_,</a:t>
            </a:r>
            <a:r>
              <a:rPr lang="en-US" sz="1100" b="1" dirty="0" err="1">
                <a:effectLst/>
                <a:latin typeface="Consolas" panose="020B0609020204030204" pitchFamily="49" charset="0"/>
              </a:rPr>
              <a:t>RoomNo,Expenses</a:t>
            </a:r>
            <a:r>
              <a:rPr lang="en-US" sz="1100" b="1" dirty="0">
                <a:effectLst/>
                <a:latin typeface="Consolas" panose="020B0609020204030204" pitchFamily="49" charset="0"/>
              </a:rPr>
              <a:t> = reservation</a:t>
            </a:r>
          </a:p>
          <a:p>
            <a:r>
              <a:rPr lang="en-US" sz="1100" b="1" dirty="0">
                <a:effectLst/>
                <a:latin typeface="Consolas" panose="020B0609020204030204" pitchFamily="49" charset="0"/>
              </a:rPr>
              <a:t>    if </a:t>
            </a:r>
            <a:r>
              <a:rPr lang="en-US" sz="1100" b="1" dirty="0" err="1">
                <a:effectLst/>
                <a:latin typeface="Consolas" panose="020B0609020204030204" pitchFamily="49" charset="0"/>
              </a:rPr>
              <a:t>RoomNo</a:t>
            </a:r>
            <a:r>
              <a:rPr lang="en-US" sz="1100" b="1" dirty="0">
                <a:effectLst/>
                <a:latin typeface="Consolas" panose="020B0609020204030204" pitchFamily="49" charset="0"/>
              </a:rPr>
              <a:t>=='Not </a:t>
            </a:r>
            <a:r>
              <a:rPr lang="en-US" sz="1100" b="1" dirty="0" err="1">
                <a:effectLst/>
                <a:latin typeface="Consolas" panose="020B0609020204030204" pitchFamily="49" charset="0"/>
              </a:rPr>
              <a:t>CheckedIn</a:t>
            </a:r>
            <a:r>
              <a:rPr lang="en-US" sz="1100" b="1" dirty="0">
                <a:effectLst/>
                <a:latin typeface="Consolas" panose="020B0609020204030204" pitchFamily="49" charset="0"/>
              </a:rPr>
              <a:t>':</a:t>
            </a:r>
          </a:p>
          <a:p>
            <a:r>
              <a:rPr lang="en-US" sz="1100" b="1" dirty="0">
                <a:effectLst/>
                <a:latin typeface="Consolas" panose="020B0609020204030204" pitchFamily="49" charset="0"/>
              </a:rPr>
              <a:t>        print('You cannot </a:t>
            </a:r>
            <a:r>
              <a:rPr lang="en-US" sz="1100" b="1" dirty="0" err="1">
                <a:effectLst/>
                <a:latin typeface="Consolas" panose="020B0609020204030204" pitchFamily="49" charset="0"/>
              </a:rPr>
              <a:t>CheckOut</a:t>
            </a:r>
            <a:r>
              <a:rPr lang="en-US" sz="1100" b="1" dirty="0">
                <a:effectLst/>
                <a:latin typeface="Consolas" panose="020B0609020204030204" pitchFamily="49" charset="0"/>
              </a:rPr>
              <a:t>')</a:t>
            </a:r>
          </a:p>
          <a:p>
            <a:r>
              <a:rPr lang="en-US" sz="1100" b="1" dirty="0">
                <a:effectLst/>
                <a:latin typeface="Consolas" panose="020B0609020204030204" pitchFamily="49" charset="0"/>
              </a:rPr>
              <a:t>        return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a:t>
            </a:r>
            <a:r>
              <a:rPr lang="en-US" sz="1100" b="1" dirty="0" err="1">
                <a:effectLst/>
                <a:latin typeface="Consolas" panose="020B0609020204030204" pitchFamily="49" charset="0"/>
              </a:rPr>
              <a:t>First_Name,Last_Name</a:t>
            </a:r>
            <a:r>
              <a:rPr lang="en-US" sz="1100" b="1" dirty="0">
                <a:effectLst/>
                <a:latin typeface="Consolas" panose="020B0609020204030204" pitchFamily="49" charset="0"/>
              </a:rPr>
              <a:t> from Guests where </a:t>
            </a:r>
            <a:r>
              <a:rPr lang="en-US" sz="1100" b="1" dirty="0" err="1">
                <a:effectLst/>
                <a:latin typeface="Consolas" panose="020B0609020204030204" pitchFamily="49" charset="0"/>
              </a:rPr>
              <a:t>Phone_Number</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fname,lname</a:t>
            </a:r>
            <a:r>
              <a:rPr lang="en-US" sz="1100" b="1" dirty="0">
                <a:effectLst/>
                <a:latin typeface="Consolas" panose="020B0609020204030204" pitchFamily="49" charset="0"/>
              </a:rPr>
              <a: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()[0]</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score=int(input(</a:t>
            </a:r>
            <a:r>
              <a:rPr lang="en-US" sz="1100" b="1" dirty="0" err="1">
                <a:effectLst/>
                <a:latin typeface="Consolas" panose="020B0609020204030204" pitchFamily="49" charset="0"/>
              </a:rPr>
              <a:t>f'On</a:t>
            </a:r>
            <a:r>
              <a:rPr lang="en-US" sz="1100" b="1" dirty="0">
                <a:effectLst/>
                <a:latin typeface="Consolas" panose="020B0609020204030204" pitchFamily="49" charset="0"/>
              </a:rPr>
              <a:t> a scale of 1-10 how would you rate your stay {</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p>
          <a:p>
            <a:r>
              <a:rPr lang="en-US" sz="1100" b="1" dirty="0">
                <a:effectLst/>
                <a:latin typeface="Consolas" panose="020B0609020204030204" pitchFamily="49" charset="0"/>
              </a:rPr>
              <a:t>    if score&lt;1 or score&gt;10:</a:t>
            </a:r>
          </a:p>
          <a:p>
            <a:r>
              <a:rPr lang="en-US" sz="1100" b="1" dirty="0">
                <a:effectLst/>
                <a:latin typeface="Consolas" panose="020B0609020204030204" pitchFamily="49" charset="0"/>
              </a:rPr>
              <a:t>        print('Invalid Score')</a:t>
            </a:r>
          </a:p>
          <a:p>
            <a:r>
              <a:rPr lang="en-US" sz="1100" b="1" dirty="0">
                <a:effectLst/>
                <a:latin typeface="Consolas" panose="020B0609020204030204" pitchFamily="49" charset="0"/>
              </a:rPr>
              <a:t>        return</a:t>
            </a:r>
          </a:p>
          <a:p>
            <a:r>
              <a:rPr lang="en-US" sz="1100" b="1" dirty="0">
                <a:effectLst/>
                <a:latin typeface="Consolas" panose="020B0609020204030204" pitchFamily="49" charset="0"/>
              </a:rPr>
              <a:t>    comments=input('Anything You want to say about your stay?\n')</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Rooms set Status="Cleaning",</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=NULL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f'delete</a:t>
            </a:r>
            <a:r>
              <a:rPr lang="en-US" sz="1100" b="1" dirty="0">
                <a:effectLst/>
                <a:latin typeface="Consolas" panose="020B0609020204030204" pitchFamily="49" charset="0"/>
              </a:rPr>
              <a:t> from Guests where </a:t>
            </a:r>
            <a:r>
              <a:rPr lang="en-US" sz="1100" b="1" dirty="0" err="1">
                <a:effectLst/>
                <a:latin typeface="Consolas" panose="020B0609020204030204" pitchFamily="49" charset="0"/>
              </a:rPr>
              <a:t>Guest_ID</a:t>
            </a:r>
            <a:r>
              <a:rPr lang="en-US" sz="1100" b="1" dirty="0">
                <a:effectLst/>
                <a:latin typeface="Consolas" panose="020B0609020204030204" pitchFamily="49" charset="0"/>
              </a:rPr>
              <a:t>={gid}')</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f'delete</a:t>
            </a:r>
            <a:r>
              <a:rPr lang="en-US" sz="1100" b="1" dirty="0">
                <a:effectLst/>
                <a:latin typeface="Consolas" panose="020B0609020204030204" pitchFamily="49" charset="0"/>
              </a:rPr>
              <a:t> from reservations where </a:t>
            </a:r>
            <a:r>
              <a:rPr lang="en-US" sz="1100" b="1" dirty="0" err="1">
                <a:effectLst/>
                <a:latin typeface="Consolas" panose="020B0609020204030204" pitchFamily="49" charset="0"/>
              </a:rPr>
              <a:t>Reservation_ID</a:t>
            </a:r>
            <a:r>
              <a:rPr lang="en-US" sz="1100" b="1" dirty="0">
                <a:effectLst/>
                <a:latin typeface="Consolas" panose="020B0609020204030204" pitchFamily="49" charset="0"/>
              </a:rPr>
              <a:t>={rid}')</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f'insert</a:t>
            </a:r>
            <a:r>
              <a:rPr lang="en-US" sz="1100" b="1" dirty="0">
                <a:effectLst/>
                <a:latin typeface="Consolas" panose="020B0609020204030204" pitchFamily="49" charset="0"/>
              </a:rPr>
              <a:t> into history values("{</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r>
              <a:rPr lang="en-US" sz="1100" b="1" dirty="0" err="1">
                <a:effectLst/>
                <a:latin typeface="Consolas" panose="020B0609020204030204" pitchFamily="49" charset="0"/>
              </a:rPr>
              <a:t>Pkcode</a:t>
            </a:r>
            <a:r>
              <a:rPr lang="en-US" sz="1100" b="1" dirty="0">
                <a:effectLst/>
                <a:latin typeface="Consolas" panose="020B0609020204030204" pitchFamily="49" charset="0"/>
              </a:rPr>
              <a:t>},{Expenses},"{</a:t>
            </a:r>
            <a:r>
              <a:rPr lang="en-US" sz="1100" b="1" dirty="0" err="1">
                <a:effectLst/>
                <a:latin typeface="Consolas" panose="020B0609020204030204" pitchFamily="49" charset="0"/>
              </a:rPr>
              <a:t>CheckIn</a:t>
            </a:r>
            <a:r>
              <a:rPr lang="en-US" sz="1100" b="1" dirty="0">
                <a:effectLst/>
                <a:latin typeface="Consolas" panose="020B0609020204030204" pitchFamily="49" charset="0"/>
              </a:rPr>
              <a:t>}","{Checkout}",{score},"{comments}")')</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print()</a:t>
            </a:r>
          </a:p>
          <a:p>
            <a:r>
              <a:rPr lang="en-US" sz="1100" b="1" dirty="0">
                <a:effectLst/>
                <a:latin typeface="Consolas" panose="020B0609020204030204" pitchFamily="49" charset="0"/>
              </a:rPr>
              <a:t>    print('Checkout Successful')</a:t>
            </a:r>
          </a:p>
          <a:p>
            <a:r>
              <a:rPr lang="en-US" sz="1100" b="1" dirty="0">
                <a:effectLst/>
                <a:latin typeface="Consolas" panose="020B0609020204030204" pitchFamily="49" charset="0"/>
              </a:rPr>
              <a:t>def </a:t>
            </a:r>
            <a:r>
              <a:rPr lang="en-US" sz="1100" b="1" dirty="0" err="1">
                <a:effectLst/>
                <a:latin typeface="Consolas" panose="020B0609020204030204" pitchFamily="49" charset="0"/>
              </a:rPr>
              <a:t>userpanel</a:t>
            </a:r>
            <a:r>
              <a:rPr lang="en-US" sz="1100" b="1" dirty="0">
                <a:effectLst/>
                <a:latin typeface="Consolas" panose="020B0609020204030204" pitchFamily="49" charset="0"/>
              </a:rPr>
              <a:t>():    </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print('Welcome to The Paradise\n')</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1)Make a Reservation</a:t>
            </a:r>
          </a:p>
          <a:p>
            <a:r>
              <a:rPr lang="en-US" sz="1100" b="1" dirty="0">
                <a:effectLst/>
                <a:latin typeface="Consolas" panose="020B0609020204030204" pitchFamily="49" charset="0"/>
              </a:rPr>
              <a:t>2)</a:t>
            </a:r>
            <a:r>
              <a:rPr lang="en-US" sz="1100" b="1" dirty="0" err="1">
                <a:effectLst/>
                <a:latin typeface="Consolas" panose="020B0609020204030204" pitchFamily="49" charset="0"/>
              </a:rPr>
              <a:t>CheckIn</a:t>
            </a:r>
            <a:endParaRPr lang="en-US" sz="1100" b="1" dirty="0">
              <a:effectLst/>
              <a:latin typeface="Consolas" panose="020B0609020204030204" pitchFamily="49" charset="0"/>
            </a:endParaRPr>
          </a:p>
          <a:p>
            <a:r>
              <a:rPr lang="en-US" sz="1100" b="1" dirty="0">
                <a:effectLst/>
                <a:latin typeface="Consolas" panose="020B0609020204030204" pitchFamily="49" charset="0"/>
              </a:rPr>
              <a:t>3)Checkout</a:t>
            </a:r>
          </a:p>
          <a:p>
            <a:r>
              <a:rPr lang="en-US" sz="1100" b="1" dirty="0">
                <a:effectLst/>
                <a:latin typeface="Consolas" panose="020B0609020204030204" pitchFamily="49" charset="0"/>
              </a:rPr>
              <a:t>4)Back</a:t>
            </a:r>
          </a:p>
          <a:p>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createReservation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checkOut</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break</a:t>
            </a:r>
          </a:p>
        </p:txBody>
      </p:sp>
    </p:spTree>
    <p:extLst>
      <p:ext uri="{BB962C8B-B14F-4D97-AF65-F5344CB8AC3E}">
        <p14:creationId xmlns:p14="http://schemas.microsoft.com/office/powerpoint/2010/main" val="297094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064020"/>
          </a:xfrm>
          <a:prstGeom prst="rect">
            <a:avLst/>
          </a:prstGeom>
          <a:noFill/>
        </p:spPr>
        <p:txBody>
          <a:bodyPr wrap="square" rtlCol="0">
            <a:spAutoFit/>
          </a:bodyPr>
          <a:lstStyle/>
          <a:p>
            <a:r>
              <a:rPr lang="en-US" sz="1100" b="1" u="sng" dirty="0">
                <a:effectLst/>
                <a:latin typeface="Consolas" panose="020B0609020204030204" pitchFamily="49" charset="0"/>
              </a:rPr>
              <a:t>staffpanel.py</a:t>
            </a:r>
          </a:p>
          <a:p>
            <a:endParaRPr lang="en-US" sz="1100" b="1" u="sng" dirty="0">
              <a:latin typeface="Consolas" panose="020B0609020204030204" pitchFamily="49" charset="0"/>
            </a:endParaRPr>
          </a:p>
          <a:p>
            <a:r>
              <a:rPr lang="en-US" sz="1100" b="1" dirty="0">
                <a:effectLst/>
                <a:latin typeface="Consolas" panose="020B0609020204030204" pitchFamily="49" charset="0"/>
              </a:rPr>
              <a:t>from database import *</a:t>
            </a:r>
          </a:p>
          <a:p>
            <a:r>
              <a:rPr lang="en-US" sz="1100" b="1" dirty="0">
                <a:effectLst/>
                <a:latin typeface="Consolas" panose="020B0609020204030204" pitchFamily="49" charset="0"/>
              </a:rPr>
              <a:t>import </a:t>
            </a:r>
            <a:r>
              <a:rPr lang="en-US" sz="1100" b="1" dirty="0" err="1">
                <a:effectLst/>
                <a:latin typeface="Consolas" panose="020B0609020204030204" pitchFamily="49" charset="0"/>
              </a:rPr>
              <a:t>os</a:t>
            </a:r>
            <a:endParaRPr lang="en-US" sz="1100" b="1" dirty="0">
              <a:effectLst/>
              <a:latin typeface="Consolas" panose="020B0609020204030204" pitchFamily="49" charset="0"/>
            </a:endParaRPr>
          </a:p>
          <a:p>
            <a:r>
              <a:rPr lang="en-US" sz="1100" b="1" dirty="0">
                <a:effectLst/>
                <a:latin typeface="Consolas" panose="020B0609020204030204" pitchFamily="49" charset="0"/>
              </a:rPr>
              <a:t>from tabulate import tabulate</a:t>
            </a:r>
          </a:p>
          <a:p>
            <a:r>
              <a:rPr lang="en-US" sz="1100" b="1" dirty="0">
                <a:effectLst/>
                <a:latin typeface="Consolas" panose="020B0609020204030204" pitchFamily="49" charset="0"/>
              </a:rPr>
              <a:t>from datetime import datetime</a:t>
            </a:r>
          </a:p>
          <a:p>
            <a:r>
              <a:rPr lang="en-US" sz="1100" b="1" dirty="0">
                <a:effectLst/>
                <a:latin typeface="Consolas" panose="020B0609020204030204" pitchFamily="49" charset="0"/>
              </a:rPr>
              <a:t>import </a:t>
            </a:r>
            <a:r>
              <a:rPr lang="en-US" sz="1100" b="1" dirty="0" err="1">
                <a:effectLst/>
                <a:latin typeface="Consolas" panose="020B0609020204030204" pitchFamily="49" charset="0"/>
              </a:rPr>
              <a:t>matplotlib.pyplot</a:t>
            </a:r>
            <a:r>
              <a:rPr lang="en-US" sz="1100" b="1" dirty="0">
                <a:effectLst/>
                <a:latin typeface="Consolas" panose="020B0609020204030204" pitchFamily="49" charset="0"/>
              </a:rPr>
              <a:t> as </a:t>
            </a:r>
            <a:r>
              <a:rPr lang="en-US" sz="1100" b="1" dirty="0" err="1">
                <a:effectLst/>
                <a:latin typeface="Consolas" panose="020B0609020204030204" pitchFamily="49" charset="0"/>
              </a:rPr>
              <a:t>plt</a:t>
            </a:r>
            <a:endParaRPr lang="en-US" sz="1100" b="1" dirty="0">
              <a:effectLst/>
              <a:latin typeface="Consolas" panose="020B0609020204030204" pitchFamily="49" charset="0"/>
            </a:endParaRPr>
          </a:p>
          <a:p>
            <a:r>
              <a:rPr lang="en-US" sz="1100" b="1" dirty="0">
                <a:effectLst/>
                <a:latin typeface="Consolas" panose="020B0609020204030204" pitchFamily="49" charset="0"/>
              </a:rPr>
              <a:t>import pandas as pd </a:t>
            </a:r>
          </a:p>
          <a:p>
            <a:endParaRPr lang="en-US" sz="1100" b="1" dirty="0">
              <a:effectLst/>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manageReservations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nReservation</a:t>
            </a:r>
            <a:r>
              <a:rPr lang="en-US" sz="1100" b="1" dirty="0">
                <a:effectLst/>
                <a:latin typeface="Consolas" panose="020B0609020204030204" pitchFamily="49" charset="0"/>
              </a:rPr>
              <a:t> Management\n')</a:t>
            </a:r>
          </a:p>
          <a:p>
            <a:r>
              <a:rPr lang="en-US" sz="1100" b="1" dirty="0">
                <a:effectLst/>
                <a:latin typeface="Consolas" panose="020B0609020204030204" pitchFamily="49" charset="0"/>
              </a:rPr>
              <a:t>        print('1)View all Reservations')</a:t>
            </a:r>
          </a:p>
          <a:p>
            <a:r>
              <a:rPr lang="en-US" sz="1100" b="1" dirty="0">
                <a:effectLst/>
                <a:latin typeface="Consolas" panose="020B0609020204030204" pitchFamily="49" charset="0"/>
              </a:rPr>
              <a:t>        print('2)Delete a Reservation')</a:t>
            </a:r>
          </a:p>
          <a:p>
            <a:r>
              <a:rPr lang="en-US" sz="1100" b="1" dirty="0">
                <a:effectLst/>
                <a:latin typeface="Consolas" panose="020B0609020204030204" pitchFamily="49" charset="0"/>
              </a:rPr>
              <a:t>        print('3)Back\n')</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Reservation_ID,Guest_ID,PkCode,Phone_Number,CheckIn,Checkout,Nights,Case When </a:t>
            </a:r>
            <a:r>
              <a:rPr lang="en-US" sz="1100" b="1" dirty="0" err="1">
                <a:effectLst/>
                <a:latin typeface="Consolas" panose="020B0609020204030204" pitchFamily="49" charset="0"/>
              </a:rPr>
              <a:t>RoomNo</a:t>
            </a:r>
            <a:r>
              <a:rPr lang="en-US" sz="1100" b="1" dirty="0">
                <a:effectLst/>
                <a:latin typeface="Consolas" panose="020B0609020204030204" pitchFamily="49" charset="0"/>
              </a:rPr>
              <a:t> is null then 'Not </a:t>
            </a:r>
            <a:r>
              <a:rPr lang="en-US" sz="1100" b="1" dirty="0" err="1">
                <a:effectLst/>
                <a:latin typeface="Consolas" panose="020B0609020204030204" pitchFamily="49" charset="0"/>
              </a:rPr>
              <a:t>CheckedIn</a:t>
            </a:r>
            <a:r>
              <a:rPr lang="en-US" sz="1100" b="1" dirty="0">
                <a:effectLst/>
                <a:latin typeface="Consolas" panose="020B0609020204030204" pitchFamily="49" charset="0"/>
              </a:rPr>
              <a:t>' else </a:t>
            </a:r>
            <a:r>
              <a:rPr lang="en-US" sz="1100" b="1" dirty="0" err="1">
                <a:effectLst/>
                <a:latin typeface="Consolas" panose="020B0609020204030204" pitchFamily="49" charset="0"/>
              </a:rPr>
              <a:t>RoomNo</a:t>
            </a:r>
            <a:r>
              <a:rPr lang="en-US" sz="1100" b="1" dirty="0">
                <a:effectLst/>
                <a:latin typeface="Consolas" panose="020B0609020204030204" pitchFamily="49" charset="0"/>
              </a:rPr>
              <a:t> end as '</a:t>
            </a:r>
            <a:r>
              <a:rPr lang="en-US" sz="1100" b="1" dirty="0" err="1">
                <a:effectLst/>
                <a:latin typeface="Consolas" panose="020B0609020204030204" pitchFamily="49" charset="0"/>
              </a:rPr>
              <a:t>RoomNo</a:t>
            </a:r>
            <a:r>
              <a:rPr lang="en-US" sz="1100" b="1" dirty="0">
                <a:effectLst/>
                <a:latin typeface="Consolas" panose="020B0609020204030204" pitchFamily="49" charset="0"/>
              </a:rPr>
              <a:t>' ,Expenses from reservations")</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 ,</a:t>
            </a:r>
          </a:p>
          <a:p>
            <a:r>
              <a:rPr lang="en-US" sz="1100" b="1" dirty="0">
                <a:effectLst/>
                <a:latin typeface="Consolas" panose="020B0609020204030204" pitchFamily="49" charset="0"/>
              </a:rPr>
              <a:t>                headers=['Reservation </a:t>
            </a:r>
            <a:r>
              <a:rPr lang="en-US" sz="1100" b="1" dirty="0" err="1">
                <a:effectLst/>
                <a:latin typeface="Consolas" panose="020B0609020204030204" pitchFamily="49" charset="0"/>
              </a:rPr>
              <a:t>ID','Guest</a:t>
            </a:r>
            <a:r>
              <a:rPr lang="en-US" sz="1100" b="1" dirty="0">
                <a:effectLst/>
                <a:latin typeface="Consolas" panose="020B0609020204030204" pitchFamily="49" charset="0"/>
              </a:rPr>
              <a:t> ID','</a:t>
            </a:r>
            <a:r>
              <a:rPr lang="en-US" sz="1100" b="1" dirty="0" err="1">
                <a:effectLst/>
                <a:latin typeface="Consolas" panose="020B0609020204030204" pitchFamily="49" charset="0"/>
              </a:rPr>
              <a:t>PkCode</a:t>
            </a:r>
            <a:r>
              <a:rPr lang="en-US" sz="1100" b="1" dirty="0">
                <a:effectLst/>
                <a:latin typeface="Consolas" panose="020B0609020204030204" pitchFamily="49" charset="0"/>
              </a:rPr>
              <a:t>','Phone Number','</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r>
              <a:rPr lang="en-US" sz="1100" b="1" dirty="0" err="1">
                <a:effectLst/>
                <a:latin typeface="Consolas" panose="020B0609020204030204" pitchFamily="49" charset="0"/>
              </a:rPr>
              <a:t>CheckOut</a:t>
            </a:r>
            <a:r>
              <a:rPr lang="en-US" sz="1100" b="1" dirty="0">
                <a:effectLst/>
                <a:latin typeface="Consolas" panose="020B0609020204030204" pitchFamily="49" charset="0"/>
              </a:rPr>
              <a:t>','Nights','</a:t>
            </a:r>
            <a:r>
              <a:rPr lang="en-US" sz="1100" b="1" dirty="0" err="1">
                <a:effectLst/>
                <a:latin typeface="Consolas" panose="020B0609020204030204" pitchFamily="49" charset="0"/>
              </a:rPr>
              <a:t>RoomNo</a:t>
            </a:r>
            <a:r>
              <a:rPr lang="en-US" sz="1100" b="1" dirty="0">
                <a:effectLst/>
                <a:latin typeface="Consolas" panose="020B0609020204030204" pitchFamily="49" charset="0"/>
              </a:rPr>
              <a:t>','Expenses'],</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rid=int(input('Enter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f'delete</a:t>
            </a:r>
            <a:r>
              <a:rPr lang="en-US" sz="1100" b="1" dirty="0">
                <a:effectLst/>
                <a:latin typeface="Consolas" panose="020B0609020204030204" pitchFamily="49" charset="0"/>
              </a:rPr>
              <a:t> from reservations where </a:t>
            </a:r>
            <a:r>
              <a:rPr lang="en-US" sz="1100" b="1" dirty="0" err="1">
                <a:effectLst/>
                <a:latin typeface="Consolas" panose="020B0609020204030204" pitchFamily="49" charset="0"/>
              </a:rPr>
              <a:t>Reservation_ID</a:t>
            </a:r>
            <a:r>
              <a:rPr lang="en-US" sz="1100" b="1" dirty="0">
                <a:effectLst/>
                <a:latin typeface="Consolas" panose="020B0609020204030204" pitchFamily="49" charset="0"/>
              </a:rPr>
              <a:t>={rid}')</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print('\n Reservation Deleted')</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break</a:t>
            </a:r>
          </a:p>
          <a:p>
            <a:r>
              <a:rPr lang="en-US" sz="1100" b="1" dirty="0">
                <a:effectLst/>
                <a:latin typeface="Consolas" panose="020B0609020204030204" pitchFamily="49" charset="0"/>
              </a:rPr>
              <a:t>def </a:t>
            </a:r>
            <a:r>
              <a:rPr lang="en-US" sz="1100" b="1" dirty="0" err="1">
                <a:effectLst/>
                <a:latin typeface="Consolas" panose="020B0609020204030204" pitchFamily="49" charset="0"/>
              </a:rPr>
              <a:t>manageGuests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nGuest</a:t>
            </a:r>
            <a:r>
              <a:rPr lang="en-US" sz="1100" b="1" dirty="0">
                <a:effectLst/>
                <a:latin typeface="Consolas" panose="020B0609020204030204" pitchFamily="49" charset="0"/>
              </a:rPr>
              <a:t> Management\n')</a:t>
            </a:r>
          </a:p>
          <a:p>
            <a:r>
              <a:rPr lang="en-US" sz="1100" b="1" dirty="0">
                <a:effectLst/>
                <a:latin typeface="Consolas" panose="020B0609020204030204" pitchFamily="49" charset="0"/>
              </a:rPr>
              <a:t>        print('1)View All Guests')</a:t>
            </a:r>
          </a:p>
          <a:p>
            <a:r>
              <a:rPr lang="en-US" sz="1100" b="1" dirty="0">
                <a:effectLst/>
                <a:latin typeface="Consolas" panose="020B0609020204030204" pitchFamily="49" charset="0"/>
              </a:rPr>
              <a:t>        print('2)View all Guests In the Hotel')</a:t>
            </a:r>
          </a:p>
          <a:p>
            <a:r>
              <a:rPr lang="en-US" sz="1100" b="1" dirty="0">
                <a:effectLst/>
                <a:latin typeface="Consolas" panose="020B0609020204030204" pitchFamily="49" charset="0"/>
              </a:rPr>
              <a:t>        print('3)Back')</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Guest_ID,Reservation_ID,First_Name,Last_Name,Phone_Number,Case</a:t>
            </a:r>
            <a:r>
              <a:rPr lang="en-US" sz="1100" b="1" dirty="0">
                <a:effectLst/>
                <a:latin typeface="Consolas" panose="020B0609020204030204" pitchFamily="49" charset="0"/>
              </a:rPr>
              <a:t> When </a:t>
            </a:r>
            <a:r>
              <a:rPr lang="en-US" sz="1100" b="1" dirty="0" err="1">
                <a:effectLst/>
                <a:latin typeface="Consolas" panose="020B0609020204030204" pitchFamily="49" charset="0"/>
              </a:rPr>
              <a:t>RoomNo</a:t>
            </a:r>
            <a:r>
              <a:rPr lang="en-US" sz="1100" b="1" dirty="0">
                <a:effectLst/>
                <a:latin typeface="Consolas" panose="020B0609020204030204" pitchFamily="49" charset="0"/>
              </a:rPr>
              <a:t> is null then 'Not </a:t>
            </a:r>
            <a:r>
              <a:rPr lang="en-US" sz="1100" b="1" dirty="0" err="1">
                <a:effectLst/>
                <a:latin typeface="Consolas" panose="020B0609020204030204" pitchFamily="49" charset="0"/>
              </a:rPr>
              <a:t>CheckedIn</a:t>
            </a:r>
            <a:r>
              <a:rPr lang="en-US" sz="1100" b="1" dirty="0">
                <a:effectLst/>
                <a:latin typeface="Consolas" panose="020B0609020204030204" pitchFamily="49" charset="0"/>
              </a:rPr>
              <a:t>' else </a:t>
            </a:r>
            <a:r>
              <a:rPr lang="en-US" sz="1100" b="1" dirty="0" err="1">
                <a:effectLst/>
                <a:latin typeface="Consolas" panose="020B0609020204030204" pitchFamily="49" charset="0"/>
              </a:rPr>
              <a:t>RoomNo</a:t>
            </a:r>
            <a:r>
              <a:rPr lang="en-US" sz="1100" b="1" dirty="0">
                <a:effectLst/>
                <a:latin typeface="Consolas" panose="020B0609020204030204" pitchFamily="49" charset="0"/>
              </a:rPr>
              <a:t> end as '</a:t>
            </a:r>
            <a:r>
              <a:rPr lang="en-US" sz="1100" b="1" dirty="0" err="1">
                <a:effectLst/>
                <a:latin typeface="Consolas" panose="020B0609020204030204" pitchFamily="49" charset="0"/>
              </a:rPr>
              <a:t>RoomNo</a:t>
            </a:r>
            <a:r>
              <a:rPr lang="en-US" sz="1100" b="1" dirty="0">
                <a:effectLst/>
                <a:latin typeface="Consolas" panose="020B0609020204030204" pitchFamily="49" charset="0"/>
              </a:rPr>
              <a:t>' from Guests")</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GuestID</a:t>
            </a:r>
            <a:r>
              <a:rPr lang="en-US" sz="1100" b="1" dirty="0">
                <a:effectLst/>
                <a:latin typeface="Consolas" panose="020B0609020204030204" pitchFamily="49" charset="0"/>
              </a:rPr>
              <a:t>','</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','First </a:t>
            </a:r>
            <a:r>
              <a:rPr lang="en-US" sz="1100" b="1" dirty="0" err="1">
                <a:effectLst/>
                <a:latin typeface="Consolas" panose="020B0609020204030204" pitchFamily="49" charset="0"/>
              </a:rPr>
              <a:t>Name','Last</a:t>
            </a:r>
            <a:r>
              <a:rPr lang="en-US" sz="1100" b="1" dirty="0">
                <a:effectLst/>
                <a:latin typeface="Consolas" panose="020B0609020204030204" pitchFamily="49" charset="0"/>
              </a:rPr>
              <a:t> </a:t>
            </a:r>
            <a:r>
              <a:rPr lang="en-US" sz="1100" b="1" dirty="0" err="1">
                <a:effectLst/>
                <a:latin typeface="Consolas" panose="020B0609020204030204" pitchFamily="49" charset="0"/>
              </a:rPr>
              <a:t>Name','Phone</a:t>
            </a:r>
            <a:r>
              <a:rPr lang="en-US" sz="1100" b="1" dirty="0">
                <a:effectLst/>
                <a:latin typeface="Consolas" panose="020B0609020204030204" pitchFamily="49" charset="0"/>
              </a:rPr>
              <a:t> Number','</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p>
        </p:txBody>
      </p:sp>
    </p:spTree>
    <p:extLst>
      <p:ext uri="{BB962C8B-B14F-4D97-AF65-F5344CB8AC3E}">
        <p14:creationId xmlns:p14="http://schemas.microsoft.com/office/powerpoint/2010/main" val="207116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4607903"/>
            <a:ext cx="6193536" cy="769441"/>
          </a:xfrm>
          <a:prstGeom prst="rect">
            <a:avLst/>
          </a:prstGeom>
          <a:noFill/>
        </p:spPr>
        <p:txBody>
          <a:bodyPr wrap="square" rtlCol="0">
            <a:spAutoFit/>
          </a:bodyPr>
          <a:lstStyle/>
          <a:p>
            <a:pPr algn="ctr"/>
            <a:r>
              <a:rPr lang="en-US" sz="4400" b="1" u="sng" dirty="0">
                <a:latin typeface="Quicksand" pitchFamily="2" charset="0"/>
              </a:rPr>
              <a:t>CERTIFICATE</a:t>
            </a:r>
            <a:endParaRPr lang="en-AE" sz="3600" u="sng" dirty="0">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282322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725466"/>
          </a:xfrm>
          <a:prstGeom prst="rect">
            <a:avLst/>
          </a:prstGeom>
          <a:noFill/>
        </p:spPr>
        <p:txBody>
          <a:bodyPr wrap="square" rtlCol="0">
            <a:spAutoFit/>
          </a:bodyPr>
          <a:lstStyle/>
          <a:p>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 from Guests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 is not null')</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GuestID</a:t>
            </a:r>
            <a:r>
              <a:rPr lang="en-US" sz="1100" b="1" dirty="0">
                <a:effectLst/>
                <a:latin typeface="Consolas" panose="020B0609020204030204" pitchFamily="49" charset="0"/>
              </a:rPr>
              <a:t>','</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','First </a:t>
            </a:r>
            <a:r>
              <a:rPr lang="en-US" sz="1100" b="1" dirty="0" err="1">
                <a:effectLst/>
                <a:latin typeface="Consolas" panose="020B0609020204030204" pitchFamily="49" charset="0"/>
              </a:rPr>
              <a:t>Name','Last</a:t>
            </a:r>
            <a:r>
              <a:rPr lang="en-US" sz="1100" b="1" dirty="0">
                <a:effectLst/>
                <a:latin typeface="Consolas" panose="020B0609020204030204" pitchFamily="49" charset="0"/>
              </a:rPr>
              <a:t> </a:t>
            </a:r>
            <a:r>
              <a:rPr lang="en-US" sz="1100" b="1" dirty="0" err="1">
                <a:effectLst/>
                <a:latin typeface="Consolas" panose="020B0609020204030204" pitchFamily="49" charset="0"/>
              </a:rPr>
              <a:t>Name','Phone</a:t>
            </a:r>
            <a:r>
              <a:rPr lang="en-US" sz="1100" b="1" dirty="0">
                <a:effectLst/>
                <a:latin typeface="Consolas" panose="020B0609020204030204" pitchFamily="49" charset="0"/>
              </a:rPr>
              <a:t> Number','</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break</a:t>
            </a:r>
          </a:p>
          <a:p>
            <a:r>
              <a:rPr lang="en-US" sz="1100" b="1" dirty="0">
                <a:effectLst/>
                <a:latin typeface="Consolas" panose="020B0609020204030204" pitchFamily="49" charset="0"/>
              </a:rPr>
              <a:t>def </a:t>
            </a:r>
            <a:r>
              <a:rPr lang="en-US" sz="1100" b="1" dirty="0" err="1">
                <a:effectLst/>
                <a:latin typeface="Consolas" panose="020B0609020204030204" pitchFamily="49" charset="0"/>
              </a:rPr>
              <a:t>manageRooms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nRoom</a:t>
            </a:r>
            <a:r>
              <a:rPr lang="en-US" sz="1100" b="1" dirty="0">
                <a:effectLst/>
                <a:latin typeface="Consolas" panose="020B0609020204030204" pitchFamily="49" charset="0"/>
              </a:rPr>
              <a:t> Management\n')</a:t>
            </a:r>
          </a:p>
          <a:p>
            <a:r>
              <a:rPr lang="en-US" sz="1100" b="1" dirty="0">
                <a:effectLst/>
                <a:latin typeface="Consolas" panose="020B0609020204030204" pitchFamily="49" charset="0"/>
              </a:rPr>
              <a:t>        print('1)View all Rooms')</a:t>
            </a:r>
          </a:p>
          <a:p>
            <a:r>
              <a:rPr lang="en-US" sz="1100" b="1" dirty="0">
                <a:effectLst/>
                <a:latin typeface="Consolas" panose="020B0609020204030204" pitchFamily="49" charset="0"/>
              </a:rPr>
              <a:t>        print('2)View all Vacant Rooms')</a:t>
            </a:r>
          </a:p>
          <a:p>
            <a:r>
              <a:rPr lang="en-US" sz="1100" b="1" dirty="0">
                <a:effectLst/>
                <a:latin typeface="Consolas" panose="020B0609020204030204" pitchFamily="49" charset="0"/>
              </a:rPr>
              <a:t>        print('3)View all Occupied Rooms')</a:t>
            </a:r>
          </a:p>
          <a:p>
            <a:r>
              <a:rPr lang="en-US" sz="1100" b="1" dirty="0">
                <a:effectLst/>
                <a:latin typeface="Consolas" panose="020B0609020204030204" pitchFamily="49" charset="0"/>
              </a:rPr>
              <a:t>        print('4)View all Rooms with Cleaning Status')</a:t>
            </a:r>
          </a:p>
          <a:p>
            <a:r>
              <a:rPr lang="en-US" sz="1100" b="1" dirty="0">
                <a:effectLst/>
                <a:latin typeface="Consolas" panose="020B0609020204030204" pitchFamily="49" charset="0"/>
              </a:rPr>
              <a:t>        print('5)Change Room Status')</a:t>
            </a:r>
          </a:p>
          <a:p>
            <a:r>
              <a:rPr lang="en-US" sz="1100" b="1" dirty="0">
                <a:effectLst/>
                <a:latin typeface="Consolas" panose="020B0609020204030204" pitchFamily="49" charset="0"/>
              </a:rPr>
              <a:t>        print('6)Back')</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RoomNo,Floor,Status,Type,Case</a:t>
            </a:r>
            <a:r>
              <a:rPr lang="en-US" sz="1100" b="1" dirty="0">
                <a:effectLst/>
                <a:latin typeface="Consolas" panose="020B0609020204030204" pitchFamily="49" charset="0"/>
              </a:rPr>
              <a:t> When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 is null then 'Not Reserved' else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 End as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 from Rooms")</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','Floor','Status','Type','</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RoomNo,Floor,Status,Type</a:t>
            </a:r>
            <a:r>
              <a:rPr lang="en-US" sz="1100" b="1" dirty="0">
                <a:effectLst/>
                <a:latin typeface="Consolas" panose="020B0609020204030204" pitchFamily="49" charset="0"/>
              </a:rPr>
              <a:t> from Rooms where Status='Vacant'")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Floor','Status','Type</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 from Rooms where Status='Occupied'")</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','Floor','Type','</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RoomNo,Floor,Type</a:t>
            </a:r>
            <a:r>
              <a:rPr lang="en-US" sz="1100" b="1" dirty="0">
                <a:effectLst/>
                <a:latin typeface="Consolas" panose="020B0609020204030204" pitchFamily="49" charset="0"/>
              </a:rPr>
              <a:t> from Rooms where Status='Cleaning'")</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Floor','Type</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p:txBody>
      </p:sp>
    </p:spTree>
    <p:extLst>
      <p:ext uri="{BB962C8B-B14F-4D97-AF65-F5344CB8AC3E}">
        <p14:creationId xmlns:p14="http://schemas.microsoft.com/office/powerpoint/2010/main" val="134892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233297"/>
          </a:xfrm>
          <a:prstGeom prst="rect">
            <a:avLst/>
          </a:prstGeom>
          <a:noFill/>
        </p:spPr>
        <p:txBody>
          <a:bodyPr wrap="square" rtlCol="0">
            <a:spAutoFit/>
          </a:bodyPr>
          <a:lstStyle/>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==5:</a:t>
            </a:r>
          </a:p>
          <a:p>
            <a:r>
              <a:rPr lang="en-US" sz="1100" b="1" dirty="0">
                <a:effectLst/>
                <a:latin typeface="Consolas" panose="020B0609020204030204" pitchFamily="49" charset="0"/>
              </a:rPr>
              <a:t>            room=int(input('Enter Room Number:'))</a:t>
            </a:r>
          </a:p>
          <a:p>
            <a:r>
              <a:rPr lang="en-US" sz="1100" b="1" dirty="0">
                <a:effectLst/>
                <a:latin typeface="Consolas" panose="020B0609020204030204" pitchFamily="49" charset="0"/>
              </a:rPr>
              <a:t>            status=input('Enter status(Cleaning/Vacant):')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rooms set status="{status}"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={room}')</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a:t>
            </a:r>
            <a:r>
              <a:rPr lang="en-US" sz="1100" b="1" dirty="0" err="1">
                <a:effectLst/>
                <a:latin typeface="Consolas" panose="020B0609020204030204" pitchFamily="49" charset="0"/>
              </a:rPr>
              <a:t>RoomNo,Floor,Status,Type</a:t>
            </a:r>
            <a:r>
              <a:rPr lang="en-US" sz="1100" b="1" dirty="0">
                <a:effectLst/>
                <a:latin typeface="Consolas" panose="020B0609020204030204" pitchFamily="49" charset="0"/>
              </a:rPr>
              <a:t> from rooms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={room}')</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a:t>
            </a:r>
            <a:r>
              <a:rPr lang="en-US" sz="1100" b="1" dirty="0" err="1">
                <a:effectLst/>
                <a:latin typeface="Consolas" panose="020B0609020204030204" pitchFamily="49" charset="0"/>
              </a:rPr>
              <a:t>result,tablefmt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fancy_grid',headers</a:t>
            </a:r>
            <a:r>
              <a:rPr lang="en-US" sz="1100" b="1" dirty="0">
                <a:effectLst/>
                <a:latin typeface="Consolas" panose="020B0609020204030204" pitchFamily="49" charset="0"/>
              </a:rPr>
              <a:t>=['</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Floor','Status','Type</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==6:</a:t>
            </a:r>
          </a:p>
          <a:p>
            <a:r>
              <a:rPr lang="en-US" sz="1100" b="1" dirty="0">
                <a:effectLst/>
                <a:latin typeface="Consolas" panose="020B0609020204030204" pitchFamily="49" charset="0"/>
              </a:rPr>
              <a:t>            break</a:t>
            </a:r>
          </a:p>
          <a:p>
            <a:endParaRPr lang="en-US" sz="1100" b="1" dirty="0">
              <a:effectLst/>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dataAnalysis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nData</a:t>
            </a:r>
            <a:r>
              <a:rPr lang="en-US" sz="1100" b="1" dirty="0">
                <a:effectLst/>
                <a:latin typeface="Consolas" panose="020B0609020204030204" pitchFamily="49" charset="0"/>
              </a:rPr>
              <a:t> Analysis\n')</a:t>
            </a:r>
          </a:p>
          <a:p>
            <a:r>
              <a:rPr lang="en-US" sz="1100" b="1" dirty="0">
                <a:effectLst/>
                <a:latin typeface="Consolas" panose="020B0609020204030204" pitchFamily="49" charset="0"/>
              </a:rPr>
              <a:t>        print('1)Plot Bar Graph of Feedbacks (</a:t>
            </a:r>
            <a:r>
              <a:rPr lang="en-US" sz="1100" b="1" dirty="0" err="1">
                <a:effectLst/>
                <a:latin typeface="Consolas" panose="020B0609020204030204" pitchFamily="49" charset="0"/>
              </a:rPr>
              <a:t>Pkcodes</a:t>
            </a:r>
            <a:r>
              <a:rPr lang="en-US" sz="1100" b="1" dirty="0">
                <a:effectLst/>
                <a:latin typeface="Consolas" panose="020B0609020204030204" pitchFamily="49" charset="0"/>
              </a:rPr>
              <a:t>/Feedback)')</a:t>
            </a:r>
          </a:p>
          <a:p>
            <a:r>
              <a:rPr lang="en-US" sz="1100" b="1" dirty="0">
                <a:effectLst/>
                <a:latin typeface="Consolas" panose="020B0609020204030204" pitchFamily="49" charset="0"/>
              </a:rPr>
              <a:t>        print('2)Plot Bar Graph of Visits (Month/Visits)')</a:t>
            </a:r>
          </a:p>
          <a:p>
            <a:r>
              <a:rPr lang="en-US" sz="1100" b="1" dirty="0">
                <a:effectLst/>
                <a:latin typeface="Consolas" panose="020B0609020204030204" pitchFamily="49" charset="0"/>
              </a:rPr>
              <a:t>        print('3)Create a xlsx file of Visitor History')</a:t>
            </a:r>
          </a:p>
          <a:p>
            <a:r>
              <a:rPr lang="en-US" sz="1100" b="1" dirty="0">
                <a:effectLst/>
                <a:latin typeface="Consolas" panose="020B0609020204030204" pitchFamily="49" charset="0"/>
              </a:rPr>
              <a:t>        print('4)Back')</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Pk_code,avg</a:t>
            </a:r>
            <a:r>
              <a:rPr lang="en-US" sz="1100" b="1" dirty="0">
                <a:effectLst/>
                <a:latin typeface="Consolas" panose="020B0609020204030204" pitchFamily="49" charset="0"/>
              </a:rPr>
              <a:t>(feedback) from history group by </a:t>
            </a:r>
            <a:r>
              <a:rPr lang="en-US" sz="1100" b="1" dirty="0" err="1">
                <a:effectLst/>
                <a:latin typeface="Consolas" panose="020B0609020204030204" pitchFamily="49" charset="0"/>
              </a:rPr>
              <a:t>Pk_code</a:t>
            </a:r>
            <a:r>
              <a:rPr lang="en-US" sz="1100" b="1" dirty="0">
                <a:effectLst/>
                <a:latin typeface="Consolas" panose="020B0609020204030204" pitchFamily="49" charset="0"/>
              </a:rPr>
              <a:t> order by </a:t>
            </a:r>
            <a:r>
              <a:rPr lang="en-US" sz="1100" b="1" dirty="0" err="1">
                <a:effectLst/>
                <a:latin typeface="Consolas" panose="020B0609020204030204" pitchFamily="49" charset="0"/>
              </a:rPr>
              <a:t>Pk_code</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pkcodes</a:t>
            </a:r>
            <a:r>
              <a:rPr lang="en-US" sz="1100" b="1" dirty="0">
                <a:effectLst/>
                <a:latin typeface="Consolas" panose="020B0609020204030204" pitchFamily="49" charset="0"/>
              </a:rPr>
              <a:t>=[str(row[0]) for row in result]</a:t>
            </a:r>
          </a:p>
          <a:p>
            <a:r>
              <a:rPr lang="en-US" sz="1100" b="1" dirty="0">
                <a:effectLst/>
                <a:latin typeface="Consolas" panose="020B0609020204030204" pitchFamily="49" charset="0"/>
              </a:rPr>
              <a:t>            scores=[row[1] for row in result]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plt.bar</a:t>
            </a:r>
            <a:r>
              <a:rPr lang="en-US" sz="1100" b="1" dirty="0">
                <a:effectLst/>
                <a:latin typeface="Consolas" panose="020B0609020204030204" pitchFamily="49" charset="0"/>
              </a:rPr>
              <a:t>(</a:t>
            </a:r>
            <a:r>
              <a:rPr lang="en-US" sz="1100" b="1" dirty="0" err="1">
                <a:effectLst/>
                <a:latin typeface="Consolas" panose="020B0609020204030204" pitchFamily="49" charset="0"/>
              </a:rPr>
              <a:t>pkcodes,scores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plt.title</a:t>
            </a:r>
            <a:r>
              <a:rPr lang="en-US" sz="1100" b="1" dirty="0">
                <a:effectLst/>
                <a:latin typeface="Consolas" panose="020B0609020204030204" pitchFamily="49" charset="0"/>
              </a:rPr>
              <a:t>('Average Feedback Score')</a:t>
            </a:r>
          </a:p>
          <a:p>
            <a:r>
              <a:rPr lang="en-US" sz="1100" b="1" dirty="0">
                <a:effectLst/>
                <a:latin typeface="Consolas" panose="020B0609020204030204" pitchFamily="49" charset="0"/>
              </a:rPr>
              <a:t>            </a:t>
            </a:r>
            <a:r>
              <a:rPr lang="en-US" sz="1100" b="1" dirty="0" err="1">
                <a:effectLst/>
                <a:latin typeface="Consolas" panose="020B0609020204030204" pitchFamily="49" charset="0"/>
              </a:rPr>
              <a:t>plt.xlabel</a:t>
            </a:r>
            <a:r>
              <a:rPr lang="en-US" sz="1100" b="1" dirty="0">
                <a:effectLst/>
                <a:latin typeface="Consolas" panose="020B0609020204030204" pitchFamily="49" charset="0"/>
              </a:rPr>
              <a:t>('Package Code')</a:t>
            </a:r>
          </a:p>
          <a:p>
            <a:r>
              <a:rPr lang="en-US" sz="1100" b="1" dirty="0">
                <a:effectLst/>
                <a:latin typeface="Consolas" panose="020B0609020204030204" pitchFamily="49" charset="0"/>
              </a:rPr>
              <a:t>            </a:t>
            </a:r>
            <a:r>
              <a:rPr lang="en-US" sz="1100" b="1" dirty="0" err="1">
                <a:effectLst/>
                <a:latin typeface="Consolas" panose="020B0609020204030204" pitchFamily="49" charset="0"/>
              </a:rPr>
              <a:t>plt.ylabel</a:t>
            </a:r>
            <a:r>
              <a:rPr lang="en-US" sz="1100" b="1" dirty="0">
                <a:effectLst/>
                <a:latin typeface="Consolas" panose="020B0609020204030204" pitchFamily="49" charset="0"/>
              </a:rPr>
              <a:t>('Score')</a:t>
            </a:r>
          </a:p>
          <a:p>
            <a:r>
              <a:rPr lang="en-US" sz="1100" b="1" dirty="0">
                <a:effectLst/>
                <a:latin typeface="Consolas" panose="020B0609020204030204" pitchFamily="49" charset="0"/>
              </a:rPr>
              <a:t>            </a:t>
            </a:r>
            <a:r>
              <a:rPr lang="en-US" sz="1100" b="1" dirty="0" err="1">
                <a:effectLst/>
                <a:latin typeface="Consolas" panose="020B0609020204030204" pitchFamily="49" charset="0"/>
              </a:rPr>
              <a:t>plt.show</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month(</a:t>
            </a:r>
            <a:r>
              <a:rPr lang="en-US" sz="1100" b="1" dirty="0" err="1">
                <a:effectLst/>
                <a:latin typeface="Consolas" panose="020B0609020204030204" pitchFamily="49" charset="0"/>
              </a:rPr>
              <a:t>CheckIn</a:t>
            </a:r>
            <a:r>
              <a:rPr lang="en-US" sz="1100" b="1" dirty="0">
                <a:effectLst/>
                <a:latin typeface="Consolas" panose="020B0609020204030204" pitchFamily="49" charset="0"/>
              </a:rPr>
              <a:t>),Count(</a:t>
            </a:r>
            <a:r>
              <a:rPr lang="en-US" sz="1100" b="1" dirty="0" err="1">
                <a:effectLst/>
                <a:latin typeface="Consolas" panose="020B0609020204030204" pitchFamily="49" charset="0"/>
              </a:rPr>
              <a:t>Checkin</a:t>
            </a:r>
            <a:r>
              <a:rPr lang="en-US" sz="1100" b="1" dirty="0">
                <a:effectLst/>
                <a:latin typeface="Consolas" panose="020B0609020204030204" pitchFamily="49" charset="0"/>
              </a:rPr>
              <a:t>) from history group by month(</a:t>
            </a:r>
            <a:r>
              <a:rPr lang="en-US" sz="1100" b="1" dirty="0" err="1">
                <a:effectLst/>
                <a:latin typeface="Consolas" panose="020B0609020204030204" pitchFamily="49" charset="0"/>
              </a:rPr>
              <a:t>CheckIn</a:t>
            </a:r>
            <a:r>
              <a:rPr lang="en-US" sz="1100" b="1" dirty="0">
                <a:effectLst/>
                <a:latin typeface="Consolas" panose="020B0609020204030204" pitchFamily="49" charset="0"/>
              </a:rPr>
              <a:t>) order by month(</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months=['Jan','Feb','Mar','Apr','May','Jun','Jul','Aug','Sept','Oct','Nov','Dec']</a:t>
            </a:r>
          </a:p>
          <a:p>
            <a:r>
              <a:rPr lang="en-US" sz="1100" b="1" dirty="0">
                <a:effectLst/>
                <a:latin typeface="Consolas" panose="020B0609020204030204" pitchFamily="49" charset="0"/>
              </a:rPr>
              <a:t>            visits=[0,0,0,0,0,0,0,0,0,0,0,0,]</a:t>
            </a:r>
          </a:p>
          <a:p>
            <a:r>
              <a:rPr lang="en-US" sz="1100" b="1" dirty="0">
                <a:effectLst/>
                <a:latin typeface="Consolas" panose="020B0609020204030204" pitchFamily="49" charset="0"/>
              </a:rPr>
              <a:t>            for row in result:</a:t>
            </a:r>
          </a:p>
          <a:p>
            <a:r>
              <a:rPr lang="en-US" sz="1100" b="1" dirty="0">
                <a:effectLst/>
                <a:latin typeface="Consolas" panose="020B0609020204030204" pitchFamily="49" charset="0"/>
              </a:rPr>
              <a:t>                month=row[0]</a:t>
            </a:r>
          </a:p>
          <a:p>
            <a:r>
              <a:rPr lang="en-US" sz="1100" b="1" dirty="0">
                <a:effectLst/>
                <a:latin typeface="Consolas" panose="020B0609020204030204" pitchFamily="49" charset="0"/>
              </a:rPr>
              <a:t>                count=row[1]</a:t>
            </a:r>
          </a:p>
          <a:p>
            <a:r>
              <a:rPr lang="en-US" sz="1100" b="1" dirty="0">
                <a:effectLst/>
                <a:latin typeface="Consolas" panose="020B0609020204030204" pitchFamily="49" charset="0"/>
              </a:rPr>
              <a:t>                visits[month-1]=count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plt.bar</a:t>
            </a:r>
            <a:r>
              <a:rPr lang="en-US" sz="1100" b="1" dirty="0">
                <a:effectLst/>
                <a:latin typeface="Consolas" panose="020B0609020204030204" pitchFamily="49" charset="0"/>
              </a:rPr>
              <a:t>(</a:t>
            </a:r>
            <a:r>
              <a:rPr lang="en-US" sz="1100" b="1" dirty="0" err="1">
                <a:effectLst/>
                <a:latin typeface="Consolas" panose="020B0609020204030204" pitchFamily="49" charset="0"/>
              </a:rPr>
              <a:t>months,visits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plt.title</a:t>
            </a:r>
            <a:r>
              <a:rPr lang="en-US" sz="1100" b="1" dirty="0">
                <a:effectLst/>
                <a:latin typeface="Consolas" panose="020B0609020204030204" pitchFamily="49" charset="0"/>
              </a:rPr>
              <a:t>('Visits')</a:t>
            </a:r>
          </a:p>
          <a:p>
            <a:r>
              <a:rPr lang="en-US" sz="1100" b="1" dirty="0">
                <a:effectLst/>
                <a:latin typeface="Consolas" panose="020B0609020204030204" pitchFamily="49" charset="0"/>
              </a:rPr>
              <a:t>            </a:t>
            </a:r>
            <a:r>
              <a:rPr lang="en-US" sz="1100" b="1" dirty="0" err="1">
                <a:effectLst/>
                <a:latin typeface="Consolas" panose="020B0609020204030204" pitchFamily="49" charset="0"/>
              </a:rPr>
              <a:t>plt.xlabel</a:t>
            </a:r>
            <a:r>
              <a:rPr lang="en-US" sz="1100" b="1" dirty="0">
                <a:effectLst/>
                <a:latin typeface="Consolas" panose="020B0609020204030204" pitchFamily="49" charset="0"/>
              </a:rPr>
              <a:t>('Month')</a:t>
            </a:r>
          </a:p>
          <a:p>
            <a:r>
              <a:rPr lang="en-US" sz="1100" b="1" dirty="0">
                <a:effectLst/>
                <a:latin typeface="Consolas" panose="020B0609020204030204" pitchFamily="49" charset="0"/>
              </a:rPr>
              <a:t>            </a:t>
            </a:r>
            <a:r>
              <a:rPr lang="en-US" sz="1100" b="1" dirty="0" err="1">
                <a:effectLst/>
                <a:latin typeface="Consolas" panose="020B0609020204030204" pitchFamily="49" charset="0"/>
              </a:rPr>
              <a:t>plt.ylabel</a:t>
            </a:r>
            <a:r>
              <a:rPr lang="en-US" sz="1100" b="1" dirty="0">
                <a:effectLst/>
                <a:latin typeface="Consolas" panose="020B0609020204030204" pitchFamily="49" charset="0"/>
              </a:rPr>
              <a:t>('Visits')</a:t>
            </a:r>
          </a:p>
          <a:p>
            <a:r>
              <a:rPr lang="en-US" sz="1100" b="1" dirty="0">
                <a:effectLst/>
                <a:latin typeface="Consolas" panose="020B0609020204030204" pitchFamily="49" charset="0"/>
              </a:rPr>
              <a:t>            </a:t>
            </a:r>
            <a:r>
              <a:rPr lang="en-US" sz="1100" b="1" dirty="0" err="1">
                <a:effectLst/>
                <a:latin typeface="Consolas" panose="020B0609020204030204" pitchFamily="49" charset="0"/>
              </a:rPr>
              <a:t>plt.show</a:t>
            </a:r>
            <a:r>
              <a:rPr lang="en-US" sz="1100" b="1" dirty="0">
                <a:effectLst/>
                <a:latin typeface="Consolas" panose="020B0609020204030204" pitchFamily="49" charset="0"/>
              </a:rPr>
              <a:t>()</a:t>
            </a:r>
          </a:p>
        </p:txBody>
      </p:sp>
    </p:spTree>
    <p:extLst>
      <p:ext uri="{BB962C8B-B14F-4D97-AF65-F5344CB8AC3E}">
        <p14:creationId xmlns:p14="http://schemas.microsoft.com/office/powerpoint/2010/main" val="990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7032694"/>
          </a:xfrm>
          <a:prstGeom prst="rect">
            <a:avLst/>
          </a:prstGeom>
          <a:noFill/>
        </p:spPr>
        <p:txBody>
          <a:bodyPr wrap="square" rtlCol="0">
            <a:spAutoFit/>
          </a:bodyPr>
          <a:lstStyle/>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 from history')</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data={</a:t>
            </a:r>
          </a:p>
          <a:p>
            <a:r>
              <a:rPr lang="en-US" sz="1100" b="1" dirty="0">
                <a:effectLst/>
                <a:latin typeface="Consolas" panose="020B0609020204030204" pitchFamily="49" charset="0"/>
              </a:rPr>
              <a:t>                "First Name" :[row[0] for row in result],</a:t>
            </a:r>
          </a:p>
          <a:p>
            <a:r>
              <a:rPr lang="en-US" sz="1100" b="1" dirty="0">
                <a:effectLst/>
                <a:latin typeface="Consolas" panose="020B0609020204030204" pitchFamily="49" charset="0"/>
              </a:rPr>
              <a:t>                "Last Name" : [row[1] for row in result],</a:t>
            </a:r>
          </a:p>
          <a:p>
            <a:r>
              <a:rPr lang="en-US" sz="1100" b="1" dirty="0">
                <a:effectLst/>
                <a:latin typeface="Consolas" panose="020B0609020204030204" pitchFamily="49" charset="0"/>
              </a:rPr>
              <a:t>                "Phone Number" : [row[2] for row in result],</a:t>
            </a:r>
          </a:p>
          <a:p>
            <a:r>
              <a:rPr lang="en-US" sz="1100" b="1" dirty="0">
                <a:effectLst/>
                <a:latin typeface="Consolas" panose="020B0609020204030204" pitchFamily="49" charset="0"/>
              </a:rPr>
              <a:t>                "</a:t>
            </a:r>
            <a:r>
              <a:rPr lang="en-US" sz="1100" b="1" dirty="0" err="1">
                <a:effectLst/>
                <a:latin typeface="Consolas" panose="020B0609020204030204" pitchFamily="49" charset="0"/>
              </a:rPr>
              <a:t>Pk_Code</a:t>
            </a:r>
            <a:r>
              <a:rPr lang="en-US" sz="1100" b="1" dirty="0">
                <a:effectLst/>
                <a:latin typeface="Consolas" panose="020B0609020204030204" pitchFamily="49" charset="0"/>
              </a:rPr>
              <a:t>":[row[3] for row in result],</a:t>
            </a:r>
          </a:p>
          <a:p>
            <a:r>
              <a:rPr lang="en-US" sz="1100" b="1" dirty="0">
                <a:effectLst/>
                <a:latin typeface="Consolas" panose="020B0609020204030204" pitchFamily="49" charset="0"/>
              </a:rPr>
              <a:t>                "Expenses" :[row[4] for row in result],</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":[row[5] for row in result],</a:t>
            </a:r>
          </a:p>
          <a:p>
            <a:r>
              <a:rPr lang="en-US" sz="1100" b="1" dirty="0">
                <a:effectLst/>
                <a:latin typeface="Consolas" panose="020B0609020204030204" pitchFamily="49" charset="0"/>
              </a:rPr>
              <a:t>                "Checkout":[row[6] for row in result],</a:t>
            </a:r>
          </a:p>
          <a:p>
            <a:r>
              <a:rPr lang="en-US" sz="1100" b="1" dirty="0">
                <a:effectLst/>
                <a:latin typeface="Consolas" panose="020B0609020204030204" pitchFamily="49" charset="0"/>
              </a:rPr>
              <a:t>                "Feedback":[row[7] for row in result],</a:t>
            </a:r>
          </a:p>
          <a:p>
            <a:r>
              <a:rPr lang="en-US" sz="1100" b="1" dirty="0">
                <a:effectLst/>
                <a:latin typeface="Consolas" panose="020B0609020204030204" pitchFamily="49" charset="0"/>
              </a:rPr>
              <a:t>                "Comments" :[row[8] for row in result]</a:t>
            </a:r>
          </a:p>
          <a:p>
            <a:r>
              <a:rPr lang="en-US" sz="1100" b="1" dirty="0">
                <a:effectLst/>
                <a:latin typeface="Consolas" panose="020B0609020204030204" pitchFamily="49" charset="0"/>
              </a:rPr>
              <a:t>            }</a:t>
            </a:r>
          </a:p>
          <a:p>
            <a:r>
              <a:rPr lang="en-US" sz="1100" b="1" dirty="0">
                <a:effectLst/>
                <a:latin typeface="Consolas" panose="020B0609020204030204" pitchFamily="49" charset="0"/>
              </a:rPr>
              <a:t>            dt=</a:t>
            </a:r>
            <a:r>
              <a:rPr lang="en-US" sz="1100" b="1" dirty="0" err="1">
                <a:effectLst/>
                <a:latin typeface="Consolas" panose="020B0609020204030204" pitchFamily="49" charset="0"/>
              </a:rPr>
              <a:t>pd.DataFrame</a:t>
            </a:r>
            <a:r>
              <a:rPr lang="en-US" sz="1100" b="1" dirty="0">
                <a:effectLst/>
                <a:latin typeface="Consolas" panose="020B0609020204030204" pitchFamily="49" charset="0"/>
              </a:rPr>
              <a:t>(data)</a:t>
            </a:r>
          </a:p>
          <a:p>
            <a:r>
              <a:rPr lang="en-US" sz="1100" b="1" dirty="0">
                <a:effectLst/>
                <a:latin typeface="Consolas" panose="020B0609020204030204" pitchFamily="49" charset="0"/>
              </a:rPr>
              <a:t>            </a:t>
            </a:r>
            <a:r>
              <a:rPr lang="en-US" sz="1100" b="1" dirty="0" err="1">
                <a:effectLst/>
                <a:latin typeface="Consolas" panose="020B0609020204030204" pitchFamily="49" charset="0"/>
              </a:rPr>
              <a:t>dt.to_excel</a:t>
            </a:r>
            <a:r>
              <a:rPr lang="en-US" sz="1100" b="1" dirty="0">
                <a:effectLst/>
                <a:latin typeface="Consolas" panose="020B0609020204030204" pitchFamily="49" charset="0"/>
              </a:rPr>
              <a:t>('</a:t>
            </a:r>
            <a:r>
              <a:rPr lang="en-US" sz="1100" b="1" dirty="0" err="1">
                <a:effectLst/>
                <a:latin typeface="Consolas" panose="020B0609020204030204" pitchFamily="49" charset="0"/>
              </a:rPr>
              <a:t>Visitors.xlsx',index</a:t>
            </a:r>
            <a:r>
              <a:rPr lang="en-US" sz="1100" b="1" dirty="0">
                <a:effectLst/>
                <a:latin typeface="Consolas" panose="020B0609020204030204" pitchFamily="49" charset="0"/>
              </a:rPr>
              <a:t>=False)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('Visitors.xlsx')</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break</a:t>
            </a:r>
          </a:p>
          <a:p>
            <a:endParaRPr lang="en-US" sz="1100" b="1" dirty="0">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staffpanel</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print('\n1)Manage Reservations')</a:t>
            </a:r>
          </a:p>
          <a:p>
            <a:r>
              <a:rPr lang="en-US" sz="1100" b="1" dirty="0">
                <a:effectLst/>
                <a:latin typeface="Consolas" panose="020B0609020204030204" pitchFamily="49" charset="0"/>
              </a:rPr>
              <a:t>        print('2)Manage Guests')</a:t>
            </a:r>
          </a:p>
          <a:p>
            <a:r>
              <a:rPr lang="en-US" sz="1100" b="1" dirty="0">
                <a:effectLst/>
                <a:latin typeface="Consolas" panose="020B0609020204030204" pitchFamily="49" charset="0"/>
              </a:rPr>
              <a:t>        print('3)Manage Rooms')</a:t>
            </a:r>
          </a:p>
          <a:p>
            <a:r>
              <a:rPr lang="en-US" sz="1100" b="1" dirty="0">
                <a:effectLst/>
                <a:latin typeface="Consolas" panose="020B0609020204030204" pitchFamily="49" charset="0"/>
              </a:rPr>
              <a:t>        print('4)Data Analysis')</a:t>
            </a:r>
          </a:p>
          <a:p>
            <a:r>
              <a:rPr lang="en-US" sz="1100" b="1" dirty="0">
                <a:effectLst/>
                <a:latin typeface="Consolas" panose="020B0609020204030204" pitchFamily="49" charset="0"/>
              </a:rPr>
              <a:t>        print('5)Back\n')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manageReservations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manageGuests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manageRooms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a:t>
            </a:r>
            <a:r>
              <a:rPr lang="en-US" sz="1100" b="1" dirty="0" err="1">
                <a:effectLst/>
                <a:latin typeface="Consolas" panose="020B0609020204030204" pitchFamily="49" charset="0"/>
              </a:rPr>
              <a:t>dataAnalysis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==5:</a:t>
            </a:r>
          </a:p>
          <a:p>
            <a:r>
              <a:rPr lang="en-US" sz="1100" b="1" dirty="0">
                <a:effectLst/>
                <a:latin typeface="Consolas" panose="020B0609020204030204" pitchFamily="49" charset="0"/>
              </a:rPr>
              <a:t>            break</a:t>
            </a:r>
          </a:p>
        </p:txBody>
      </p:sp>
    </p:spTree>
    <p:extLst>
      <p:ext uri="{BB962C8B-B14F-4D97-AF65-F5344CB8AC3E}">
        <p14:creationId xmlns:p14="http://schemas.microsoft.com/office/powerpoint/2010/main" val="2937658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769441"/>
          </a:xfrm>
          <a:prstGeom prst="rect">
            <a:avLst/>
          </a:prstGeom>
          <a:noFill/>
        </p:spPr>
        <p:txBody>
          <a:bodyPr wrap="square" rtlCol="0">
            <a:spAutoFit/>
          </a:bodyPr>
          <a:lstStyle/>
          <a:p>
            <a:pPr algn="ctr"/>
            <a:r>
              <a:rPr lang="en-US" sz="4400" b="1" dirty="0">
                <a:latin typeface="Quicksand" pitchFamily="2" charset="0"/>
              </a:rPr>
              <a:t>Results and Discussion</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1359694"/>
            <a:ext cx="6276341" cy="438966"/>
          </a:xfrm>
          <a:prstGeom prst="rect">
            <a:avLst/>
          </a:prstGeom>
          <a:noFill/>
        </p:spPr>
        <p:txBody>
          <a:bodyPr wrap="square" rtlCol="0">
            <a:spAutoFit/>
          </a:bodyPr>
          <a:lstStyle/>
          <a:p>
            <a:pPr marL="342900" indent="-342900">
              <a:lnSpc>
                <a:spcPct val="150000"/>
              </a:lnSpc>
              <a:buFont typeface="+mj-lt"/>
              <a:buAutoNum type="arabicParenR"/>
            </a:pPr>
            <a:r>
              <a:rPr lang="en-US" sz="1700" b="1" dirty="0">
                <a:latin typeface="Quicksand" pitchFamily="2" charset="0"/>
              </a:rPr>
              <a:t>Menu</a:t>
            </a:r>
          </a:p>
        </p:txBody>
      </p:sp>
      <p:pic>
        <p:nvPicPr>
          <p:cNvPr id="3" name="Picture 2">
            <a:extLst>
              <a:ext uri="{FF2B5EF4-FFF2-40B4-BE49-F238E27FC236}">
                <a16:creationId xmlns:a16="http://schemas.microsoft.com/office/drawing/2014/main" id="{32635D5A-C0FC-2828-DDB8-8D48C7E03F27}"/>
              </a:ext>
            </a:extLst>
          </p:cNvPr>
          <p:cNvPicPr>
            <a:picLocks noChangeAspect="1"/>
          </p:cNvPicPr>
          <p:nvPr/>
        </p:nvPicPr>
        <p:blipFill>
          <a:blip r:embed="rId2"/>
          <a:stretch>
            <a:fillRect/>
          </a:stretch>
        </p:blipFill>
        <p:spPr>
          <a:xfrm>
            <a:off x="331721" y="1857543"/>
            <a:ext cx="4601217" cy="1667108"/>
          </a:xfrm>
          <a:prstGeom prst="rect">
            <a:avLst/>
          </a:prstGeom>
        </p:spPr>
      </p:pic>
      <p:sp>
        <p:nvSpPr>
          <p:cNvPr id="7" name="TextBox 6">
            <a:extLst>
              <a:ext uri="{FF2B5EF4-FFF2-40B4-BE49-F238E27FC236}">
                <a16:creationId xmlns:a16="http://schemas.microsoft.com/office/drawing/2014/main" id="{D9044E9D-5FB0-C1C7-BDEB-E920A2845F82}"/>
              </a:ext>
            </a:extLst>
          </p:cNvPr>
          <p:cNvSpPr txBox="1"/>
          <p:nvPr/>
        </p:nvSpPr>
        <p:spPr>
          <a:xfrm>
            <a:off x="331722" y="3586284"/>
            <a:ext cx="6276341" cy="438966"/>
          </a:xfrm>
          <a:prstGeom prst="rect">
            <a:avLst/>
          </a:prstGeom>
          <a:noFill/>
        </p:spPr>
        <p:txBody>
          <a:bodyPr wrap="square" rtlCol="0">
            <a:spAutoFit/>
          </a:bodyPr>
          <a:lstStyle/>
          <a:p>
            <a:pPr>
              <a:lnSpc>
                <a:spcPct val="150000"/>
              </a:lnSpc>
            </a:pPr>
            <a:r>
              <a:rPr lang="en-US" sz="1700" b="1" dirty="0">
                <a:latin typeface="Quicksand" pitchFamily="2" charset="0"/>
              </a:rPr>
              <a:t>2)  User Section</a:t>
            </a:r>
          </a:p>
        </p:txBody>
      </p:sp>
      <p:pic>
        <p:nvPicPr>
          <p:cNvPr id="6" name="Picture 5">
            <a:extLst>
              <a:ext uri="{FF2B5EF4-FFF2-40B4-BE49-F238E27FC236}">
                <a16:creationId xmlns:a16="http://schemas.microsoft.com/office/drawing/2014/main" id="{00D0ACF8-95F7-37E8-0D37-FF413ED7700E}"/>
              </a:ext>
            </a:extLst>
          </p:cNvPr>
          <p:cNvPicPr>
            <a:picLocks noChangeAspect="1"/>
          </p:cNvPicPr>
          <p:nvPr/>
        </p:nvPicPr>
        <p:blipFill rotWithShape="1">
          <a:blip r:embed="rId3"/>
          <a:srcRect r="7115"/>
          <a:stretch/>
        </p:blipFill>
        <p:spPr>
          <a:xfrm>
            <a:off x="331721" y="4093580"/>
            <a:ext cx="4601217" cy="2553056"/>
          </a:xfrm>
          <a:prstGeom prst="rect">
            <a:avLst/>
          </a:prstGeom>
        </p:spPr>
      </p:pic>
      <p:sp>
        <p:nvSpPr>
          <p:cNvPr id="12" name="TextBox 11">
            <a:extLst>
              <a:ext uri="{FF2B5EF4-FFF2-40B4-BE49-F238E27FC236}">
                <a16:creationId xmlns:a16="http://schemas.microsoft.com/office/drawing/2014/main" id="{5587C94C-4AEC-3A5D-0FE2-021496A7FFA1}"/>
              </a:ext>
            </a:extLst>
          </p:cNvPr>
          <p:cNvSpPr txBox="1"/>
          <p:nvPr/>
        </p:nvSpPr>
        <p:spPr>
          <a:xfrm>
            <a:off x="240537" y="6630209"/>
            <a:ext cx="6276341" cy="438966"/>
          </a:xfrm>
          <a:prstGeom prst="rect">
            <a:avLst/>
          </a:prstGeom>
          <a:noFill/>
        </p:spPr>
        <p:txBody>
          <a:bodyPr wrap="square" rtlCol="0">
            <a:spAutoFit/>
          </a:bodyPr>
          <a:lstStyle/>
          <a:p>
            <a:pPr>
              <a:lnSpc>
                <a:spcPct val="150000"/>
              </a:lnSpc>
            </a:pPr>
            <a:r>
              <a:rPr lang="en-US" sz="1700" b="1" dirty="0">
                <a:latin typeface="Quicksand" pitchFamily="2" charset="0"/>
              </a:rPr>
              <a:t>3)  Staff Section</a:t>
            </a:r>
          </a:p>
        </p:txBody>
      </p:sp>
      <p:pic>
        <p:nvPicPr>
          <p:cNvPr id="17" name="Picture 16">
            <a:extLst>
              <a:ext uri="{FF2B5EF4-FFF2-40B4-BE49-F238E27FC236}">
                <a16:creationId xmlns:a16="http://schemas.microsoft.com/office/drawing/2014/main" id="{251582A4-4968-1F46-4EAF-186CF738D1A4}"/>
              </a:ext>
            </a:extLst>
          </p:cNvPr>
          <p:cNvPicPr>
            <a:picLocks noChangeAspect="1"/>
          </p:cNvPicPr>
          <p:nvPr/>
        </p:nvPicPr>
        <p:blipFill>
          <a:blip r:embed="rId4"/>
          <a:stretch>
            <a:fillRect/>
          </a:stretch>
        </p:blipFill>
        <p:spPr>
          <a:xfrm>
            <a:off x="331721" y="7130808"/>
            <a:ext cx="4124901" cy="2248214"/>
          </a:xfrm>
          <a:prstGeom prst="rect">
            <a:avLst/>
          </a:prstGeom>
        </p:spPr>
      </p:pic>
    </p:spTree>
    <p:extLst>
      <p:ext uri="{BB962C8B-B14F-4D97-AF65-F5344CB8AC3E}">
        <p14:creationId xmlns:p14="http://schemas.microsoft.com/office/powerpoint/2010/main" val="3908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4)  Making a reservation</a:t>
            </a:r>
          </a:p>
        </p:txBody>
      </p:sp>
      <p:sp>
        <p:nvSpPr>
          <p:cNvPr id="19" name="TextBox 18">
            <a:extLst>
              <a:ext uri="{FF2B5EF4-FFF2-40B4-BE49-F238E27FC236}">
                <a16:creationId xmlns:a16="http://schemas.microsoft.com/office/drawing/2014/main" id="{17BC8B35-D664-C8E1-C8B9-658B1BBCF19E}"/>
              </a:ext>
            </a:extLst>
          </p:cNvPr>
          <p:cNvSpPr txBox="1"/>
          <p:nvPr/>
        </p:nvSpPr>
        <p:spPr>
          <a:xfrm>
            <a:off x="286512" y="2687013"/>
            <a:ext cx="6276341" cy="438966"/>
          </a:xfrm>
          <a:prstGeom prst="rect">
            <a:avLst/>
          </a:prstGeom>
          <a:noFill/>
        </p:spPr>
        <p:txBody>
          <a:bodyPr wrap="square" rtlCol="0">
            <a:spAutoFit/>
          </a:bodyPr>
          <a:lstStyle/>
          <a:p>
            <a:pPr>
              <a:lnSpc>
                <a:spcPct val="150000"/>
              </a:lnSpc>
            </a:pPr>
            <a:r>
              <a:rPr lang="en-US" sz="1700" b="1" dirty="0">
                <a:latin typeface="Quicksand" pitchFamily="2" charset="0"/>
              </a:rPr>
              <a:t>5)  Check In</a:t>
            </a:r>
          </a:p>
        </p:txBody>
      </p:sp>
      <p:pic>
        <p:nvPicPr>
          <p:cNvPr id="21" name="Picture 20">
            <a:extLst>
              <a:ext uri="{FF2B5EF4-FFF2-40B4-BE49-F238E27FC236}">
                <a16:creationId xmlns:a16="http://schemas.microsoft.com/office/drawing/2014/main" id="{2C2A54DE-EA05-8D2E-F811-BB434DB77F24}"/>
              </a:ext>
            </a:extLst>
          </p:cNvPr>
          <p:cNvPicPr>
            <a:picLocks noChangeAspect="1"/>
          </p:cNvPicPr>
          <p:nvPr/>
        </p:nvPicPr>
        <p:blipFill rotWithShape="1">
          <a:blip r:embed="rId2"/>
          <a:srcRect r="8482"/>
          <a:stretch/>
        </p:blipFill>
        <p:spPr>
          <a:xfrm>
            <a:off x="286512" y="942990"/>
            <a:ext cx="6276341" cy="1626123"/>
          </a:xfrm>
          <a:prstGeom prst="rect">
            <a:avLst/>
          </a:prstGeom>
        </p:spPr>
      </p:pic>
      <p:pic>
        <p:nvPicPr>
          <p:cNvPr id="23" name="Picture 22">
            <a:extLst>
              <a:ext uri="{FF2B5EF4-FFF2-40B4-BE49-F238E27FC236}">
                <a16:creationId xmlns:a16="http://schemas.microsoft.com/office/drawing/2014/main" id="{C9B2D63D-6BFC-5B68-63C6-17F88D4AFBC8}"/>
              </a:ext>
            </a:extLst>
          </p:cNvPr>
          <p:cNvPicPr>
            <a:picLocks noChangeAspect="1"/>
          </p:cNvPicPr>
          <p:nvPr/>
        </p:nvPicPr>
        <p:blipFill rotWithShape="1">
          <a:blip r:embed="rId3"/>
          <a:srcRect r="8482"/>
          <a:stretch/>
        </p:blipFill>
        <p:spPr>
          <a:xfrm>
            <a:off x="286512" y="3243879"/>
            <a:ext cx="6276341" cy="5078586"/>
          </a:xfrm>
          <a:prstGeom prst="rect">
            <a:avLst/>
          </a:prstGeom>
        </p:spPr>
      </p:pic>
    </p:spTree>
    <p:extLst>
      <p:ext uri="{BB962C8B-B14F-4D97-AF65-F5344CB8AC3E}">
        <p14:creationId xmlns:p14="http://schemas.microsoft.com/office/powerpoint/2010/main" val="417206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6)  Check Out</a:t>
            </a:r>
          </a:p>
        </p:txBody>
      </p:sp>
      <p:pic>
        <p:nvPicPr>
          <p:cNvPr id="3" name="Picture 2">
            <a:extLst>
              <a:ext uri="{FF2B5EF4-FFF2-40B4-BE49-F238E27FC236}">
                <a16:creationId xmlns:a16="http://schemas.microsoft.com/office/drawing/2014/main" id="{794E731B-B9B5-9229-004F-7AB692607AD4}"/>
              </a:ext>
            </a:extLst>
          </p:cNvPr>
          <p:cNvPicPr>
            <a:picLocks noChangeAspect="1"/>
          </p:cNvPicPr>
          <p:nvPr/>
        </p:nvPicPr>
        <p:blipFill rotWithShape="1">
          <a:blip r:embed="rId2"/>
          <a:srcRect r="8482"/>
          <a:stretch/>
        </p:blipFill>
        <p:spPr>
          <a:xfrm>
            <a:off x="286512" y="825090"/>
            <a:ext cx="6276341" cy="1227383"/>
          </a:xfrm>
          <a:prstGeom prst="rect">
            <a:avLst/>
          </a:prstGeom>
        </p:spPr>
      </p:pic>
      <p:sp>
        <p:nvSpPr>
          <p:cNvPr id="9" name="TextBox 8">
            <a:extLst>
              <a:ext uri="{FF2B5EF4-FFF2-40B4-BE49-F238E27FC236}">
                <a16:creationId xmlns:a16="http://schemas.microsoft.com/office/drawing/2014/main" id="{DD3DDADA-2F28-82F2-B943-F9FE2C097660}"/>
              </a:ext>
            </a:extLst>
          </p:cNvPr>
          <p:cNvSpPr txBox="1"/>
          <p:nvPr/>
        </p:nvSpPr>
        <p:spPr>
          <a:xfrm>
            <a:off x="286512" y="2052473"/>
            <a:ext cx="6276341" cy="438966"/>
          </a:xfrm>
          <a:prstGeom prst="rect">
            <a:avLst/>
          </a:prstGeom>
          <a:noFill/>
        </p:spPr>
        <p:txBody>
          <a:bodyPr wrap="square" rtlCol="0">
            <a:spAutoFit/>
          </a:bodyPr>
          <a:lstStyle/>
          <a:p>
            <a:pPr>
              <a:lnSpc>
                <a:spcPct val="150000"/>
              </a:lnSpc>
            </a:pPr>
            <a:r>
              <a:rPr lang="en-US" sz="1700" b="1" dirty="0">
                <a:latin typeface="Quicksand" pitchFamily="2" charset="0"/>
              </a:rPr>
              <a:t>7)  Data Analysis</a:t>
            </a:r>
          </a:p>
        </p:txBody>
      </p:sp>
      <p:pic>
        <p:nvPicPr>
          <p:cNvPr id="6" name="Picture 5">
            <a:extLst>
              <a:ext uri="{FF2B5EF4-FFF2-40B4-BE49-F238E27FC236}">
                <a16:creationId xmlns:a16="http://schemas.microsoft.com/office/drawing/2014/main" id="{350DCAD2-5495-2A08-8D38-7C1DFFC54F9E}"/>
              </a:ext>
            </a:extLst>
          </p:cNvPr>
          <p:cNvPicPr>
            <a:picLocks noChangeAspect="1"/>
          </p:cNvPicPr>
          <p:nvPr/>
        </p:nvPicPr>
        <p:blipFill rotWithShape="1">
          <a:blip r:embed="rId3"/>
          <a:srcRect r="8482"/>
          <a:stretch/>
        </p:blipFill>
        <p:spPr>
          <a:xfrm>
            <a:off x="295148" y="2491439"/>
            <a:ext cx="6276340" cy="1830427"/>
          </a:xfrm>
          <a:prstGeom prst="rect">
            <a:avLst/>
          </a:prstGeom>
        </p:spPr>
      </p:pic>
      <p:sp>
        <p:nvSpPr>
          <p:cNvPr id="13" name="TextBox 12">
            <a:extLst>
              <a:ext uri="{FF2B5EF4-FFF2-40B4-BE49-F238E27FC236}">
                <a16:creationId xmlns:a16="http://schemas.microsoft.com/office/drawing/2014/main" id="{D9757785-ED71-29A8-EC56-379A7740E4F3}"/>
              </a:ext>
            </a:extLst>
          </p:cNvPr>
          <p:cNvSpPr txBox="1"/>
          <p:nvPr/>
        </p:nvSpPr>
        <p:spPr>
          <a:xfrm>
            <a:off x="295148" y="4321866"/>
            <a:ext cx="6276341" cy="438966"/>
          </a:xfrm>
          <a:prstGeom prst="rect">
            <a:avLst/>
          </a:prstGeom>
          <a:noFill/>
        </p:spPr>
        <p:txBody>
          <a:bodyPr wrap="square" rtlCol="0">
            <a:spAutoFit/>
          </a:bodyPr>
          <a:lstStyle/>
          <a:p>
            <a:pPr>
              <a:lnSpc>
                <a:spcPct val="150000"/>
              </a:lnSpc>
            </a:pPr>
            <a:r>
              <a:rPr lang="en-US" sz="1700" b="1" dirty="0">
                <a:latin typeface="Quicksand" pitchFamily="2" charset="0"/>
              </a:rPr>
              <a:t>8) Bar Graph of Feedbacks</a:t>
            </a:r>
          </a:p>
        </p:txBody>
      </p:sp>
      <p:pic>
        <p:nvPicPr>
          <p:cNvPr id="8" name="Picture 7">
            <a:extLst>
              <a:ext uri="{FF2B5EF4-FFF2-40B4-BE49-F238E27FC236}">
                <a16:creationId xmlns:a16="http://schemas.microsoft.com/office/drawing/2014/main" id="{C60BBBB5-AB88-F269-A59C-7D841BC14CC3}"/>
              </a:ext>
            </a:extLst>
          </p:cNvPr>
          <p:cNvPicPr>
            <a:picLocks noChangeAspect="1"/>
          </p:cNvPicPr>
          <p:nvPr/>
        </p:nvPicPr>
        <p:blipFill>
          <a:blip r:embed="rId4"/>
          <a:stretch>
            <a:fillRect/>
          </a:stretch>
        </p:blipFill>
        <p:spPr>
          <a:xfrm>
            <a:off x="755797" y="4878732"/>
            <a:ext cx="5096363" cy="4426199"/>
          </a:xfrm>
          <a:prstGeom prst="rect">
            <a:avLst/>
          </a:prstGeom>
        </p:spPr>
      </p:pic>
    </p:spTree>
    <p:extLst>
      <p:ext uri="{BB962C8B-B14F-4D97-AF65-F5344CB8AC3E}">
        <p14:creationId xmlns:p14="http://schemas.microsoft.com/office/powerpoint/2010/main" val="98942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9)  Bar Graph of Visits</a:t>
            </a:r>
          </a:p>
        </p:txBody>
      </p:sp>
      <p:pic>
        <p:nvPicPr>
          <p:cNvPr id="5" name="Picture 4">
            <a:extLst>
              <a:ext uri="{FF2B5EF4-FFF2-40B4-BE49-F238E27FC236}">
                <a16:creationId xmlns:a16="http://schemas.microsoft.com/office/drawing/2014/main" id="{BF7B61F4-9A89-295A-DC6A-AB9E864019E4}"/>
              </a:ext>
            </a:extLst>
          </p:cNvPr>
          <p:cNvPicPr>
            <a:picLocks noChangeAspect="1"/>
          </p:cNvPicPr>
          <p:nvPr/>
        </p:nvPicPr>
        <p:blipFill>
          <a:blip r:embed="rId2"/>
          <a:stretch>
            <a:fillRect/>
          </a:stretch>
        </p:blipFill>
        <p:spPr>
          <a:xfrm>
            <a:off x="290829" y="825090"/>
            <a:ext cx="6211167" cy="5325218"/>
          </a:xfrm>
          <a:prstGeom prst="rect">
            <a:avLst/>
          </a:prstGeom>
        </p:spPr>
      </p:pic>
      <p:sp>
        <p:nvSpPr>
          <p:cNvPr id="11" name="TextBox 10">
            <a:extLst>
              <a:ext uri="{FF2B5EF4-FFF2-40B4-BE49-F238E27FC236}">
                <a16:creationId xmlns:a16="http://schemas.microsoft.com/office/drawing/2014/main" id="{A7D605D8-6FB8-B7CB-FD74-9E984DCC3D34}"/>
              </a:ext>
            </a:extLst>
          </p:cNvPr>
          <p:cNvSpPr txBox="1"/>
          <p:nvPr/>
        </p:nvSpPr>
        <p:spPr>
          <a:xfrm>
            <a:off x="225655" y="6150308"/>
            <a:ext cx="6276341" cy="438966"/>
          </a:xfrm>
          <a:prstGeom prst="rect">
            <a:avLst/>
          </a:prstGeom>
          <a:noFill/>
        </p:spPr>
        <p:txBody>
          <a:bodyPr wrap="square" rtlCol="0">
            <a:spAutoFit/>
          </a:bodyPr>
          <a:lstStyle/>
          <a:p>
            <a:pPr>
              <a:lnSpc>
                <a:spcPct val="150000"/>
              </a:lnSpc>
            </a:pPr>
            <a:r>
              <a:rPr lang="en-US" sz="1700" b="1" dirty="0">
                <a:latin typeface="Quicksand" pitchFamily="2" charset="0"/>
              </a:rPr>
              <a:t>10)  Visitor History</a:t>
            </a:r>
          </a:p>
        </p:txBody>
      </p:sp>
      <p:pic>
        <p:nvPicPr>
          <p:cNvPr id="20" name="Picture 19">
            <a:extLst>
              <a:ext uri="{FF2B5EF4-FFF2-40B4-BE49-F238E27FC236}">
                <a16:creationId xmlns:a16="http://schemas.microsoft.com/office/drawing/2014/main" id="{03AC706F-67C7-945B-2054-497C5A975521}"/>
              </a:ext>
            </a:extLst>
          </p:cNvPr>
          <p:cNvPicPr>
            <a:picLocks noChangeAspect="1"/>
          </p:cNvPicPr>
          <p:nvPr/>
        </p:nvPicPr>
        <p:blipFill>
          <a:blip r:embed="rId3"/>
          <a:stretch>
            <a:fillRect/>
          </a:stretch>
        </p:blipFill>
        <p:spPr>
          <a:xfrm>
            <a:off x="225655" y="6707174"/>
            <a:ext cx="6341515" cy="1580972"/>
          </a:xfrm>
          <a:prstGeom prst="rect">
            <a:avLst/>
          </a:prstGeom>
        </p:spPr>
      </p:pic>
    </p:spTree>
    <p:extLst>
      <p:ext uri="{BB962C8B-B14F-4D97-AF65-F5344CB8AC3E}">
        <p14:creationId xmlns:p14="http://schemas.microsoft.com/office/powerpoint/2010/main" val="10591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11)  Room Management</a:t>
            </a:r>
          </a:p>
        </p:txBody>
      </p:sp>
      <p:pic>
        <p:nvPicPr>
          <p:cNvPr id="3" name="Picture 2">
            <a:extLst>
              <a:ext uri="{FF2B5EF4-FFF2-40B4-BE49-F238E27FC236}">
                <a16:creationId xmlns:a16="http://schemas.microsoft.com/office/drawing/2014/main" id="{5355866A-A787-267D-B64E-528881A1BB03}"/>
              </a:ext>
            </a:extLst>
          </p:cNvPr>
          <p:cNvPicPr>
            <a:picLocks noChangeAspect="1"/>
          </p:cNvPicPr>
          <p:nvPr/>
        </p:nvPicPr>
        <p:blipFill rotWithShape="1">
          <a:blip r:embed="rId2"/>
          <a:srcRect r="283"/>
          <a:stretch/>
        </p:blipFill>
        <p:spPr>
          <a:xfrm>
            <a:off x="286512" y="825090"/>
            <a:ext cx="6165088" cy="2381582"/>
          </a:xfrm>
          <a:prstGeom prst="rect">
            <a:avLst/>
          </a:prstGeom>
        </p:spPr>
      </p:pic>
      <p:sp>
        <p:nvSpPr>
          <p:cNvPr id="11" name="TextBox 10">
            <a:extLst>
              <a:ext uri="{FF2B5EF4-FFF2-40B4-BE49-F238E27FC236}">
                <a16:creationId xmlns:a16="http://schemas.microsoft.com/office/drawing/2014/main" id="{EC0DC695-6D5F-83AF-E2E7-77E9025D464B}"/>
              </a:ext>
            </a:extLst>
          </p:cNvPr>
          <p:cNvSpPr txBox="1"/>
          <p:nvPr/>
        </p:nvSpPr>
        <p:spPr>
          <a:xfrm>
            <a:off x="295147" y="3206672"/>
            <a:ext cx="6276341" cy="438966"/>
          </a:xfrm>
          <a:prstGeom prst="rect">
            <a:avLst/>
          </a:prstGeom>
          <a:noFill/>
        </p:spPr>
        <p:txBody>
          <a:bodyPr wrap="square" rtlCol="0">
            <a:spAutoFit/>
          </a:bodyPr>
          <a:lstStyle/>
          <a:p>
            <a:pPr>
              <a:lnSpc>
                <a:spcPct val="150000"/>
              </a:lnSpc>
            </a:pPr>
            <a:r>
              <a:rPr lang="en-US" sz="1700" b="1" dirty="0">
                <a:latin typeface="Quicksand" pitchFamily="2" charset="0"/>
              </a:rPr>
              <a:t>12)  View Rooms</a:t>
            </a:r>
          </a:p>
        </p:txBody>
      </p:sp>
      <p:pic>
        <p:nvPicPr>
          <p:cNvPr id="8" name="Picture 7">
            <a:extLst>
              <a:ext uri="{FF2B5EF4-FFF2-40B4-BE49-F238E27FC236}">
                <a16:creationId xmlns:a16="http://schemas.microsoft.com/office/drawing/2014/main" id="{9644FC5C-2DA6-BBEA-568D-82EE5035ED12}"/>
              </a:ext>
            </a:extLst>
          </p:cNvPr>
          <p:cNvPicPr>
            <a:picLocks noChangeAspect="1"/>
          </p:cNvPicPr>
          <p:nvPr/>
        </p:nvPicPr>
        <p:blipFill>
          <a:blip r:embed="rId3"/>
          <a:stretch>
            <a:fillRect/>
          </a:stretch>
        </p:blipFill>
        <p:spPr>
          <a:xfrm>
            <a:off x="295147" y="3645638"/>
            <a:ext cx="6165088" cy="2618464"/>
          </a:xfrm>
          <a:prstGeom prst="rect">
            <a:avLst/>
          </a:prstGeom>
        </p:spPr>
      </p:pic>
      <p:pic>
        <p:nvPicPr>
          <p:cNvPr id="10" name="Picture 9">
            <a:extLst>
              <a:ext uri="{FF2B5EF4-FFF2-40B4-BE49-F238E27FC236}">
                <a16:creationId xmlns:a16="http://schemas.microsoft.com/office/drawing/2014/main" id="{46631282-3404-1D0B-8520-DB6DB7CAA95A}"/>
              </a:ext>
            </a:extLst>
          </p:cNvPr>
          <p:cNvPicPr>
            <a:picLocks noChangeAspect="1"/>
          </p:cNvPicPr>
          <p:nvPr/>
        </p:nvPicPr>
        <p:blipFill>
          <a:blip r:embed="rId4"/>
          <a:stretch>
            <a:fillRect/>
          </a:stretch>
        </p:blipFill>
        <p:spPr>
          <a:xfrm>
            <a:off x="295147" y="6703068"/>
            <a:ext cx="5925377" cy="1771897"/>
          </a:xfrm>
          <a:prstGeom prst="rect">
            <a:avLst/>
          </a:prstGeom>
        </p:spPr>
      </p:pic>
      <p:sp>
        <p:nvSpPr>
          <p:cNvPr id="24" name="TextBox 23">
            <a:extLst>
              <a:ext uri="{FF2B5EF4-FFF2-40B4-BE49-F238E27FC236}">
                <a16:creationId xmlns:a16="http://schemas.microsoft.com/office/drawing/2014/main" id="{61A94522-D2F5-58EA-8630-D15B0F343AA9}"/>
              </a:ext>
            </a:extLst>
          </p:cNvPr>
          <p:cNvSpPr txBox="1"/>
          <p:nvPr/>
        </p:nvSpPr>
        <p:spPr>
          <a:xfrm>
            <a:off x="286511" y="6225165"/>
            <a:ext cx="6276341" cy="438966"/>
          </a:xfrm>
          <a:prstGeom prst="rect">
            <a:avLst/>
          </a:prstGeom>
          <a:noFill/>
        </p:spPr>
        <p:txBody>
          <a:bodyPr wrap="square" rtlCol="0">
            <a:spAutoFit/>
          </a:bodyPr>
          <a:lstStyle/>
          <a:p>
            <a:pPr>
              <a:lnSpc>
                <a:spcPct val="150000"/>
              </a:lnSpc>
            </a:pPr>
            <a:r>
              <a:rPr lang="en-US" sz="1700" b="1" dirty="0">
                <a:latin typeface="Quicksand" pitchFamily="2" charset="0"/>
              </a:rPr>
              <a:t>13)  Updating Room Status</a:t>
            </a:r>
          </a:p>
        </p:txBody>
      </p:sp>
    </p:spTree>
    <p:extLst>
      <p:ext uri="{BB962C8B-B14F-4D97-AF65-F5344CB8AC3E}">
        <p14:creationId xmlns:p14="http://schemas.microsoft.com/office/powerpoint/2010/main" val="39561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14)  Viewing Guests</a:t>
            </a:r>
          </a:p>
        </p:txBody>
      </p:sp>
      <p:pic>
        <p:nvPicPr>
          <p:cNvPr id="7" name="Picture 6">
            <a:extLst>
              <a:ext uri="{FF2B5EF4-FFF2-40B4-BE49-F238E27FC236}">
                <a16:creationId xmlns:a16="http://schemas.microsoft.com/office/drawing/2014/main" id="{4EA895F3-78C2-2567-BD71-9AFD1D803518}"/>
              </a:ext>
            </a:extLst>
          </p:cNvPr>
          <p:cNvPicPr>
            <a:picLocks noChangeAspect="1"/>
          </p:cNvPicPr>
          <p:nvPr/>
        </p:nvPicPr>
        <p:blipFill rotWithShape="1">
          <a:blip r:embed="rId2"/>
          <a:srcRect r="7471" b="9952"/>
          <a:stretch/>
        </p:blipFill>
        <p:spPr>
          <a:xfrm>
            <a:off x="286512" y="825091"/>
            <a:ext cx="6284976" cy="1262790"/>
          </a:xfrm>
          <a:prstGeom prst="rect">
            <a:avLst/>
          </a:prstGeom>
        </p:spPr>
      </p:pic>
      <p:sp>
        <p:nvSpPr>
          <p:cNvPr id="13" name="TextBox 12">
            <a:extLst>
              <a:ext uri="{FF2B5EF4-FFF2-40B4-BE49-F238E27FC236}">
                <a16:creationId xmlns:a16="http://schemas.microsoft.com/office/drawing/2014/main" id="{B5D32864-8E55-46EA-1344-54A5C1753258}"/>
              </a:ext>
            </a:extLst>
          </p:cNvPr>
          <p:cNvSpPr txBox="1"/>
          <p:nvPr/>
        </p:nvSpPr>
        <p:spPr>
          <a:xfrm>
            <a:off x="286512" y="2087881"/>
            <a:ext cx="6276341" cy="438966"/>
          </a:xfrm>
          <a:prstGeom prst="rect">
            <a:avLst/>
          </a:prstGeom>
          <a:noFill/>
        </p:spPr>
        <p:txBody>
          <a:bodyPr wrap="square" rtlCol="0">
            <a:spAutoFit/>
          </a:bodyPr>
          <a:lstStyle/>
          <a:p>
            <a:pPr>
              <a:lnSpc>
                <a:spcPct val="150000"/>
              </a:lnSpc>
            </a:pPr>
            <a:r>
              <a:rPr lang="en-US" sz="1700" b="1" dirty="0">
                <a:latin typeface="Quicksand" pitchFamily="2" charset="0"/>
              </a:rPr>
              <a:t>15)  Reservation Management</a:t>
            </a:r>
          </a:p>
        </p:txBody>
      </p:sp>
      <p:pic>
        <p:nvPicPr>
          <p:cNvPr id="12" name="Picture 11">
            <a:extLst>
              <a:ext uri="{FF2B5EF4-FFF2-40B4-BE49-F238E27FC236}">
                <a16:creationId xmlns:a16="http://schemas.microsoft.com/office/drawing/2014/main" id="{537EC771-B6E0-F8F9-FA88-617F23765520}"/>
              </a:ext>
            </a:extLst>
          </p:cNvPr>
          <p:cNvPicPr>
            <a:picLocks noChangeAspect="1"/>
          </p:cNvPicPr>
          <p:nvPr/>
        </p:nvPicPr>
        <p:blipFill>
          <a:blip r:embed="rId3"/>
          <a:stretch>
            <a:fillRect/>
          </a:stretch>
        </p:blipFill>
        <p:spPr>
          <a:xfrm>
            <a:off x="286513" y="2536170"/>
            <a:ext cx="3630168" cy="1317959"/>
          </a:xfrm>
          <a:prstGeom prst="rect">
            <a:avLst/>
          </a:prstGeom>
        </p:spPr>
      </p:pic>
      <p:sp>
        <p:nvSpPr>
          <p:cNvPr id="18" name="TextBox 17">
            <a:extLst>
              <a:ext uri="{FF2B5EF4-FFF2-40B4-BE49-F238E27FC236}">
                <a16:creationId xmlns:a16="http://schemas.microsoft.com/office/drawing/2014/main" id="{F5553B33-7B7B-8CC0-9B16-183A55265502}"/>
              </a:ext>
            </a:extLst>
          </p:cNvPr>
          <p:cNvSpPr txBox="1"/>
          <p:nvPr/>
        </p:nvSpPr>
        <p:spPr>
          <a:xfrm>
            <a:off x="286511" y="3863452"/>
            <a:ext cx="6276341" cy="438966"/>
          </a:xfrm>
          <a:prstGeom prst="rect">
            <a:avLst/>
          </a:prstGeom>
          <a:noFill/>
        </p:spPr>
        <p:txBody>
          <a:bodyPr wrap="square" rtlCol="0">
            <a:spAutoFit/>
          </a:bodyPr>
          <a:lstStyle/>
          <a:p>
            <a:pPr>
              <a:lnSpc>
                <a:spcPct val="150000"/>
              </a:lnSpc>
            </a:pPr>
            <a:r>
              <a:rPr lang="en-US" sz="1700" b="1" dirty="0">
                <a:latin typeface="Quicksand" pitchFamily="2" charset="0"/>
              </a:rPr>
              <a:t>16)  Viewing all Reservations</a:t>
            </a:r>
          </a:p>
        </p:txBody>
      </p:sp>
      <p:pic>
        <p:nvPicPr>
          <p:cNvPr id="16" name="Picture 15">
            <a:extLst>
              <a:ext uri="{FF2B5EF4-FFF2-40B4-BE49-F238E27FC236}">
                <a16:creationId xmlns:a16="http://schemas.microsoft.com/office/drawing/2014/main" id="{D971E490-6B92-9545-4DD9-A88B51FDA3AD}"/>
              </a:ext>
            </a:extLst>
          </p:cNvPr>
          <p:cNvPicPr>
            <a:picLocks noChangeAspect="1"/>
          </p:cNvPicPr>
          <p:nvPr/>
        </p:nvPicPr>
        <p:blipFill>
          <a:blip r:embed="rId4"/>
          <a:stretch>
            <a:fillRect/>
          </a:stretch>
        </p:blipFill>
        <p:spPr>
          <a:xfrm>
            <a:off x="286511" y="4326966"/>
            <a:ext cx="6284976" cy="1050324"/>
          </a:xfrm>
          <a:prstGeom prst="rect">
            <a:avLst/>
          </a:prstGeom>
        </p:spPr>
      </p:pic>
      <p:sp>
        <p:nvSpPr>
          <p:cNvPr id="21" name="TextBox 20">
            <a:extLst>
              <a:ext uri="{FF2B5EF4-FFF2-40B4-BE49-F238E27FC236}">
                <a16:creationId xmlns:a16="http://schemas.microsoft.com/office/drawing/2014/main" id="{B4477DA9-946C-BB73-5FEE-BCA2717FC86F}"/>
              </a:ext>
            </a:extLst>
          </p:cNvPr>
          <p:cNvSpPr txBox="1"/>
          <p:nvPr/>
        </p:nvSpPr>
        <p:spPr>
          <a:xfrm>
            <a:off x="286510" y="5381770"/>
            <a:ext cx="6276341" cy="438966"/>
          </a:xfrm>
          <a:prstGeom prst="rect">
            <a:avLst/>
          </a:prstGeom>
          <a:noFill/>
        </p:spPr>
        <p:txBody>
          <a:bodyPr wrap="square" rtlCol="0">
            <a:spAutoFit/>
          </a:bodyPr>
          <a:lstStyle/>
          <a:p>
            <a:pPr>
              <a:lnSpc>
                <a:spcPct val="150000"/>
              </a:lnSpc>
            </a:pPr>
            <a:r>
              <a:rPr lang="en-US" sz="1700" b="1" dirty="0">
                <a:latin typeface="Quicksand" pitchFamily="2" charset="0"/>
              </a:rPr>
              <a:t>17)  Deleting a Reservation</a:t>
            </a:r>
          </a:p>
        </p:txBody>
      </p:sp>
      <p:pic>
        <p:nvPicPr>
          <p:cNvPr id="23" name="Picture 22">
            <a:extLst>
              <a:ext uri="{FF2B5EF4-FFF2-40B4-BE49-F238E27FC236}">
                <a16:creationId xmlns:a16="http://schemas.microsoft.com/office/drawing/2014/main" id="{E4E91358-6E0C-4D60-EDE0-3F3763360D37}"/>
              </a:ext>
            </a:extLst>
          </p:cNvPr>
          <p:cNvPicPr>
            <a:picLocks noChangeAspect="1"/>
          </p:cNvPicPr>
          <p:nvPr/>
        </p:nvPicPr>
        <p:blipFill>
          <a:blip r:embed="rId5"/>
          <a:stretch>
            <a:fillRect/>
          </a:stretch>
        </p:blipFill>
        <p:spPr>
          <a:xfrm>
            <a:off x="286510" y="5830059"/>
            <a:ext cx="4058216" cy="1076475"/>
          </a:xfrm>
          <a:prstGeom prst="rect">
            <a:avLst/>
          </a:prstGeom>
        </p:spPr>
      </p:pic>
    </p:spTree>
    <p:extLst>
      <p:ext uri="{BB962C8B-B14F-4D97-AF65-F5344CB8AC3E}">
        <p14:creationId xmlns:p14="http://schemas.microsoft.com/office/powerpoint/2010/main" val="330255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1446550"/>
          </a:xfrm>
          <a:prstGeom prst="rect">
            <a:avLst/>
          </a:prstGeom>
          <a:noFill/>
        </p:spPr>
        <p:txBody>
          <a:bodyPr wrap="square" rtlCol="0">
            <a:spAutoFit/>
          </a:bodyPr>
          <a:lstStyle/>
          <a:p>
            <a:pPr algn="ctr"/>
            <a:r>
              <a:rPr lang="en-US" sz="4400" b="1" dirty="0">
                <a:latin typeface="Quicksand" pitchFamily="2" charset="0"/>
              </a:rPr>
              <a:t>Conclusion and Futurescope</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5209118"/>
          </a:xfrm>
          <a:prstGeom prst="rect">
            <a:avLst/>
          </a:prstGeom>
          <a:noFill/>
        </p:spPr>
        <p:txBody>
          <a:bodyPr wrap="square" rtlCol="0">
            <a:spAutoFit/>
          </a:bodyPr>
          <a:lstStyle/>
          <a:p>
            <a:pPr>
              <a:lnSpc>
                <a:spcPct val="150000"/>
              </a:lnSpc>
            </a:pPr>
            <a:r>
              <a:rPr lang="en-US" sz="1700" dirty="0">
                <a:latin typeface="Quicksand" pitchFamily="2" charset="0"/>
              </a:rPr>
              <a:t>After successfully completing my project on The Paradise</a:t>
            </a:r>
          </a:p>
          <a:p>
            <a:pPr>
              <a:lnSpc>
                <a:spcPct val="150000"/>
              </a:lnSpc>
            </a:pPr>
            <a:r>
              <a:rPr lang="en-US" sz="1700" dirty="0">
                <a:latin typeface="Quicksand" pitchFamily="2" charset="0"/>
              </a:rPr>
              <a:t>Hotel, I have verified that I have met all the objectives for the</a:t>
            </a:r>
          </a:p>
          <a:p>
            <a:pPr>
              <a:lnSpc>
                <a:spcPct val="150000"/>
              </a:lnSpc>
            </a:pPr>
            <a:r>
              <a:rPr lang="en-US" sz="1700" dirty="0">
                <a:latin typeface="Quicksand" pitchFamily="2" charset="0"/>
              </a:rPr>
              <a:t>project. The procedure followed in the project is very simple,</a:t>
            </a:r>
          </a:p>
          <a:p>
            <a:pPr>
              <a:lnSpc>
                <a:spcPct val="150000"/>
              </a:lnSpc>
            </a:pPr>
            <a:r>
              <a:rPr lang="en-US" sz="1700" dirty="0">
                <a:latin typeface="Quicksand" pitchFamily="2" charset="0"/>
              </a:rPr>
              <a:t>advantageous . The code has been put to several tests and has confirmed that there are no drawbacks or technical errors.I had used all the help that was given to me by my friends and my teacher and I am deeply grateful to them.Further modification can be done in the form of GUI interface which makes it user friendly and it is possible to make an online interface which allows the customers to check in through online</a:t>
            </a:r>
          </a:p>
          <a:p>
            <a:pPr>
              <a:lnSpc>
                <a:spcPct val="150000"/>
              </a:lnSpc>
            </a:pPr>
            <a:r>
              <a:rPr lang="en-US" sz="1700" dirty="0">
                <a:latin typeface="Quicksand" pitchFamily="2" charset="0"/>
              </a:rPr>
              <a:t>.</a:t>
            </a:r>
          </a:p>
          <a:p>
            <a:pPr algn="ctr">
              <a:lnSpc>
                <a:spcPct val="150000"/>
              </a:lnSpc>
            </a:pPr>
            <a:r>
              <a:rPr lang="en-US" sz="2000" b="1" dirty="0">
                <a:latin typeface="Quicksand" pitchFamily="2" charset="0"/>
              </a:rPr>
              <a:t>THANK YOU!!!</a:t>
            </a:r>
          </a:p>
        </p:txBody>
      </p:sp>
    </p:spTree>
    <p:extLst>
      <p:ext uri="{BB962C8B-B14F-4D97-AF65-F5344CB8AC3E}">
        <p14:creationId xmlns:p14="http://schemas.microsoft.com/office/powerpoint/2010/main" val="400977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dirty="0">
                <a:latin typeface="Quicksand" pitchFamily="2" charset="0"/>
              </a:rPr>
              <a:t>ACKNOWLEDMENT</a:t>
            </a:r>
            <a:endParaRPr lang="en-AE" sz="4400" b="1" dirty="0">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167130" y="1931786"/>
            <a:ext cx="6526278" cy="6121676"/>
          </a:xfrm>
          <a:prstGeom prst="rect">
            <a:avLst/>
          </a:prstGeom>
          <a:noFill/>
        </p:spPr>
        <p:txBody>
          <a:bodyPr wrap="square" rtlCol="0">
            <a:spAutoFit/>
          </a:bodyPr>
          <a:lstStyle/>
          <a:p>
            <a:pPr>
              <a:lnSpc>
                <a:spcPct val="150000"/>
              </a:lnSpc>
            </a:pPr>
            <a:r>
              <a:rPr lang="en-US" sz="2400" dirty="0">
                <a:latin typeface="Quicksand" pitchFamily="2" charset="0"/>
              </a:rPr>
              <a:t>It’s my humble pleasure to acknowledge my deep sense of gratitude to my Computer Science teacher, Mrs. Smitha Somarajan for her constant help and guidance at each stage. I also express my special thanks to our principal Mr. Srivalsan Murugan for his immense encouragement that has made this project successful. I take this opportunity to express my gratitude and respect to all those who helped in the completion of this project.</a:t>
            </a:r>
          </a:p>
        </p:txBody>
      </p:sp>
      <p:sp>
        <p:nvSpPr>
          <p:cNvPr id="7" name="Rectangle 6">
            <a:extLst>
              <a:ext uri="{FF2B5EF4-FFF2-40B4-BE49-F238E27FC236}">
                <a16:creationId xmlns:a16="http://schemas.microsoft.com/office/drawing/2014/main" id="{B96AFE10-B3E6-7759-8706-A3793098059F}"/>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200371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dirty="0">
                <a:latin typeface="Quicksand" pitchFamily="2" charset="0"/>
              </a:rPr>
              <a:t>Bibliography</a:t>
            </a:r>
            <a:endParaRPr lang="en-AE" sz="4400" b="1" dirty="0">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999669"/>
            <a:ext cx="6164072" cy="6370975"/>
          </a:xfrm>
          <a:prstGeom prst="rect">
            <a:avLst/>
          </a:prstGeom>
          <a:noFill/>
        </p:spPr>
        <p:txBody>
          <a:bodyPr wrap="square" rtlCol="0">
            <a:spAutoFit/>
          </a:bodyPr>
          <a:lstStyle/>
          <a:p>
            <a:r>
              <a:rPr lang="en-US" sz="2400" dirty="0">
                <a:latin typeface="Quicksand" pitchFamily="2" charset="0"/>
                <a:hlinkClick r:id="rId2"/>
              </a:rPr>
              <a:t>https://www.spyder-ide.org/</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3"/>
              </a:rPr>
              <a:t>https://www.python.org/</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4"/>
              </a:rPr>
              <a:t>https://en.wikipedia.org/wiki/Matplotlib</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5"/>
              </a:rPr>
              <a:t>https://en.wikipedia.org/wiki/Pandas_(software)</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6"/>
              </a:rPr>
              <a:t>https://analyticsindiamag.com/beginners-guide-to-tabulate-python-tool-for-creating-nicely-formatted-tables/</a:t>
            </a:r>
            <a:endParaRPr lang="en-US" sz="2400" dirty="0">
              <a:latin typeface="Quicksand" pitchFamily="2" charset="0"/>
            </a:endParaRPr>
          </a:p>
          <a:p>
            <a:endParaRPr lang="en-US" sz="2400" dirty="0">
              <a:latin typeface="Quicksand" pitchFamily="2" charset="0"/>
            </a:endParaRPr>
          </a:p>
          <a:p>
            <a:endParaRPr lang="en-US" sz="2400" dirty="0">
              <a:latin typeface="Quicksand" pitchFamily="2" charset="0"/>
            </a:endParaRPr>
          </a:p>
          <a:p>
            <a:endParaRPr lang="en-US" sz="2400" dirty="0">
              <a:latin typeface="Quicksand" pitchFamily="2" charset="0"/>
            </a:endParaRPr>
          </a:p>
          <a:p>
            <a:endParaRPr lang="en-US" sz="2400" dirty="0">
              <a:latin typeface="Quicksand" pitchFamily="2" charset="0"/>
            </a:endParaRPr>
          </a:p>
          <a:p>
            <a:endParaRPr lang="en-AE" sz="2400" dirty="0">
              <a:latin typeface="Quicksand" pitchFamily="2" charset="0"/>
            </a:endParaRPr>
          </a:p>
        </p:txBody>
      </p:sp>
      <p:sp>
        <p:nvSpPr>
          <p:cNvPr id="5" name="Rectangle 4">
            <a:extLst>
              <a:ext uri="{FF2B5EF4-FFF2-40B4-BE49-F238E27FC236}">
                <a16:creationId xmlns:a16="http://schemas.microsoft.com/office/drawing/2014/main" id="{18CBBFF0-E70E-288D-0352-FB84F030028E}"/>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117441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EA120D7-3ADE-93D4-82D9-4BEE49BE1541}"/>
              </a:ext>
            </a:extLst>
          </p:cNvPr>
          <p:cNvGraphicFramePr>
            <a:graphicFrameLocks noGrp="1"/>
          </p:cNvGraphicFramePr>
          <p:nvPr>
            <p:extLst>
              <p:ext uri="{D42A27DB-BD31-4B8C-83A1-F6EECF244321}">
                <p14:modId xmlns:p14="http://schemas.microsoft.com/office/powerpoint/2010/main" val="177430997"/>
              </p:ext>
            </p:extLst>
          </p:nvPr>
        </p:nvGraphicFramePr>
        <p:xfrm>
          <a:off x="550312" y="2222252"/>
          <a:ext cx="5757376" cy="6300978"/>
        </p:xfrm>
        <a:graphic>
          <a:graphicData uri="http://schemas.openxmlformats.org/drawingml/2006/table">
            <a:tbl>
              <a:tblPr firstRow="1" bandRow="1">
                <a:tableStyleId>{5940675A-B579-460E-94D1-54222C63F5DA}</a:tableStyleId>
              </a:tblPr>
              <a:tblGrid>
                <a:gridCol w="1037188">
                  <a:extLst>
                    <a:ext uri="{9D8B030D-6E8A-4147-A177-3AD203B41FA5}">
                      <a16:colId xmlns:a16="http://schemas.microsoft.com/office/drawing/2014/main" val="2376797566"/>
                    </a:ext>
                  </a:extLst>
                </a:gridCol>
                <a:gridCol w="3452967">
                  <a:extLst>
                    <a:ext uri="{9D8B030D-6E8A-4147-A177-3AD203B41FA5}">
                      <a16:colId xmlns:a16="http://schemas.microsoft.com/office/drawing/2014/main" val="3335727441"/>
                    </a:ext>
                  </a:extLst>
                </a:gridCol>
                <a:gridCol w="1267221">
                  <a:extLst>
                    <a:ext uri="{9D8B030D-6E8A-4147-A177-3AD203B41FA5}">
                      <a16:colId xmlns:a16="http://schemas.microsoft.com/office/drawing/2014/main" val="2209933944"/>
                    </a:ext>
                  </a:extLst>
                </a:gridCol>
              </a:tblGrid>
              <a:tr h="630000">
                <a:tc>
                  <a:txBody>
                    <a:bodyPr/>
                    <a:lstStyle/>
                    <a:p>
                      <a:pPr algn="ctr"/>
                      <a:r>
                        <a:rPr lang="en-US" sz="1700" dirty="0">
                          <a:latin typeface="Quicksand" pitchFamily="2" charset="0"/>
                          <a:cs typeface="Arial" panose="020B0604020202020204" pitchFamily="34" charset="0"/>
                        </a:rPr>
                        <a:t>Sl.No </a:t>
                      </a:r>
                      <a:endParaRPr lang="en-AE" sz="1700" dirty="0">
                        <a:latin typeface="Quicksand" pitchFamily="2" charset="0"/>
                        <a:cs typeface="Arial" panose="020B0604020202020204" pitchFamily="34" charset="0"/>
                      </a:endParaRPr>
                    </a:p>
                  </a:txBody>
                  <a:tcPr marL="112167" marR="112167" marT="56083" marB="56083"/>
                </a:tc>
                <a:tc>
                  <a:txBody>
                    <a:bodyPr/>
                    <a:lstStyle/>
                    <a:p>
                      <a:pPr algn="ctr"/>
                      <a:r>
                        <a:rPr lang="en-US" sz="1700" dirty="0">
                          <a:latin typeface="Quicksand" pitchFamily="2" charset="0"/>
                        </a:rPr>
                        <a:t>CONTENTS</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Page No</a:t>
                      </a:r>
                      <a:endParaRPr lang="en-AE" sz="1700" dirty="0">
                        <a:latin typeface="Quicksand" pitchFamily="2" charset="0"/>
                      </a:endParaRPr>
                    </a:p>
                  </a:txBody>
                  <a:tcPr marL="112167" marR="112167" marT="56083" marB="56083"/>
                </a:tc>
                <a:extLst>
                  <a:ext uri="{0D108BD9-81ED-4DB2-BD59-A6C34878D82A}">
                    <a16:rowId xmlns:a16="http://schemas.microsoft.com/office/drawing/2014/main" val="1720461967"/>
                  </a:ext>
                </a:extLst>
              </a:tr>
              <a:tr h="630000">
                <a:tc>
                  <a:txBody>
                    <a:bodyPr/>
                    <a:lstStyle/>
                    <a:p>
                      <a:pPr algn="ctr"/>
                      <a:r>
                        <a:rPr lang="en-US" sz="1700" dirty="0">
                          <a:latin typeface="Quicksand" pitchFamily="2" charset="0"/>
                        </a:rPr>
                        <a:t>1</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Introduction</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5</a:t>
                      </a:r>
                      <a:endParaRPr lang="en-AE" sz="1700" dirty="0">
                        <a:latin typeface="Quicksand" pitchFamily="2" charset="0"/>
                      </a:endParaRPr>
                    </a:p>
                  </a:txBody>
                  <a:tcPr marL="112167" marR="112167" marT="56083" marB="56083"/>
                </a:tc>
                <a:extLst>
                  <a:ext uri="{0D108BD9-81ED-4DB2-BD59-A6C34878D82A}">
                    <a16:rowId xmlns:a16="http://schemas.microsoft.com/office/drawing/2014/main" val="3088012246"/>
                  </a:ext>
                </a:extLst>
              </a:tr>
              <a:tr h="630000">
                <a:tc>
                  <a:txBody>
                    <a:bodyPr/>
                    <a:lstStyle/>
                    <a:p>
                      <a:pPr algn="ctr"/>
                      <a:r>
                        <a:rPr lang="en-US" sz="1700" dirty="0">
                          <a:latin typeface="Quicksand" pitchFamily="2" charset="0"/>
                        </a:rPr>
                        <a:t>2</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Objective and Scope of the Project</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6</a:t>
                      </a:r>
                      <a:endParaRPr lang="en-AE" sz="1700" dirty="0">
                        <a:latin typeface="Quicksand" pitchFamily="2" charset="0"/>
                      </a:endParaRPr>
                    </a:p>
                  </a:txBody>
                  <a:tcPr marL="112167" marR="112167" marT="56083" marB="56083"/>
                </a:tc>
                <a:extLst>
                  <a:ext uri="{0D108BD9-81ED-4DB2-BD59-A6C34878D82A}">
                    <a16:rowId xmlns:a16="http://schemas.microsoft.com/office/drawing/2014/main" val="1951752791"/>
                  </a:ext>
                </a:extLst>
              </a:tr>
              <a:tr h="630000">
                <a:tc>
                  <a:txBody>
                    <a:bodyPr/>
                    <a:lstStyle/>
                    <a:p>
                      <a:pPr algn="ctr"/>
                      <a:r>
                        <a:rPr lang="en-US" sz="1700" dirty="0">
                          <a:latin typeface="Quicksand" pitchFamily="2" charset="0"/>
                        </a:rPr>
                        <a:t>3</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Theoretical Background of the Project</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7</a:t>
                      </a:r>
                      <a:endParaRPr lang="en-AE" sz="1700" dirty="0">
                        <a:latin typeface="Quicksand" pitchFamily="2" charset="0"/>
                      </a:endParaRPr>
                    </a:p>
                  </a:txBody>
                  <a:tcPr marL="112167" marR="112167" marT="56083" marB="56083"/>
                </a:tc>
                <a:extLst>
                  <a:ext uri="{0D108BD9-81ED-4DB2-BD59-A6C34878D82A}">
                    <a16:rowId xmlns:a16="http://schemas.microsoft.com/office/drawing/2014/main" val="1615579534"/>
                  </a:ext>
                </a:extLst>
              </a:tr>
              <a:tr h="630000">
                <a:tc>
                  <a:txBody>
                    <a:bodyPr/>
                    <a:lstStyle/>
                    <a:p>
                      <a:pPr algn="ctr"/>
                      <a:r>
                        <a:rPr lang="en-US" sz="1700" dirty="0">
                          <a:latin typeface="Quicksand" pitchFamily="2" charset="0"/>
                        </a:rPr>
                        <a:t>4</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System Implementation</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10</a:t>
                      </a:r>
                      <a:endParaRPr lang="en-AE" sz="1700" dirty="0">
                        <a:latin typeface="Quicksand" pitchFamily="2" charset="0"/>
                      </a:endParaRPr>
                    </a:p>
                  </a:txBody>
                  <a:tcPr marL="112167" marR="112167" marT="56083" marB="56083"/>
                </a:tc>
                <a:extLst>
                  <a:ext uri="{0D108BD9-81ED-4DB2-BD59-A6C34878D82A}">
                    <a16:rowId xmlns:a16="http://schemas.microsoft.com/office/drawing/2014/main" val="2932220329"/>
                  </a:ext>
                </a:extLst>
              </a:tr>
              <a:tr h="630000">
                <a:tc>
                  <a:txBody>
                    <a:bodyPr/>
                    <a:lstStyle/>
                    <a:p>
                      <a:pPr algn="ctr"/>
                      <a:r>
                        <a:rPr lang="en-US" sz="1700" dirty="0">
                          <a:latin typeface="Quicksand" pitchFamily="2" charset="0"/>
                        </a:rPr>
                        <a:t>5</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System Design and Development</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11</a:t>
                      </a:r>
                      <a:endParaRPr lang="en-AE" sz="1700" dirty="0">
                        <a:latin typeface="Quicksand" pitchFamily="2" charset="0"/>
                      </a:endParaRPr>
                    </a:p>
                  </a:txBody>
                  <a:tcPr marL="112167" marR="112167" marT="56083" marB="56083"/>
                </a:tc>
                <a:extLst>
                  <a:ext uri="{0D108BD9-81ED-4DB2-BD59-A6C34878D82A}">
                    <a16:rowId xmlns:a16="http://schemas.microsoft.com/office/drawing/2014/main" val="4117855755"/>
                  </a:ext>
                </a:extLst>
              </a:tr>
              <a:tr h="630000">
                <a:tc>
                  <a:txBody>
                    <a:bodyPr/>
                    <a:lstStyle/>
                    <a:p>
                      <a:pPr algn="ctr"/>
                      <a:r>
                        <a:rPr lang="en-US" sz="1700" dirty="0">
                          <a:latin typeface="Quicksand" pitchFamily="2" charset="0"/>
                        </a:rPr>
                        <a:t>6</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Source Code</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13</a:t>
                      </a:r>
                      <a:endParaRPr lang="en-AE" sz="1700" dirty="0">
                        <a:latin typeface="Quicksand" pitchFamily="2" charset="0"/>
                      </a:endParaRPr>
                    </a:p>
                  </a:txBody>
                  <a:tcPr marL="112167" marR="112167" marT="56083" marB="56083"/>
                </a:tc>
                <a:extLst>
                  <a:ext uri="{0D108BD9-81ED-4DB2-BD59-A6C34878D82A}">
                    <a16:rowId xmlns:a16="http://schemas.microsoft.com/office/drawing/2014/main" val="1652581899"/>
                  </a:ext>
                </a:extLst>
              </a:tr>
              <a:tr h="630000">
                <a:tc>
                  <a:txBody>
                    <a:bodyPr/>
                    <a:lstStyle/>
                    <a:p>
                      <a:pPr algn="ctr"/>
                      <a:r>
                        <a:rPr lang="en-US" sz="1700" dirty="0">
                          <a:latin typeface="Quicksand" pitchFamily="2" charset="0"/>
                        </a:rPr>
                        <a:t>7</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Results and Discussion</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23</a:t>
                      </a:r>
                      <a:endParaRPr lang="en-AE" sz="1700" dirty="0">
                        <a:latin typeface="Quicksand" pitchFamily="2" charset="0"/>
                      </a:endParaRPr>
                    </a:p>
                  </a:txBody>
                  <a:tcPr marL="112167" marR="112167" marT="56083" marB="56083"/>
                </a:tc>
                <a:extLst>
                  <a:ext uri="{0D108BD9-81ED-4DB2-BD59-A6C34878D82A}">
                    <a16:rowId xmlns:a16="http://schemas.microsoft.com/office/drawing/2014/main" val="3352068143"/>
                  </a:ext>
                </a:extLst>
              </a:tr>
              <a:tr h="630000">
                <a:tc>
                  <a:txBody>
                    <a:bodyPr/>
                    <a:lstStyle/>
                    <a:p>
                      <a:pPr algn="ctr"/>
                      <a:r>
                        <a:rPr lang="en-US" sz="1700" dirty="0">
                          <a:latin typeface="Quicksand" pitchFamily="2" charset="0"/>
                        </a:rPr>
                        <a:t>8</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Conclusion and Future scope</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29</a:t>
                      </a:r>
                      <a:endParaRPr lang="en-AE" sz="1700" dirty="0">
                        <a:latin typeface="Quicksand" pitchFamily="2" charset="0"/>
                      </a:endParaRPr>
                    </a:p>
                  </a:txBody>
                  <a:tcPr marL="112167" marR="112167" marT="56083" marB="56083"/>
                </a:tc>
                <a:extLst>
                  <a:ext uri="{0D108BD9-81ED-4DB2-BD59-A6C34878D82A}">
                    <a16:rowId xmlns:a16="http://schemas.microsoft.com/office/drawing/2014/main" val="1002273805"/>
                  </a:ext>
                </a:extLst>
              </a:tr>
              <a:tr h="630000">
                <a:tc>
                  <a:txBody>
                    <a:bodyPr/>
                    <a:lstStyle/>
                    <a:p>
                      <a:pPr algn="ctr"/>
                      <a:r>
                        <a:rPr lang="en-US" sz="1700" dirty="0">
                          <a:latin typeface="Quicksand" pitchFamily="2" charset="0"/>
                        </a:rPr>
                        <a:t>9</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Bibliography</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30</a:t>
                      </a:r>
                      <a:endParaRPr lang="en-AE" sz="1700" dirty="0">
                        <a:latin typeface="Quicksand" pitchFamily="2" charset="0"/>
                      </a:endParaRPr>
                    </a:p>
                  </a:txBody>
                  <a:tcPr marL="112167" marR="112167" marT="56083" marB="56083"/>
                </a:tc>
                <a:extLst>
                  <a:ext uri="{0D108BD9-81ED-4DB2-BD59-A6C34878D82A}">
                    <a16:rowId xmlns:a16="http://schemas.microsoft.com/office/drawing/2014/main" val="2606913514"/>
                  </a:ext>
                </a:extLst>
              </a:tr>
            </a:tbl>
          </a:graphicData>
        </a:graphic>
      </p:graphicFrame>
      <p:sp>
        <p:nvSpPr>
          <p:cNvPr id="6" name="TextBox 5">
            <a:extLst>
              <a:ext uri="{FF2B5EF4-FFF2-40B4-BE49-F238E27FC236}">
                <a16:creationId xmlns:a16="http://schemas.microsoft.com/office/drawing/2014/main" id="{4F412517-250D-75A1-2F65-5DACFFB8D556}"/>
              </a:ext>
            </a:extLst>
          </p:cNvPr>
          <p:cNvSpPr txBox="1"/>
          <p:nvPr/>
        </p:nvSpPr>
        <p:spPr>
          <a:xfrm>
            <a:off x="2167128" y="921478"/>
            <a:ext cx="2523744" cy="769441"/>
          </a:xfrm>
          <a:prstGeom prst="rect">
            <a:avLst/>
          </a:prstGeom>
          <a:noFill/>
        </p:spPr>
        <p:txBody>
          <a:bodyPr wrap="square" rtlCol="0">
            <a:spAutoFit/>
          </a:bodyPr>
          <a:lstStyle/>
          <a:p>
            <a:pPr algn="ctr"/>
            <a:r>
              <a:rPr lang="en-US" sz="4400" b="1" dirty="0">
                <a:latin typeface="Quicksand" pitchFamily="2" charset="0"/>
              </a:rPr>
              <a:t>INDEX</a:t>
            </a:r>
            <a:endParaRPr lang="en-AE" sz="4400" b="1" dirty="0">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306666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6" name="TextBox 5">
            <a:extLst>
              <a:ext uri="{FF2B5EF4-FFF2-40B4-BE49-F238E27FC236}">
                <a16:creationId xmlns:a16="http://schemas.microsoft.com/office/drawing/2014/main" id="{4F412517-250D-75A1-2F65-5DACFFB8D556}"/>
              </a:ext>
            </a:extLst>
          </p:cNvPr>
          <p:cNvSpPr txBox="1"/>
          <p:nvPr/>
        </p:nvSpPr>
        <p:spPr>
          <a:xfrm>
            <a:off x="331723" y="554587"/>
            <a:ext cx="6164072" cy="769441"/>
          </a:xfrm>
          <a:prstGeom prst="rect">
            <a:avLst/>
          </a:prstGeom>
          <a:noFill/>
        </p:spPr>
        <p:txBody>
          <a:bodyPr wrap="square" rtlCol="0">
            <a:spAutoFit/>
          </a:bodyPr>
          <a:lstStyle/>
          <a:p>
            <a:pPr algn="ctr"/>
            <a:r>
              <a:rPr lang="en-US" sz="4400" b="1" dirty="0">
                <a:latin typeface="Quicksand" pitchFamily="2" charset="0"/>
              </a:rPr>
              <a:t>Introduction</a:t>
            </a:r>
            <a:endParaRPr lang="en-AE" sz="4400" b="1" dirty="0">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610390"/>
            <a:ext cx="6164072" cy="6634893"/>
          </a:xfrm>
          <a:prstGeom prst="rect">
            <a:avLst/>
          </a:prstGeom>
          <a:noFill/>
        </p:spPr>
        <p:txBody>
          <a:bodyPr wrap="square" rtlCol="0">
            <a:spAutoFit/>
          </a:bodyPr>
          <a:lstStyle/>
          <a:p>
            <a:pPr>
              <a:lnSpc>
                <a:spcPct val="150000"/>
              </a:lnSpc>
            </a:pPr>
            <a:r>
              <a:rPr lang="en-US" sz="2200" dirty="0">
                <a:latin typeface="Quicksand" pitchFamily="2" charset="0"/>
              </a:rPr>
              <a:t>Our project is based on various hotel chains around the world such as Hilton , Radisson Blu etc. We have given the customers the option for their personal preferences for them to have a pleasant stay with us at The Paradise Hotel. Customers can book with us using a variety of attractive packages. The project has incorporated various modules which thereby allows visitors to choose the package or their choice , the room they wish, to get the room number , to check status of customer etc. We have also taken back feedback from friends and family for best service.</a:t>
            </a:r>
            <a:endParaRPr lang="en-AE" sz="2200" dirty="0">
              <a:latin typeface="Quicksand" pitchFamily="2" charset="0"/>
            </a:endParaRPr>
          </a:p>
        </p:txBody>
      </p:sp>
    </p:spTree>
    <p:extLst>
      <p:ext uri="{BB962C8B-B14F-4D97-AF65-F5344CB8AC3E}">
        <p14:creationId xmlns:p14="http://schemas.microsoft.com/office/powerpoint/2010/main" val="72621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dirty="0">
                <a:latin typeface="Quicksand" pitchFamily="2" charset="0"/>
              </a:rPr>
              <a:t>Objective and Scope of the Project</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32916" y="2082674"/>
            <a:ext cx="6361685" cy="6963445"/>
          </a:xfrm>
          <a:prstGeom prst="rect">
            <a:avLst/>
          </a:prstGeom>
          <a:noFill/>
        </p:spPr>
        <p:txBody>
          <a:bodyPr wrap="square" rtlCol="0">
            <a:spAutoFit/>
          </a:bodyPr>
          <a:lstStyle/>
          <a:p>
            <a:pPr>
              <a:lnSpc>
                <a:spcPct val="150000"/>
              </a:lnSpc>
            </a:pPr>
            <a:r>
              <a:rPr lang="en-US" sz="2000" dirty="0">
                <a:latin typeface="Quicksand" pitchFamily="2" charset="0"/>
              </a:rPr>
              <a:t>The Hotel Management program developed by my team gives an insight on how the management system of a hotel works and makes the organization function efficiently.</a:t>
            </a:r>
          </a:p>
          <a:p>
            <a:pPr>
              <a:lnSpc>
                <a:spcPct val="150000"/>
              </a:lnSpc>
            </a:pPr>
            <a:r>
              <a:rPr lang="en-US" sz="2000" dirty="0">
                <a:latin typeface="Quicksand" pitchFamily="2" charset="0"/>
              </a:rPr>
              <a:t>The following objectives were kept in mind while designing this program:-</a:t>
            </a:r>
          </a:p>
          <a:p>
            <a:pPr>
              <a:lnSpc>
                <a:spcPct val="150000"/>
              </a:lnSpc>
            </a:pPr>
            <a:r>
              <a:rPr lang="en-US" sz="2000" dirty="0">
                <a:latin typeface="Quicksand" pitchFamily="2" charset="0"/>
              </a:rPr>
              <a:t>1. A general idea on the working of a hotel management</a:t>
            </a:r>
          </a:p>
          <a:p>
            <a:pPr>
              <a:lnSpc>
                <a:spcPct val="150000"/>
              </a:lnSpc>
            </a:pPr>
            <a:r>
              <a:rPr lang="en-US" sz="2000" dirty="0">
                <a:latin typeface="Quicksand" pitchFamily="2" charset="0"/>
              </a:rPr>
              <a:t>system.</a:t>
            </a:r>
          </a:p>
          <a:p>
            <a:pPr>
              <a:lnSpc>
                <a:spcPct val="150000"/>
              </a:lnSpc>
            </a:pPr>
            <a:r>
              <a:rPr lang="en-US" sz="2000" dirty="0">
                <a:latin typeface="Quicksand" pitchFamily="2" charset="0"/>
              </a:rPr>
              <a:t>2. Cutting short the processing time.</a:t>
            </a:r>
          </a:p>
          <a:p>
            <a:pPr>
              <a:lnSpc>
                <a:spcPct val="150000"/>
              </a:lnSpc>
            </a:pPr>
            <a:r>
              <a:rPr lang="en-US" sz="2000" dirty="0">
                <a:latin typeface="Quicksand" pitchFamily="2" charset="0"/>
              </a:rPr>
              <a:t>3. To make ourselves understand the working of Python</a:t>
            </a:r>
          </a:p>
          <a:p>
            <a:pPr>
              <a:lnSpc>
                <a:spcPct val="150000"/>
              </a:lnSpc>
            </a:pPr>
            <a:r>
              <a:rPr lang="en-US" sz="2000" dirty="0">
                <a:latin typeface="Quicksand" pitchFamily="2" charset="0"/>
              </a:rPr>
              <a:t>together with MySQL using database connectivity.</a:t>
            </a:r>
          </a:p>
          <a:p>
            <a:pPr>
              <a:lnSpc>
                <a:spcPct val="150000"/>
              </a:lnSpc>
            </a:pPr>
            <a:r>
              <a:rPr lang="en-US" sz="2000" dirty="0">
                <a:latin typeface="Quicksand" pitchFamily="2" charset="0"/>
              </a:rPr>
              <a:t>4. To familiarize ourselves with the concepts of Python and MySQL</a:t>
            </a:r>
          </a:p>
        </p:txBody>
      </p:sp>
    </p:spTree>
    <p:extLst>
      <p:ext uri="{BB962C8B-B14F-4D97-AF65-F5344CB8AC3E}">
        <p14:creationId xmlns:p14="http://schemas.microsoft.com/office/powerpoint/2010/main" val="428865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323439"/>
          </a:xfrm>
          <a:prstGeom prst="rect">
            <a:avLst/>
          </a:prstGeom>
          <a:noFill/>
        </p:spPr>
        <p:txBody>
          <a:bodyPr wrap="square" rtlCol="0">
            <a:spAutoFit/>
          </a:bodyPr>
          <a:lstStyle/>
          <a:p>
            <a:pPr algn="ctr"/>
            <a:r>
              <a:rPr lang="en-US" sz="4000" b="1" dirty="0">
                <a:latin typeface="Quicksand" pitchFamily="2" charset="0"/>
              </a:rPr>
              <a:t>Theoretical Background of the Project</a:t>
            </a:r>
            <a:endParaRPr lang="en-AE" sz="40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3" y="2045028"/>
            <a:ext cx="6164072" cy="7425110"/>
          </a:xfrm>
          <a:prstGeom prst="rect">
            <a:avLst/>
          </a:prstGeom>
          <a:noFill/>
        </p:spPr>
        <p:txBody>
          <a:bodyPr wrap="square" rtlCol="0">
            <a:spAutoFit/>
          </a:bodyPr>
          <a:lstStyle/>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r>
              <a:rPr lang="en-US" sz="2400" b="1" dirty="0">
                <a:latin typeface="Quicksand" pitchFamily="2" charset="0"/>
              </a:rPr>
              <a:t>Python</a:t>
            </a:r>
          </a:p>
          <a:p>
            <a:pPr>
              <a:lnSpc>
                <a:spcPct val="150000"/>
              </a:lnSpc>
            </a:pPr>
            <a:r>
              <a:rPr lang="en-US" sz="2000" dirty="0">
                <a:latin typeface="Quicksand" pitchFamily="2" charset="0"/>
              </a:rPr>
              <a:t>Python is an interpreted, object-oriented, high-level programming language with dynamic semantics.</a:t>
            </a:r>
          </a:p>
          <a:p>
            <a:pPr>
              <a:lnSpc>
                <a:spcPct val="150000"/>
              </a:lnSpc>
            </a:pPr>
            <a:r>
              <a:rPr lang="en-US" sz="2000" dirty="0">
                <a:latin typeface="Quicksand" pitchFamily="2" charset="0"/>
              </a:rPr>
              <a:t>It has built-in data structures, combined with dynamic typing and dynamic binding, making it very attractive for rapid application development, scripting, or as a glue language to connect existing components together.</a:t>
            </a:r>
          </a:p>
          <a:p>
            <a:pPr>
              <a:lnSpc>
                <a:spcPct val="150000"/>
              </a:lnSpc>
            </a:pPr>
            <a:r>
              <a:rPr lang="en-US" sz="2000" dirty="0">
                <a:latin typeface="Quicksand" pitchFamily="2" charset="0"/>
              </a:rPr>
              <a:t>Python was originally created in 1991 by Guido van Rossum.</a:t>
            </a:r>
          </a:p>
        </p:txBody>
      </p:sp>
      <p:pic>
        <p:nvPicPr>
          <p:cNvPr id="3" name="Picture 2">
            <a:extLst>
              <a:ext uri="{FF2B5EF4-FFF2-40B4-BE49-F238E27FC236}">
                <a16:creationId xmlns:a16="http://schemas.microsoft.com/office/drawing/2014/main" id="{0DC108D8-16AB-E2C4-2944-CC953FCA8035}"/>
              </a:ext>
            </a:extLst>
          </p:cNvPr>
          <p:cNvPicPr>
            <a:picLocks noChangeAspect="1"/>
          </p:cNvPicPr>
          <p:nvPr/>
        </p:nvPicPr>
        <p:blipFill rotWithShape="1">
          <a:blip r:embed="rId2"/>
          <a:srcRect l="13689" t="8009" r="11795" b="11057"/>
          <a:stretch/>
        </p:blipFill>
        <p:spPr>
          <a:xfrm>
            <a:off x="2350008" y="2045028"/>
            <a:ext cx="2157984" cy="2097118"/>
          </a:xfrm>
          <a:prstGeom prst="rect">
            <a:avLst/>
          </a:prstGeom>
        </p:spPr>
      </p:pic>
    </p:spTree>
    <p:extLst>
      <p:ext uri="{BB962C8B-B14F-4D97-AF65-F5344CB8AC3E}">
        <p14:creationId xmlns:p14="http://schemas.microsoft.com/office/powerpoint/2010/main" val="28430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46964" y="923364"/>
            <a:ext cx="6164072" cy="7425110"/>
          </a:xfrm>
          <a:prstGeom prst="rect">
            <a:avLst/>
          </a:prstGeom>
          <a:noFill/>
        </p:spPr>
        <p:txBody>
          <a:bodyPr wrap="square" rtlCol="0">
            <a:spAutoFit/>
          </a:bodyPr>
          <a:lstStyle/>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r>
              <a:rPr lang="en-US" sz="2400" b="1" dirty="0">
                <a:latin typeface="Quicksand" pitchFamily="2" charset="0"/>
              </a:rPr>
              <a:t>Spyder</a:t>
            </a:r>
          </a:p>
          <a:p>
            <a:pPr>
              <a:lnSpc>
                <a:spcPct val="150000"/>
              </a:lnSpc>
            </a:pPr>
            <a:r>
              <a:rPr lang="en-US" sz="2000" dirty="0">
                <a:latin typeface="Quicksand" pitchFamily="2" charset="0"/>
              </a:rPr>
              <a:t>Spyder is a free and open-source scientific environment written in Python, for Python, and designed by and for scientists, engineers and data analysts. It features a unique combination of the advanced editing, analysis, debugging, and profiling functionality of a comprehensive development tool with the data exploration, interactive execution, deep inspection, and beautiful visualization capabilities of a scientific package.</a:t>
            </a:r>
          </a:p>
        </p:txBody>
      </p:sp>
      <p:pic>
        <p:nvPicPr>
          <p:cNvPr id="5" name="Picture 4">
            <a:extLst>
              <a:ext uri="{FF2B5EF4-FFF2-40B4-BE49-F238E27FC236}">
                <a16:creationId xmlns:a16="http://schemas.microsoft.com/office/drawing/2014/main" id="{73B902E5-7554-5FC1-81BA-0594A9C146B4}"/>
              </a:ext>
            </a:extLst>
          </p:cNvPr>
          <p:cNvPicPr>
            <a:picLocks noChangeAspect="1"/>
          </p:cNvPicPr>
          <p:nvPr/>
        </p:nvPicPr>
        <p:blipFill>
          <a:blip r:embed="rId2"/>
          <a:stretch>
            <a:fillRect/>
          </a:stretch>
        </p:blipFill>
        <p:spPr>
          <a:xfrm>
            <a:off x="600455" y="1300302"/>
            <a:ext cx="5657089" cy="1560811"/>
          </a:xfrm>
          <a:prstGeom prst="rect">
            <a:avLst/>
          </a:prstGeom>
        </p:spPr>
      </p:pic>
    </p:spTree>
    <p:extLst>
      <p:ext uri="{BB962C8B-B14F-4D97-AF65-F5344CB8AC3E}">
        <p14:creationId xmlns:p14="http://schemas.microsoft.com/office/powerpoint/2010/main" val="20960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03021" y="2329229"/>
            <a:ext cx="6251957" cy="7055778"/>
          </a:xfrm>
          <a:prstGeom prst="rect">
            <a:avLst/>
          </a:prstGeom>
          <a:noFill/>
        </p:spPr>
        <p:txBody>
          <a:bodyPr wrap="square" rtlCol="0">
            <a:spAutoFit/>
          </a:bodyPr>
          <a:lstStyle/>
          <a:p>
            <a:pPr algn="ctr">
              <a:lnSpc>
                <a:spcPct val="150000"/>
              </a:lnSpc>
            </a:pPr>
            <a:r>
              <a:rPr lang="en-US" sz="2400" b="1" dirty="0">
                <a:latin typeface="Quicksand" pitchFamily="2" charset="0"/>
              </a:rPr>
              <a:t>MySQL</a:t>
            </a:r>
          </a:p>
          <a:p>
            <a:pPr>
              <a:lnSpc>
                <a:spcPct val="150000"/>
              </a:lnSpc>
            </a:pPr>
            <a:r>
              <a:rPr lang="en-US" sz="2000" dirty="0">
                <a:latin typeface="Quicksand" pitchFamily="2" charset="0"/>
              </a:rPr>
              <a:t>MySQL is a relational database management system (RDBMS) developed by Oracle that is based on structured query language (SQL).</a:t>
            </a:r>
          </a:p>
          <a:p>
            <a:pPr>
              <a:lnSpc>
                <a:spcPct val="150000"/>
              </a:lnSpc>
            </a:pPr>
            <a:r>
              <a:rPr lang="en-US" sz="2000" dirty="0">
                <a:latin typeface="Quicksand" pitchFamily="2" charset="0"/>
              </a:rPr>
              <a:t>A database is a structured collection of data. It may be anything from a simple shopping list to a picture gallery or a place to hold the vast amounts of information in a corporate network.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implement, manage, and query such a database. </a:t>
            </a:r>
          </a:p>
        </p:txBody>
      </p:sp>
      <p:pic>
        <p:nvPicPr>
          <p:cNvPr id="3" name="Picture 2" descr="Logo&#10;&#10;Description automatically generated">
            <a:extLst>
              <a:ext uri="{FF2B5EF4-FFF2-40B4-BE49-F238E27FC236}">
                <a16:creationId xmlns:a16="http://schemas.microsoft.com/office/drawing/2014/main" id="{4C62331D-C9BC-0466-6437-0508C372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78" y="448364"/>
            <a:ext cx="3611442" cy="1880865"/>
          </a:xfrm>
          <a:prstGeom prst="rect">
            <a:avLst/>
          </a:prstGeom>
        </p:spPr>
      </p:pic>
    </p:spTree>
    <p:extLst>
      <p:ext uri="{BB962C8B-B14F-4D97-AF65-F5344CB8AC3E}">
        <p14:creationId xmlns:p14="http://schemas.microsoft.com/office/powerpoint/2010/main" val="123239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5034</Words>
  <Application>Microsoft Office PowerPoint</Application>
  <PresentationFormat>A4 Paper (210x297 mm)</PresentationFormat>
  <Paragraphs>618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Gilchrist Tavares</dc:creator>
  <cp:lastModifiedBy>Gilchrist Tavares</cp:lastModifiedBy>
  <cp:revision>76</cp:revision>
  <cp:lastPrinted>2022-07-26T13:04:31Z</cp:lastPrinted>
  <dcterms:created xsi:type="dcterms:W3CDTF">2022-07-09T15:59:58Z</dcterms:created>
  <dcterms:modified xsi:type="dcterms:W3CDTF">2022-08-21T19:35:59Z</dcterms:modified>
</cp:coreProperties>
</file>