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87" r:id="rId2"/>
    <p:sldId id="288" r:id="rId3"/>
    <p:sldId id="289" r:id="rId4"/>
    <p:sldId id="290" r:id="rId5"/>
    <p:sldId id="29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D090D9-ED15-45BC-9849-C2ECC83DD746}" v="1" dt="2024-12-31T12:45:43.1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69DA9-A9FC-482D-AD41-F10EF5E216B4}" type="datetimeFigureOut">
              <a:rPr lang="en-US" smtClean="0"/>
              <a:t>12/31/2024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D876C-75DD-4273-BDB1-92822D874E84}" type="slidenum">
              <a:rPr lang="en-US" smtClean="0"/>
              <a:t>‹#›</a:t>
            </a:fld>
            <a:endParaRPr lang="en-US"/>
          </a:p>
        </p:txBody>
      </p:sp>
    </p:spTree>
    <p:extLst>
      <p:ext uri="{BB962C8B-B14F-4D97-AF65-F5344CB8AC3E}">
        <p14:creationId xmlns:p14="http://schemas.microsoft.com/office/powerpoint/2010/main" val="4043370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D0DA7-736C-3775-7C8A-3DBB6714B0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F110E-E992-3C33-764E-F650C33BC2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2560F7-FD3D-ED78-97BE-DE158B28DC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256815-A9F9-7267-513D-5276D1BF1253}"/>
              </a:ext>
            </a:extLst>
          </p:cNvPr>
          <p:cNvSpPr>
            <a:spLocks noGrp="1"/>
          </p:cNvSpPr>
          <p:nvPr>
            <p:ph type="sldNum" sz="quarter" idx="5"/>
          </p:nvPr>
        </p:nvSpPr>
        <p:spPr/>
        <p:txBody>
          <a:bodyPr/>
          <a:lstStyle/>
          <a:p>
            <a:fld id="{D10419AF-F626-48B8-AEE7-797F4BAF907E}" type="slidenum">
              <a:rPr lang="en-US" smtClean="0"/>
              <a:t>1</a:t>
            </a:fld>
            <a:endParaRPr lang="en-US"/>
          </a:p>
        </p:txBody>
      </p:sp>
    </p:spTree>
    <p:extLst>
      <p:ext uri="{BB962C8B-B14F-4D97-AF65-F5344CB8AC3E}">
        <p14:creationId xmlns:p14="http://schemas.microsoft.com/office/powerpoint/2010/main" val="1118531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3946C-A154-22F8-994A-53C5FB790F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966F00-782C-8B8F-49F9-5D7249189D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1ABD77-FF60-6D34-87F9-B5F60DD5F4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A6BF11-AB50-B003-54EB-82C3791CAE68}"/>
              </a:ext>
            </a:extLst>
          </p:cNvPr>
          <p:cNvSpPr>
            <a:spLocks noGrp="1"/>
          </p:cNvSpPr>
          <p:nvPr>
            <p:ph type="sldNum" sz="quarter" idx="5"/>
          </p:nvPr>
        </p:nvSpPr>
        <p:spPr/>
        <p:txBody>
          <a:bodyPr/>
          <a:lstStyle/>
          <a:p>
            <a:fld id="{D10419AF-F626-48B8-AEE7-797F4BAF907E}" type="slidenum">
              <a:rPr lang="en-US" smtClean="0"/>
              <a:t>2</a:t>
            </a:fld>
            <a:endParaRPr lang="en-US"/>
          </a:p>
        </p:txBody>
      </p:sp>
    </p:spTree>
    <p:extLst>
      <p:ext uri="{BB962C8B-B14F-4D97-AF65-F5344CB8AC3E}">
        <p14:creationId xmlns:p14="http://schemas.microsoft.com/office/powerpoint/2010/main" val="753750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E7F37-450F-C7F8-37E7-5DAAE233EB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C46A0D-B07B-E9A7-BEC7-588BB7A133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39FDD9-FA74-ADCA-A0F9-A081264E57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EAD069-B334-A09E-760F-5B1E2E00D25D}"/>
              </a:ext>
            </a:extLst>
          </p:cNvPr>
          <p:cNvSpPr>
            <a:spLocks noGrp="1"/>
          </p:cNvSpPr>
          <p:nvPr>
            <p:ph type="sldNum" sz="quarter" idx="5"/>
          </p:nvPr>
        </p:nvSpPr>
        <p:spPr/>
        <p:txBody>
          <a:bodyPr/>
          <a:lstStyle/>
          <a:p>
            <a:fld id="{D10419AF-F626-48B8-AEE7-797F4BAF907E}" type="slidenum">
              <a:rPr lang="en-US" smtClean="0"/>
              <a:t>3</a:t>
            </a:fld>
            <a:endParaRPr lang="en-US"/>
          </a:p>
        </p:txBody>
      </p:sp>
    </p:spTree>
    <p:extLst>
      <p:ext uri="{BB962C8B-B14F-4D97-AF65-F5344CB8AC3E}">
        <p14:creationId xmlns:p14="http://schemas.microsoft.com/office/powerpoint/2010/main" val="2861439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7E791-085B-71D9-BC93-FCA7957D6A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25320B-4CE6-A79F-678D-FCAFEB6DC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F37206-B71B-D0D9-709D-247862851C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DDB72F-0A6E-C513-246A-F591F575E6F4}"/>
              </a:ext>
            </a:extLst>
          </p:cNvPr>
          <p:cNvSpPr>
            <a:spLocks noGrp="1"/>
          </p:cNvSpPr>
          <p:nvPr>
            <p:ph type="sldNum" sz="quarter" idx="5"/>
          </p:nvPr>
        </p:nvSpPr>
        <p:spPr/>
        <p:txBody>
          <a:bodyPr/>
          <a:lstStyle/>
          <a:p>
            <a:fld id="{D10419AF-F626-48B8-AEE7-797F4BAF907E}" type="slidenum">
              <a:rPr lang="en-US" smtClean="0"/>
              <a:t>4</a:t>
            </a:fld>
            <a:endParaRPr lang="en-US"/>
          </a:p>
        </p:txBody>
      </p:sp>
    </p:spTree>
    <p:extLst>
      <p:ext uri="{BB962C8B-B14F-4D97-AF65-F5344CB8AC3E}">
        <p14:creationId xmlns:p14="http://schemas.microsoft.com/office/powerpoint/2010/main" val="3258155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043BD-81B2-3952-0128-4387D63334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D03798-A346-0025-8AA0-44E0DBA58E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B7A7CF-CFA8-7EE8-5FF3-7FBFAA9D8D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142050-69BA-12BE-312F-A72D96EB2F1E}"/>
              </a:ext>
            </a:extLst>
          </p:cNvPr>
          <p:cNvSpPr>
            <a:spLocks noGrp="1"/>
          </p:cNvSpPr>
          <p:nvPr>
            <p:ph type="sldNum" sz="quarter" idx="5"/>
          </p:nvPr>
        </p:nvSpPr>
        <p:spPr/>
        <p:txBody>
          <a:bodyPr/>
          <a:lstStyle/>
          <a:p>
            <a:fld id="{D10419AF-F626-48B8-AEE7-797F4BAF907E}" type="slidenum">
              <a:rPr lang="en-US" smtClean="0"/>
              <a:t>5</a:t>
            </a:fld>
            <a:endParaRPr lang="en-US"/>
          </a:p>
        </p:txBody>
      </p:sp>
    </p:spTree>
    <p:extLst>
      <p:ext uri="{BB962C8B-B14F-4D97-AF65-F5344CB8AC3E}">
        <p14:creationId xmlns:p14="http://schemas.microsoft.com/office/powerpoint/2010/main" val="874012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49DCB-0CAC-645C-A5F0-4197929874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BCBE7C-D961-1678-69CE-7975D8A92F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509B8C-C8CD-0D7E-349C-E568F926361B}"/>
              </a:ext>
            </a:extLst>
          </p:cNvPr>
          <p:cNvSpPr>
            <a:spLocks noGrp="1"/>
          </p:cNvSpPr>
          <p:nvPr>
            <p:ph type="dt" sz="half" idx="10"/>
          </p:nvPr>
        </p:nvSpPr>
        <p:spPr/>
        <p:txBody>
          <a:bodyPr/>
          <a:lstStyle/>
          <a:p>
            <a:fld id="{DA5D002C-B3D1-467A-BE36-100D02D3EC55}" type="datetimeFigureOut">
              <a:rPr lang="en-US" smtClean="0"/>
              <a:t>12/31/2024</a:t>
            </a:fld>
            <a:endParaRPr lang="en-US"/>
          </a:p>
        </p:txBody>
      </p:sp>
      <p:sp>
        <p:nvSpPr>
          <p:cNvPr id="5" name="Footer Placeholder 4">
            <a:extLst>
              <a:ext uri="{FF2B5EF4-FFF2-40B4-BE49-F238E27FC236}">
                <a16:creationId xmlns:a16="http://schemas.microsoft.com/office/drawing/2014/main" id="{D3EE081F-5C24-8EEB-D2BF-01BFBAC34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C1E6E-2591-04A1-AF50-62A9393FDF4D}"/>
              </a:ext>
            </a:extLst>
          </p:cNvPr>
          <p:cNvSpPr>
            <a:spLocks noGrp="1"/>
          </p:cNvSpPr>
          <p:nvPr>
            <p:ph type="sldNum" sz="quarter" idx="12"/>
          </p:nvPr>
        </p:nvSpPr>
        <p:spPr/>
        <p:txBody>
          <a:bodyPr/>
          <a:lstStyle/>
          <a:p>
            <a:fld id="{B16984C5-4DEB-448B-BC30-FA52DB50BF96}" type="slidenum">
              <a:rPr lang="en-US" smtClean="0"/>
              <a:t>‹#›</a:t>
            </a:fld>
            <a:endParaRPr lang="en-US"/>
          </a:p>
        </p:txBody>
      </p:sp>
    </p:spTree>
    <p:extLst>
      <p:ext uri="{BB962C8B-B14F-4D97-AF65-F5344CB8AC3E}">
        <p14:creationId xmlns:p14="http://schemas.microsoft.com/office/powerpoint/2010/main" val="402193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2059-16F7-C514-0F35-B444F9515D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E1071F-9C6C-4C33-8BFE-BCADC135D9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10EEE-51DA-2C4A-9E61-78DE893F0959}"/>
              </a:ext>
            </a:extLst>
          </p:cNvPr>
          <p:cNvSpPr>
            <a:spLocks noGrp="1"/>
          </p:cNvSpPr>
          <p:nvPr>
            <p:ph type="dt" sz="half" idx="10"/>
          </p:nvPr>
        </p:nvSpPr>
        <p:spPr/>
        <p:txBody>
          <a:bodyPr/>
          <a:lstStyle/>
          <a:p>
            <a:fld id="{DA5D002C-B3D1-467A-BE36-100D02D3EC55}" type="datetimeFigureOut">
              <a:rPr lang="en-US" smtClean="0"/>
              <a:t>12/31/2024</a:t>
            </a:fld>
            <a:endParaRPr lang="en-US"/>
          </a:p>
        </p:txBody>
      </p:sp>
      <p:sp>
        <p:nvSpPr>
          <p:cNvPr id="5" name="Footer Placeholder 4">
            <a:extLst>
              <a:ext uri="{FF2B5EF4-FFF2-40B4-BE49-F238E27FC236}">
                <a16:creationId xmlns:a16="http://schemas.microsoft.com/office/drawing/2014/main" id="{5F9A82C4-C852-DF00-0389-2516C293F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A1F8C-E4B5-79E6-2E49-D82526AB291A}"/>
              </a:ext>
            </a:extLst>
          </p:cNvPr>
          <p:cNvSpPr>
            <a:spLocks noGrp="1"/>
          </p:cNvSpPr>
          <p:nvPr>
            <p:ph type="sldNum" sz="quarter" idx="12"/>
          </p:nvPr>
        </p:nvSpPr>
        <p:spPr/>
        <p:txBody>
          <a:bodyPr/>
          <a:lstStyle/>
          <a:p>
            <a:fld id="{B16984C5-4DEB-448B-BC30-FA52DB50BF96}" type="slidenum">
              <a:rPr lang="en-US" smtClean="0"/>
              <a:t>‹#›</a:t>
            </a:fld>
            <a:endParaRPr lang="en-US"/>
          </a:p>
        </p:txBody>
      </p:sp>
    </p:spTree>
    <p:extLst>
      <p:ext uri="{BB962C8B-B14F-4D97-AF65-F5344CB8AC3E}">
        <p14:creationId xmlns:p14="http://schemas.microsoft.com/office/powerpoint/2010/main" val="273351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5C9970-9A3A-7AFF-F10C-5410DC88D3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704F1C-B11E-1ECE-F099-CE675195CD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529A32-6A48-42E1-06EB-FA00BD9765D7}"/>
              </a:ext>
            </a:extLst>
          </p:cNvPr>
          <p:cNvSpPr>
            <a:spLocks noGrp="1"/>
          </p:cNvSpPr>
          <p:nvPr>
            <p:ph type="dt" sz="half" idx="10"/>
          </p:nvPr>
        </p:nvSpPr>
        <p:spPr/>
        <p:txBody>
          <a:bodyPr/>
          <a:lstStyle/>
          <a:p>
            <a:fld id="{DA5D002C-B3D1-467A-BE36-100D02D3EC55}" type="datetimeFigureOut">
              <a:rPr lang="en-US" smtClean="0"/>
              <a:t>12/31/2024</a:t>
            </a:fld>
            <a:endParaRPr lang="en-US"/>
          </a:p>
        </p:txBody>
      </p:sp>
      <p:sp>
        <p:nvSpPr>
          <p:cNvPr id="5" name="Footer Placeholder 4">
            <a:extLst>
              <a:ext uri="{FF2B5EF4-FFF2-40B4-BE49-F238E27FC236}">
                <a16:creationId xmlns:a16="http://schemas.microsoft.com/office/drawing/2014/main" id="{24BFA1E3-1D76-C519-F46B-362810B88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B1484-4118-A877-674B-BB7CC82D97DF}"/>
              </a:ext>
            </a:extLst>
          </p:cNvPr>
          <p:cNvSpPr>
            <a:spLocks noGrp="1"/>
          </p:cNvSpPr>
          <p:nvPr>
            <p:ph type="sldNum" sz="quarter" idx="12"/>
          </p:nvPr>
        </p:nvSpPr>
        <p:spPr/>
        <p:txBody>
          <a:bodyPr/>
          <a:lstStyle/>
          <a:p>
            <a:fld id="{B16984C5-4DEB-448B-BC30-FA52DB50BF96}" type="slidenum">
              <a:rPr lang="en-US" smtClean="0"/>
              <a:t>‹#›</a:t>
            </a:fld>
            <a:endParaRPr lang="en-US"/>
          </a:p>
        </p:txBody>
      </p:sp>
    </p:spTree>
    <p:extLst>
      <p:ext uri="{BB962C8B-B14F-4D97-AF65-F5344CB8AC3E}">
        <p14:creationId xmlns:p14="http://schemas.microsoft.com/office/powerpoint/2010/main" val="19954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FB651-5AE1-0424-11DC-2CE1B7AFA0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C7E234-3BA0-63D3-0C2E-81540D6E16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E2479B-8142-FC38-6754-24400F736443}"/>
              </a:ext>
            </a:extLst>
          </p:cNvPr>
          <p:cNvSpPr>
            <a:spLocks noGrp="1"/>
          </p:cNvSpPr>
          <p:nvPr>
            <p:ph type="dt" sz="half" idx="10"/>
          </p:nvPr>
        </p:nvSpPr>
        <p:spPr/>
        <p:txBody>
          <a:bodyPr/>
          <a:lstStyle/>
          <a:p>
            <a:fld id="{DA5D002C-B3D1-467A-BE36-100D02D3EC55}" type="datetimeFigureOut">
              <a:rPr lang="en-US" smtClean="0"/>
              <a:t>12/31/2024</a:t>
            </a:fld>
            <a:endParaRPr lang="en-US"/>
          </a:p>
        </p:txBody>
      </p:sp>
      <p:sp>
        <p:nvSpPr>
          <p:cNvPr id="5" name="Footer Placeholder 4">
            <a:extLst>
              <a:ext uri="{FF2B5EF4-FFF2-40B4-BE49-F238E27FC236}">
                <a16:creationId xmlns:a16="http://schemas.microsoft.com/office/drawing/2014/main" id="{74CF772E-519B-8C42-5C72-AA484DB44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D136E-C1DC-5DC6-3EA4-2530B9AC8E60}"/>
              </a:ext>
            </a:extLst>
          </p:cNvPr>
          <p:cNvSpPr>
            <a:spLocks noGrp="1"/>
          </p:cNvSpPr>
          <p:nvPr>
            <p:ph type="sldNum" sz="quarter" idx="12"/>
          </p:nvPr>
        </p:nvSpPr>
        <p:spPr/>
        <p:txBody>
          <a:bodyPr/>
          <a:lstStyle/>
          <a:p>
            <a:fld id="{B16984C5-4DEB-448B-BC30-FA52DB50BF96}" type="slidenum">
              <a:rPr lang="en-US" smtClean="0"/>
              <a:t>‹#›</a:t>
            </a:fld>
            <a:endParaRPr lang="en-US"/>
          </a:p>
        </p:txBody>
      </p:sp>
    </p:spTree>
    <p:extLst>
      <p:ext uri="{BB962C8B-B14F-4D97-AF65-F5344CB8AC3E}">
        <p14:creationId xmlns:p14="http://schemas.microsoft.com/office/powerpoint/2010/main" val="3448410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D7A3-172D-2E71-FFC5-D07F6FE1B2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FC6BAB-8A9C-E201-096C-1D60AF167F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7E63E2-7B7A-5175-F7A4-CB2B29E3B582}"/>
              </a:ext>
            </a:extLst>
          </p:cNvPr>
          <p:cNvSpPr>
            <a:spLocks noGrp="1"/>
          </p:cNvSpPr>
          <p:nvPr>
            <p:ph type="dt" sz="half" idx="10"/>
          </p:nvPr>
        </p:nvSpPr>
        <p:spPr/>
        <p:txBody>
          <a:bodyPr/>
          <a:lstStyle/>
          <a:p>
            <a:fld id="{DA5D002C-B3D1-467A-BE36-100D02D3EC55}" type="datetimeFigureOut">
              <a:rPr lang="en-US" smtClean="0"/>
              <a:t>12/31/2024</a:t>
            </a:fld>
            <a:endParaRPr lang="en-US"/>
          </a:p>
        </p:txBody>
      </p:sp>
      <p:sp>
        <p:nvSpPr>
          <p:cNvPr id="5" name="Footer Placeholder 4">
            <a:extLst>
              <a:ext uri="{FF2B5EF4-FFF2-40B4-BE49-F238E27FC236}">
                <a16:creationId xmlns:a16="http://schemas.microsoft.com/office/drawing/2014/main" id="{8111CAA1-6261-87E3-1773-F0EA840287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6D488-C88F-22F6-3C0E-59D2B724F6ED}"/>
              </a:ext>
            </a:extLst>
          </p:cNvPr>
          <p:cNvSpPr>
            <a:spLocks noGrp="1"/>
          </p:cNvSpPr>
          <p:nvPr>
            <p:ph type="sldNum" sz="quarter" idx="12"/>
          </p:nvPr>
        </p:nvSpPr>
        <p:spPr/>
        <p:txBody>
          <a:bodyPr/>
          <a:lstStyle/>
          <a:p>
            <a:fld id="{B16984C5-4DEB-448B-BC30-FA52DB50BF96}" type="slidenum">
              <a:rPr lang="en-US" smtClean="0"/>
              <a:t>‹#›</a:t>
            </a:fld>
            <a:endParaRPr lang="en-US"/>
          </a:p>
        </p:txBody>
      </p:sp>
    </p:spTree>
    <p:extLst>
      <p:ext uri="{BB962C8B-B14F-4D97-AF65-F5344CB8AC3E}">
        <p14:creationId xmlns:p14="http://schemas.microsoft.com/office/powerpoint/2010/main" val="355070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52F1-89D9-3D85-2106-DCD5987B01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2C1741-AB5D-8A7E-2808-F024D8BE09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7E0835-C34F-C88E-FBFF-FEBADAC287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5C81F2-55FD-52D4-907D-5616EF6FD639}"/>
              </a:ext>
            </a:extLst>
          </p:cNvPr>
          <p:cNvSpPr>
            <a:spLocks noGrp="1"/>
          </p:cNvSpPr>
          <p:nvPr>
            <p:ph type="dt" sz="half" idx="10"/>
          </p:nvPr>
        </p:nvSpPr>
        <p:spPr/>
        <p:txBody>
          <a:bodyPr/>
          <a:lstStyle/>
          <a:p>
            <a:fld id="{DA5D002C-B3D1-467A-BE36-100D02D3EC55}" type="datetimeFigureOut">
              <a:rPr lang="en-US" smtClean="0"/>
              <a:t>12/31/2024</a:t>
            </a:fld>
            <a:endParaRPr lang="en-US"/>
          </a:p>
        </p:txBody>
      </p:sp>
      <p:sp>
        <p:nvSpPr>
          <p:cNvPr id="6" name="Footer Placeholder 5">
            <a:extLst>
              <a:ext uri="{FF2B5EF4-FFF2-40B4-BE49-F238E27FC236}">
                <a16:creationId xmlns:a16="http://schemas.microsoft.com/office/drawing/2014/main" id="{45BEEEA5-09C0-DE36-CF5E-6DAE5D8925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E37545-BABE-F335-37B7-10C2F5CE662D}"/>
              </a:ext>
            </a:extLst>
          </p:cNvPr>
          <p:cNvSpPr>
            <a:spLocks noGrp="1"/>
          </p:cNvSpPr>
          <p:nvPr>
            <p:ph type="sldNum" sz="quarter" idx="12"/>
          </p:nvPr>
        </p:nvSpPr>
        <p:spPr/>
        <p:txBody>
          <a:bodyPr/>
          <a:lstStyle/>
          <a:p>
            <a:fld id="{B16984C5-4DEB-448B-BC30-FA52DB50BF96}" type="slidenum">
              <a:rPr lang="en-US" smtClean="0"/>
              <a:t>‹#›</a:t>
            </a:fld>
            <a:endParaRPr lang="en-US"/>
          </a:p>
        </p:txBody>
      </p:sp>
    </p:spTree>
    <p:extLst>
      <p:ext uri="{BB962C8B-B14F-4D97-AF65-F5344CB8AC3E}">
        <p14:creationId xmlns:p14="http://schemas.microsoft.com/office/powerpoint/2010/main" val="56661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94D7-C3FD-10BA-A457-3ECDFA3A2C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F3A14E-8447-A27E-53E9-AA4550E67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D8E419-F6AB-7A8B-D5B3-4786E08412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80B6E8-DEE9-0C23-054F-BECDF49F87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AF48FA-EE2D-4609-FEB0-8FAECE7E9A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E224FF-ABD1-F0E4-CB3D-0C29DA5AA929}"/>
              </a:ext>
            </a:extLst>
          </p:cNvPr>
          <p:cNvSpPr>
            <a:spLocks noGrp="1"/>
          </p:cNvSpPr>
          <p:nvPr>
            <p:ph type="dt" sz="half" idx="10"/>
          </p:nvPr>
        </p:nvSpPr>
        <p:spPr/>
        <p:txBody>
          <a:bodyPr/>
          <a:lstStyle/>
          <a:p>
            <a:fld id="{DA5D002C-B3D1-467A-BE36-100D02D3EC55}" type="datetimeFigureOut">
              <a:rPr lang="en-US" smtClean="0"/>
              <a:t>12/31/2024</a:t>
            </a:fld>
            <a:endParaRPr lang="en-US"/>
          </a:p>
        </p:txBody>
      </p:sp>
      <p:sp>
        <p:nvSpPr>
          <p:cNvPr id="8" name="Footer Placeholder 7">
            <a:extLst>
              <a:ext uri="{FF2B5EF4-FFF2-40B4-BE49-F238E27FC236}">
                <a16:creationId xmlns:a16="http://schemas.microsoft.com/office/drawing/2014/main" id="{1F211DB1-8769-922E-ED8C-AB2BE93814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C8E493-4410-07E4-4D65-731E1CA7850A}"/>
              </a:ext>
            </a:extLst>
          </p:cNvPr>
          <p:cNvSpPr>
            <a:spLocks noGrp="1"/>
          </p:cNvSpPr>
          <p:nvPr>
            <p:ph type="sldNum" sz="quarter" idx="12"/>
          </p:nvPr>
        </p:nvSpPr>
        <p:spPr/>
        <p:txBody>
          <a:bodyPr/>
          <a:lstStyle/>
          <a:p>
            <a:fld id="{B16984C5-4DEB-448B-BC30-FA52DB50BF96}" type="slidenum">
              <a:rPr lang="en-US" smtClean="0"/>
              <a:t>‹#›</a:t>
            </a:fld>
            <a:endParaRPr lang="en-US"/>
          </a:p>
        </p:txBody>
      </p:sp>
    </p:spTree>
    <p:extLst>
      <p:ext uri="{BB962C8B-B14F-4D97-AF65-F5344CB8AC3E}">
        <p14:creationId xmlns:p14="http://schemas.microsoft.com/office/powerpoint/2010/main" val="1413074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8D6-2E00-4F77-A9D9-0228394E52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D9C3A8-2A07-AC96-E047-0BE45BF72BDF}"/>
              </a:ext>
            </a:extLst>
          </p:cNvPr>
          <p:cNvSpPr>
            <a:spLocks noGrp="1"/>
          </p:cNvSpPr>
          <p:nvPr>
            <p:ph type="dt" sz="half" idx="10"/>
          </p:nvPr>
        </p:nvSpPr>
        <p:spPr/>
        <p:txBody>
          <a:bodyPr/>
          <a:lstStyle/>
          <a:p>
            <a:fld id="{DA5D002C-B3D1-467A-BE36-100D02D3EC55}" type="datetimeFigureOut">
              <a:rPr lang="en-US" smtClean="0"/>
              <a:t>12/31/2024</a:t>
            </a:fld>
            <a:endParaRPr lang="en-US"/>
          </a:p>
        </p:txBody>
      </p:sp>
      <p:sp>
        <p:nvSpPr>
          <p:cNvPr id="4" name="Footer Placeholder 3">
            <a:extLst>
              <a:ext uri="{FF2B5EF4-FFF2-40B4-BE49-F238E27FC236}">
                <a16:creationId xmlns:a16="http://schemas.microsoft.com/office/drawing/2014/main" id="{F2564DCA-3EF2-BF37-C700-C3B60F8104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0D4D98-5DCD-047C-DA57-4A5C859D5B9C}"/>
              </a:ext>
            </a:extLst>
          </p:cNvPr>
          <p:cNvSpPr>
            <a:spLocks noGrp="1"/>
          </p:cNvSpPr>
          <p:nvPr>
            <p:ph type="sldNum" sz="quarter" idx="12"/>
          </p:nvPr>
        </p:nvSpPr>
        <p:spPr/>
        <p:txBody>
          <a:bodyPr/>
          <a:lstStyle/>
          <a:p>
            <a:fld id="{B16984C5-4DEB-448B-BC30-FA52DB50BF96}" type="slidenum">
              <a:rPr lang="en-US" smtClean="0"/>
              <a:t>‹#›</a:t>
            </a:fld>
            <a:endParaRPr lang="en-US"/>
          </a:p>
        </p:txBody>
      </p:sp>
    </p:spTree>
    <p:extLst>
      <p:ext uri="{BB962C8B-B14F-4D97-AF65-F5344CB8AC3E}">
        <p14:creationId xmlns:p14="http://schemas.microsoft.com/office/powerpoint/2010/main" val="1903175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C30A62-4F6A-91D0-DAD7-067A1C50987E}"/>
              </a:ext>
            </a:extLst>
          </p:cNvPr>
          <p:cNvSpPr>
            <a:spLocks noGrp="1"/>
          </p:cNvSpPr>
          <p:nvPr>
            <p:ph type="dt" sz="half" idx="10"/>
          </p:nvPr>
        </p:nvSpPr>
        <p:spPr/>
        <p:txBody>
          <a:bodyPr/>
          <a:lstStyle/>
          <a:p>
            <a:fld id="{DA5D002C-B3D1-467A-BE36-100D02D3EC55}" type="datetimeFigureOut">
              <a:rPr lang="en-US" smtClean="0"/>
              <a:t>12/31/2024</a:t>
            </a:fld>
            <a:endParaRPr lang="en-US"/>
          </a:p>
        </p:txBody>
      </p:sp>
      <p:sp>
        <p:nvSpPr>
          <p:cNvPr id="3" name="Footer Placeholder 2">
            <a:extLst>
              <a:ext uri="{FF2B5EF4-FFF2-40B4-BE49-F238E27FC236}">
                <a16:creationId xmlns:a16="http://schemas.microsoft.com/office/drawing/2014/main" id="{14D901D2-530A-156D-EFE5-DFCBA13CA1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DAE4A3-2DE6-5521-80CC-8F74846F6FB8}"/>
              </a:ext>
            </a:extLst>
          </p:cNvPr>
          <p:cNvSpPr>
            <a:spLocks noGrp="1"/>
          </p:cNvSpPr>
          <p:nvPr>
            <p:ph type="sldNum" sz="quarter" idx="12"/>
          </p:nvPr>
        </p:nvSpPr>
        <p:spPr/>
        <p:txBody>
          <a:bodyPr/>
          <a:lstStyle/>
          <a:p>
            <a:fld id="{B16984C5-4DEB-448B-BC30-FA52DB50BF96}" type="slidenum">
              <a:rPr lang="en-US" smtClean="0"/>
              <a:t>‹#›</a:t>
            </a:fld>
            <a:endParaRPr lang="en-US"/>
          </a:p>
        </p:txBody>
      </p:sp>
    </p:spTree>
    <p:extLst>
      <p:ext uri="{BB962C8B-B14F-4D97-AF65-F5344CB8AC3E}">
        <p14:creationId xmlns:p14="http://schemas.microsoft.com/office/powerpoint/2010/main" val="2053747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866C-7A3B-D9F1-2CCB-16B98BCC9A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E85615-54D6-EF37-A043-38DB02BD7A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E9FE26-0B16-F0E5-C6CF-0530F181D7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DE4FA5-D952-B85F-316C-36DD0472070D}"/>
              </a:ext>
            </a:extLst>
          </p:cNvPr>
          <p:cNvSpPr>
            <a:spLocks noGrp="1"/>
          </p:cNvSpPr>
          <p:nvPr>
            <p:ph type="dt" sz="half" idx="10"/>
          </p:nvPr>
        </p:nvSpPr>
        <p:spPr/>
        <p:txBody>
          <a:bodyPr/>
          <a:lstStyle/>
          <a:p>
            <a:fld id="{DA5D002C-B3D1-467A-BE36-100D02D3EC55}" type="datetimeFigureOut">
              <a:rPr lang="en-US" smtClean="0"/>
              <a:t>12/31/2024</a:t>
            </a:fld>
            <a:endParaRPr lang="en-US"/>
          </a:p>
        </p:txBody>
      </p:sp>
      <p:sp>
        <p:nvSpPr>
          <p:cNvPr id="6" name="Footer Placeholder 5">
            <a:extLst>
              <a:ext uri="{FF2B5EF4-FFF2-40B4-BE49-F238E27FC236}">
                <a16:creationId xmlns:a16="http://schemas.microsoft.com/office/drawing/2014/main" id="{9DBC6D40-24CE-A866-453F-2ACCA0E11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43CAE-B49A-F975-A3D2-2ECDCA8F3FAF}"/>
              </a:ext>
            </a:extLst>
          </p:cNvPr>
          <p:cNvSpPr>
            <a:spLocks noGrp="1"/>
          </p:cNvSpPr>
          <p:nvPr>
            <p:ph type="sldNum" sz="quarter" idx="12"/>
          </p:nvPr>
        </p:nvSpPr>
        <p:spPr/>
        <p:txBody>
          <a:bodyPr/>
          <a:lstStyle/>
          <a:p>
            <a:fld id="{B16984C5-4DEB-448B-BC30-FA52DB50BF96}" type="slidenum">
              <a:rPr lang="en-US" smtClean="0"/>
              <a:t>‹#›</a:t>
            </a:fld>
            <a:endParaRPr lang="en-US"/>
          </a:p>
        </p:txBody>
      </p:sp>
    </p:spTree>
    <p:extLst>
      <p:ext uri="{BB962C8B-B14F-4D97-AF65-F5344CB8AC3E}">
        <p14:creationId xmlns:p14="http://schemas.microsoft.com/office/powerpoint/2010/main" val="2548499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D1C4-6C29-E485-9459-A0A67948A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23400F-CEB7-9843-E281-BF28A1FA6D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CBB369-A2F9-D815-1C13-D0F09B635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AD49CC-7398-8922-B787-B872D2CD3DEE}"/>
              </a:ext>
            </a:extLst>
          </p:cNvPr>
          <p:cNvSpPr>
            <a:spLocks noGrp="1"/>
          </p:cNvSpPr>
          <p:nvPr>
            <p:ph type="dt" sz="half" idx="10"/>
          </p:nvPr>
        </p:nvSpPr>
        <p:spPr/>
        <p:txBody>
          <a:bodyPr/>
          <a:lstStyle/>
          <a:p>
            <a:fld id="{DA5D002C-B3D1-467A-BE36-100D02D3EC55}" type="datetimeFigureOut">
              <a:rPr lang="en-US" smtClean="0"/>
              <a:t>12/31/2024</a:t>
            </a:fld>
            <a:endParaRPr lang="en-US"/>
          </a:p>
        </p:txBody>
      </p:sp>
      <p:sp>
        <p:nvSpPr>
          <p:cNvPr id="6" name="Footer Placeholder 5">
            <a:extLst>
              <a:ext uri="{FF2B5EF4-FFF2-40B4-BE49-F238E27FC236}">
                <a16:creationId xmlns:a16="http://schemas.microsoft.com/office/drawing/2014/main" id="{FCA57669-FFA6-AD3C-6863-6898E44E76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19DF4-E1BA-7E3D-BBCE-D93B76F86AD3}"/>
              </a:ext>
            </a:extLst>
          </p:cNvPr>
          <p:cNvSpPr>
            <a:spLocks noGrp="1"/>
          </p:cNvSpPr>
          <p:nvPr>
            <p:ph type="sldNum" sz="quarter" idx="12"/>
          </p:nvPr>
        </p:nvSpPr>
        <p:spPr/>
        <p:txBody>
          <a:bodyPr/>
          <a:lstStyle/>
          <a:p>
            <a:fld id="{B16984C5-4DEB-448B-BC30-FA52DB50BF96}" type="slidenum">
              <a:rPr lang="en-US" smtClean="0"/>
              <a:t>‹#›</a:t>
            </a:fld>
            <a:endParaRPr lang="en-US"/>
          </a:p>
        </p:txBody>
      </p:sp>
    </p:spTree>
    <p:extLst>
      <p:ext uri="{BB962C8B-B14F-4D97-AF65-F5344CB8AC3E}">
        <p14:creationId xmlns:p14="http://schemas.microsoft.com/office/powerpoint/2010/main" val="69688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461557-CF45-364F-104C-45A397B29C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83318E-BDEC-D9A1-8F52-AC8D2D3ACD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0B119-7501-F5F9-352F-0119BE88D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5D002C-B3D1-467A-BE36-100D02D3EC55}" type="datetimeFigureOut">
              <a:rPr lang="en-US" smtClean="0"/>
              <a:t>12/31/2024</a:t>
            </a:fld>
            <a:endParaRPr lang="en-US"/>
          </a:p>
        </p:txBody>
      </p:sp>
      <p:sp>
        <p:nvSpPr>
          <p:cNvPr id="5" name="Footer Placeholder 4">
            <a:extLst>
              <a:ext uri="{FF2B5EF4-FFF2-40B4-BE49-F238E27FC236}">
                <a16:creationId xmlns:a16="http://schemas.microsoft.com/office/drawing/2014/main" id="{1A1311D9-F875-4E7B-511D-800BD1EBF0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BA3455E-C6D8-A3D6-4F26-C41E376D28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6984C5-4DEB-448B-BC30-FA52DB50BF96}" type="slidenum">
              <a:rPr lang="en-US" smtClean="0"/>
              <a:t>‹#›</a:t>
            </a:fld>
            <a:endParaRPr lang="en-US"/>
          </a:p>
        </p:txBody>
      </p:sp>
    </p:spTree>
    <p:extLst>
      <p:ext uri="{BB962C8B-B14F-4D97-AF65-F5344CB8AC3E}">
        <p14:creationId xmlns:p14="http://schemas.microsoft.com/office/powerpoint/2010/main" val="4210108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jfif"/><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jfif"/><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1.png"/><Relationship Id="rId10" Type="http://schemas.openxmlformats.org/officeDocument/2006/relationships/image" Target="../media/image8.svg"/><Relationship Id="rId19" Type="http://schemas.openxmlformats.org/officeDocument/2006/relationships/image" Target="../media/image17.jp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jfif"/><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sv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jfif"/><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1.png"/><Relationship Id="rId10" Type="http://schemas.openxmlformats.org/officeDocument/2006/relationships/image" Target="../media/image8.svg"/><Relationship Id="rId19" Type="http://schemas.openxmlformats.org/officeDocument/2006/relationships/image" Target="../media/image17.jp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jfif"/><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svg"/><Relationship Id="rId25" Type="http://schemas.openxmlformats.org/officeDocument/2006/relationships/image" Target="../media/image23.jfif"/><Relationship Id="rId2" Type="http://schemas.openxmlformats.org/officeDocument/2006/relationships/notesSlide" Target="../notesSlides/notesSlide3.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jfif"/><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1.png"/><Relationship Id="rId10" Type="http://schemas.openxmlformats.org/officeDocument/2006/relationships/image" Target="../media/image8.svg"/><Relationship Id="rId19" Type="http://schemas.openxmlformats.org/officeDocument/2006/relationships/image" Target="../media/image17.jp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jfif"/><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svg"/><Relationship Id="rId2" Type="http://schemas.openxmlformats.org/officeDocument/2006/relationships/notesSlide" Target="../notesSlides/notesSlide4.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4.jfif"/><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2.jfif"/><Relationship Id="rId10" Type="http://schemas.openxmlformats.org/officeDocument/2006/relationships/image" Target="../media/image8.svg"/><Relationship Id="rId19" Type="http://schemas.openxmlformats.org/officeDocument/2006/relationships/image" Target="../media/image17.jp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jfif"/><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svg"/><Relationship Id="rId2" Type="http://schemas.openxmlformats.org/officeDocument/2006/relationships/notesSlide" Target="../notesSlides/notesSlide5.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5.jfif"/><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2.jfif"/><Relationship Id="rId10" Type="http://schemas.openxmlformats.org/officeDocument/2006/relationships/image" Target="../media/image8.svg"/><Relationship Id="rId19" Type="http://schemas.openxmlformats.org/officeDocument/2006/relationships/image" Target="../media/image17.jp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23976-FAA6-39C8-F0DD-EC6748D9DDBD}"/>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7820335B-C02E-622D-C29E-272C81D564B6}"/>
              </a:ext>
            </a:extLst>
          </p:cNvPr>
          <p:cNvSpPr/>
          <p:nvPr/>
        </p:nvSpPr>
        <p:spPr>
          <a:xfrm>
            <a:off x="223711" y="1543736"/>
            <a:ext cx="1618688" cy="501916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utoShape 4">
            <a:extLst>
              <a:ext uri="{FF2B5EF4-FFF2-40B4-BE49-F238E27FC236}">
                <a16:creationId xmlns:a16="http://schemas.microsoft.com/office/drawing/2014/main" id="{13529A87-2ACF-D5B5-FB0D-80E0AD8CF0A1}"/>
              </a:ext>
            </a:extLst>
          </p:cNvPr>
          <p:cNvSpPr>
            <a:spLocks noChangeArrowheads="1"/>
          </p:cNvSpPr>
          <p:nvPr/>
        </p:nvSpPr>
        <p:spPr bwMode="auto">
          <a:xfrm>
            <a:off x="502184" y="801493"/>
            <a:ext cx="1347397"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Story Line</a:t>
            </a:r>
          </a:p>
        </p:txBody>
      </p:sp>
      <p:sp>
        <p:nvSpPr>
          <p:cNvPr id="3" name="TextBox 2">
            <a:extLst>
              <a:ext uri="{FF2B5EF4-FFF2-40B4-BE49-F238E27FC236}">
                <a16:creationId xmlns:a16="http://schemas.microsoft.com/office/drawing/2014/main" id="{B068F68F-4D40-CE85-7637-451D68B4F415}"/>
              </a:ext>
            </a:extLst>
          </p:cNvPr>
          <p:cNvSpPr txBox="1"/>
          <p:nvPr/>
        </p:nvSpPr>
        <p:spPr>
          <a:xfrm>
            <a:off x="1886617" y="797730"/>
            <a:ext cx="3741730" cy="261610"/>
          </a:xfrm>
          <a:prstGeom prst="rect">
            <a:avLst/>
          </a:prstGeom>
          <a:noFill/>
        </p:spPr>
        <p:txBody>
          <a:bodyPr wrap="none" rtlCol="0">
            <a:spAutoFit/>
          </a:bodyPr>
          <a:lstStyle/>
          <a:p>
            <a:r>
              <a:rPr lang="en-US" sz="1100" dirty="0"/>
              <a:t>AI Agentic Tech Dashboard for CPU Utilization Alert in AWS</a:t>
            </a:r>
          </a:p>
        </p:txBody>
      </p:sp>
      <p:sp>
        <p:nvSpPr>
          <p:cNvPr id="4" name="Rectangle 3">
            <a:extLst>
              <a:ext uri="{FF2B5EF4-FFF2-40B4-BE49-F238E27FC236}">
                <a16:creationId xmlns:a16="http://schemas.microsoft.com/office/drawing/2014/main" id="{E24EF819-FD82-BBE5-2D2D-734D19A64E38}"/>
              </a:ext>
            </a:extLst>
          </p:cNvPr>
          <p:cNvSpPr/>
          <p:nvPr/>
        </p:nvSpPr>
        <p:spPr>
          <a:xfrm>
            <a:off x="1886617" y="803353"/>
            <a:ext cx="8441952" cy="24250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Storytelling outline">
            <a:extLst>
              <a:ext uri="{FF2B5EF4-FFF2-40B4-BE49-F238E27FC236}">
                <a16:creationId xmlns:a16="http://schemas.microsoft.com/office/drawing/2014/main" id="{7F67F6DB-056B-2BF5-6D74-8BB211E585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710" y="767380"/>
            <a:ext cx="278475" cy="278475"/>
          </a:xfrm>
          <a:prstGeom prst="rect">
            <a:avLst/>
          </a:prstGeom>
        </p:spPr>
      </p:pic>
      <p:sp>
        <p:nvSpPr>
          <p:cNvPr id="7" name="AutoShape 4">
            <a:extLst>
              <a:ext uri="{FF2B5EF4-FFF2-40B4-BE49-F238E27FC236}">
                <a16:creationId xmlns:a16="http://schemas.microsoft.com/office/drawing/2014/main" id="{9A53F57A-898E-FB76-D21E-B3B8D79012E0}"/>
              </a:ext>
            </a:extLst>
          </p:cNvPr>
          <p:cNvSpPr>
            <a:spLocks noChangeArrowheads="1"/>
          </p:cNvSpPr>
          <p:nvPr/>
        </p:nvSpPr>
        <p:spPr bwMode="auto">
          <a:xfrm>
            <a:off x="502184" y="1118880"/>
            <a:ext cx="1347397"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Objective</a:t>
            </a:r>
          </a:p>
        </p:txBody>
      </p:sp>
      <p:sp>
        <p:nvSpPr>
          <p:cNvPr id="8" name="TextBox 7">
            <a:extLst>
              <a:ext uri="{FF2B5EF4-FFF2-40B4-BE49-F238E27FC236}">
                <a16:creationId xmlns:a16="http://schemas.microsoft.com/office/drawing/2014/main" id="{97A26CC7-44BF-5DBB-46A8-1A6E944AB022}"/>
              </a:ext>
            </a:extLst>
          </p:cNvPr>
          <p:cNvSpPr txBox="1"/>
          <p:nvPr/>
        </p:nvSpPr>
        <p:spPr>
          <a:xfrm>
            <a:off x="1871643" y="1111185"/>
            <a:ext cx="8013732" cy="261610"/>
          </a:xfrm>
          <a:prstGeom prst="rect">
            <a:avLst/>
          </a:prstGeom>
          <a:noFill/>
        </p:spPr>
        <p:txBody>
          <a:bodyPr wrap="none" rtlCol="0">
            <a:spAutoFit/>
          </a:bodyPr>
          <a:lstStyle/>
          <a:p>
            <a:r>
              <a:rPr lang="en-US" sz="1100" dirty="0"/>
              <a:t>AI Agentic Solution for CPU Utilization Alerts in AWS VM instances and perform remediation steps for providing proper resolution. </a:t>
            </a:r>
          </a:p>
        </p:txBody>
      </p:sp>
      <p:sp>
        <p:nvSpPr>
          <p:cNvPr id="9" name="Rectangle 8">
            <a:extLst>
              <a:ext uri="{FF2B5EF4-FFF2-40B4-BE49-F238E27FC236}">
                <a16:creationId xmlns:a16="http://schemas.microsoft.com/office/drawing/2014/main" id="{E52E9F46-255B-541B-257B-EE74D0B81A06}"/>
              </a:ext>
            </a:extLst>
          </p:cNvPr>
          <p:cNvSpPr/>
          <p:nvPr/>
        </p:nvSpPr>
        <p:spPr>
          <a:xfrm>
            <a:off x="1886617" y="1120740"/>
            <a:ext cx="8441952" cy="24250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Target outline">
            <a:extLst>
              <a:ext uri="{FF2B5EF4-FFF2-40B4-BE49-F238E27FC236}">
                <a16:creationId xmlns:a16="http://schemas.microsoft.com/office/drawing/2014/main" id="{1720C592-6A3F-976F-8CA3-9553A192AB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3711" y="1087598"/>
            <a:ext cx="278475" cy="278475"/>
          </a:xfrm>
          <a:prstGeom prst="rect">
            <a:avLst/>
          </a:prstGeom>
        </p:spPr>
      </p:pic>
      <p:sp>
        <p:nvSpPr>
          <p:cNvPr id="13" name="AutoShape 4">
            <a:extLst>
              <a:ext uri="{FF2B5EF4-FFF2-40B4-BE49-F238E27FC236}">
                <a16:creationId xmlns:a16="http://schemas.microsoft.com/office/drawing/2014/main" id="{D6B8FAE5-DABB-C329-B30E-F86AFABDEB65}"/>
              </a:ext>
            </a:extLst>
          </p:cNvPr>
          <p:cNvSpPr>
            <a:spLocks noChangeArrowheads="1"/>
          </p:cNvSpPr>
          <p:nvPr/>
        </p:nvSpPr>
        <p:spPr bwMode="auto">
          <a:xfrm>
            <a:off x="502184" y="1432799"/>
            <a:ext cx="1347397"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Key Activities</a:t>
            </a:r>
          </a:p>
        </p:txBody>
      </p:sp>
      <p:sp>
        <p:nvSpPr>
          <p:cNvPr id="14" name="TextBox 13">
            <a:extLst>
              <a:ext uri="{FF2B5EF4-FFF2-40B4-BE49-F238E27FC236}">
                <a16:creationId xmlns:a16="http://schemas.microsoft.com/office/drawing/2014/main" id="{A075297B-701B-C26B-C4CF-CA0E53AF6926}"/>
              </a:ext>
            </a:extLst>
          </p:cNvPr>
          <p:cNvSpPr txBox="1"/>
          <p:nvPr/>
        </p:nvSpPr>
        <p:spPr>
          <a:xfrm>
            <a:off x="136173" y="1692791"/>
            <a:ext cx="1657309" cy="4862870"/>
          </a:xfrm>
          <a:prstGeom prst="rect">
            <a:avLst/>
          </a:prstGeom>
          <a:noFill/>
        </p:spPr>
        <p:txBody>
          <a:bodyPr wrap="square" rtlCol="0">
            <a:spAutoFit/>
          </a:bodyPr>
          <a:lstStyle/>
          <a:p>
            <a:pPr marL="171450" indent="-171450">
              <a:buFont typeface="Arial" panose="020B0604020202020204" pitchFamily="34" charset="0"/>
              <a:buChar char="•"/>
            </a:pPr>
            <a:r>
              <a:rPr lang="en-US" sz="1000" dirty="0"/>
              <a:t>CloudWatch monitor's the VM instances for CPU spike. </a:t>
            </a:r>
          </a:p>
          <a:p>
            <a:pPr marL="171450" indent="-171450">
              <a:buFont typeface="Arial" panose="020B0604020202020204" pitchFamily="34" charset="0"/>
              <a:buChar char="•"/>
            </a:pPr>
            <a:r>
              <a:rPr lang="en-US" sz="1000" dirty="0"/>
              <a:t>If CPU utilization values goes beyond the threshold value, then CloudWatch sends an email and triggers the lambda function.</a:t>
            </a:r>
          </a:p>
          <a:p>
            <a:pPr marL="171450" indent="-171450">
              <a:buFont typeface="Arial" panose="020B0604020202020204" pitchFamily="34" charset="0"/>
              <a:buChar char="•"/>
            </a:pPr>
            <a:r>
              <a:rPr lang="en-US" sz="1000" dirty="0"/>
              <a:t>The lambda function will create an incident in the SNOW.</a:t>
            </a:r>
          </a:p>
          <a:p>
            <a:pPr marL="171450" indent="-171450">
              <a:buFont typeface="Arial" panose="020B0604020202020204" pitchFamily="34" charset="0"/>
              <a:buChar char="•"/>
            </a:pPr>
            <a:r>
              <a:rPr lang="en-US" sz="1000" dirty="0"/>
              <a:t>AI Agent will pull the incident from the SNOW.</a:t>
            </a:r>
          </a:p>
          <a:p>
            <a:pPr marL="171450" indent="-171450">
              <a:buFont typeface="Arial" panose="020B0604020202020204" pitchFamily="34" charset="0"/>
              <a:buChar char="•"/>
            </a:pPr>
            <a:r>
              <a:rPr lang="en-US" sz="1000" dirty="0"/>
              <a:t>If AI agent is not capable in performing the remediation steps, then user can load SOP,URLs in the dynamic skilling via training the AI agent.</a:t>
            </a:r>
          </a:p>
          <a:p>
            <a:pPr marL="171450" indent="-171450">
              <a:buFont typeface="Arial" panose="020B0604020202020204" pitchFamily="34" charset="0"/>
              <a:buChar char="•"/>
            </a:pPr>
            <a:r>
              <a:rPr lang="en-US" sz="1000" dirty="0"/>
              <a:t>Once AI agent is trained on that skill it will perform the steps in the sandbox environment and close the incident with proper remediation steps and updates in work note as well.</a:t>
            </a:r>
          </a:p>
        </p:txBody>
      </p:sp>
      <p:grpSp>
        <p:nvGrpSpPr>
          <p:cNvPr id="25" name="Group 24">
            <a:extLst>
              <a:ext uri="{FF2B5EF4-FFF2-40B4-BE49-F238E27FC236}">
                <a16:creationId xmlns:a16="http://schemas.microsoft.com/office/drawing/2014/main" id="{8FB4D192-24B2-034B-1AEA-1B844ABD11C2}"/>
              </a:ext>
            </a:extLst>
          </p:cNvPr>
          <p:cNvGrpSpPr/>
          <p:nvPr/>
        </p:nvGrpSpPr>
        <p:grpSpPr>
          <a:xfrm>
            <a:off x="217574" y="1421701"/>
            <a:ext cx="274320" cy="274320"/>
            <a:chOff x="5638800" y="2971800"/>
            <a:chExt cx="307200" cy="319489"/>
          </a:xfrm>
        </p:grpSpPr>
        <p:pic>
          <p:nvPicPr>
            <p:cNvPr id="22" name="Graphic 21" descr="Old Key outline">
              <a:extLst>
                <a:ext uri="{FF2B5EF4-FFF2-40B4-BE49-F238E27FC236}">
                  <a16:creationId xmlns:a16="http://schemas.microsoft.com/office/drawing/2014/main" id="{942CF676-6BD5-B45D-0C58-3DE334020D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2971800"/>
              <a:ext cx="307200" cy="307200"/>
            </a:xfrm>
            <a:prstGeom prst="rect">
              <a:avLst/>
            </a:prstGeom>
          </p:spPr>
        </p:pic>
        <p:pic>
          <p:nvPicPr>
            <p:cNvPr id="24" name="Graphic 23" descr="Old Key with solid fill">
              <a:extLst>
                <a:ext uri="{FF2B5EF4-FFF2-40B4-BE49-F238E27FC236}">
                  <a16:creationId xmlns:a16="http://schemas.microsoft.com/office/drawing/2014/main" id="{DB8AA691-FD32-9F1C-78F7-6584733D5D0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V="1">
              <a:off x="5638800" y="2984089"/>
              <a:ext cx="307200" cy="307200"/>
            </a:xfrm>
            <a:prstGeom prst="rect">
              <a:avLst/>
            </a:prstGeom>
          </p:spPr>
        </p:pic>
      </p:grpSp>
      <p:pic>
        <p:nvPicPr>
          <p:cNvPr id="33" name="Graphic 32" descr="Network diagram outline">
            <a:extLst>
              <a:ext uri="{FF2B5EF4-FFF2-40B4-BE49-F238E27FC236}">
                <a16:creationId xmlns:a16="http://schemas.microsoft.com/office/drawing/2014/main" id="{265D1AD0-393B-5B7F-DE8A-8209DACF665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43177" y="1402005"/>
            <a:ext cx="283464" cy="283464"/>
          </a:xfrm>
          <a:prstGeom prst="rect">
            <a:avLst/>
          </a:prstGeom>
        </p:spPr>
      </p:pic>
      <p:sp>
        <p:nvSpPr>
          <p:cNvPr id="35" name="Rectangle 34">
            <a:extLst>
              <a:ext uri="{FF2B5EF4-FFF2-40B4-BE49-F238E27FC236}">
                <a16:creationId xmlns:a16="http://schemas.microsoft.com/office/drawing/2014/main" id="{913C4563-87C0-2AC0-0699-D9DFB19F0D09}"/>
              </a:ext>
            </a:extLst>
          </p:cNvPr>
          <p:cNvSpPr/>
          <p:nvPr/>
        </p:nvSpPr>
        <p:spPr>
          <a:xfrm>
            <a:off x="3630032" y="5440349"/>
            <a:ext cx="6698535" cy="111531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9047AE05-3B66-C28F-53A3-ACFEA91230E7}"/>
              </a:ext>
            </a:extLst>
          </p:cNvPr>
          <p:cNvSpPr txBox="1"/>
          <p:nvPr/>
        </p:nvSpPr>
        <p:spPr>
          <a:xfrm>
            <a:off x="3638816" y="5602449"/>
            <a:ext cx="6395806" cy="461665"/>
          </a:xfrm>
          <a:prstGeom prst="rect">
            <a:avLst/>
          </a:prstGeom>
          <a:noFill/>
        </p:spPr>
        <p:txBody>
          <a:bodyPr wrap="square" rtlCol="0">
            <a:spAutoFit/>
          </a:bodyPr>
          <a:lstStyle/>
          <a:p>
            <a:r>
              <a:rPr lang="en-US" sz="1200" dirty="0"/>
              <a:t>Web services /API calls with read/write privileges to specified tools or environment for integration.</a:t>
            </a:r>
          </a:p>
        </p:txBody>
      </p:sp>
      <p:sp>
        <p:nvSpPr>
          <p:cNvPr id="138" name="TextBox 137">
            <a:extLst>
              <a:ext uri="{FF2B5EF4-FFF2-40B4-BE49-F238E27FC236}">
                <a16:creationId xmlns:a16="http://schemas.microsoft.com/office/drawing/2014/main" id="{6EC6C3B1-50D5-EAEA-396E-CBB829DF6D02}"/>
              </a:ext>
            </a:extLst>
          </p:cNvPr>
          <p:cNvSpPr txBox="1"/>
          <p:nvPr/>
        </p:nvSpPr>
        <p:spPr>
          <a:xfrm>
            <a:off x="205965" y="35416"/>
            <a:ext cx="6821226" cy="1200329"/>
          </a:xfrm>
          <a:prstGeom prst="rect">
            <a:avLst/>
          </a:prstGeom>
          <a:noFill/>
        </p:spPr>
        <p:txBody>
          <a:bodyPr wrap="none" rtlCol="0">
            <a:spAutoFit/>
          </a:bodyPr>
          <a:lstStyle/>
          <a:p>
            <a:r>
              <a:rPr lang="en-US" sz="3600" dirty="0"/>
              <a:t>CPU Utilization Alert in Virtual VM</a:t>
            </a:r>
          </a:p>
          <a:p>
            <a:r>
              <a:rPr lang="en-US" sz="3600" dirty="0"/>
              <a:t>			</a:t>
            </a:r>
          </a:p>
        </p:txBody>
      </p:sp>
      <p:sp>
        <p:nvSpPr>
          <p:cNvPr id="5" name="Rectangle 4">
            <a:extLst>
              <a:ext uri="{FF2B5EF4-FFF2-40B4-BE49-F238E27FC236}">
                <a16:creationId xmlns:a16="http://schemas.microsoft.com/office/drawing/2014/main" id="{EB5F7FEA-2F2C-3ABE-86E9-BE76DE5BBDFF}"/>
              </a:ext>
            </a:extLst>
          </p:cNvPr>
          <p:cNvSpPr/>
          <p:nvPr/>
        </p:nvSpPr>
        <p:spPr>
          <a:xfrm>
            <a:off x="1893036" y="5447586"/>
            <a:ext cx="1691372" cy="111531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6">
            <a:extLst>
              <a:ext uri="{FF2B5EF4-FFF2-40B4-BE49-F238E27FC236}">
                <a16:creationId xmlns:a16="http://schemas.microsoft.com/office/drawing/2014/main" id="{F5169508-21DF-D0C2-D42B-59733058BF8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28698" y="5676987"/>
            <a:ext cx="955936" cy="139656"/>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4">
            <a:extLst>
              <a:ext uri="{FF2B5EF4-FFF2-40B4-BE49-F238E27FC236}">
                <a16:creationId xmlns:a16="http://schemas.microsoft.com/office/drawing/2014/main" id="{8A250740-AA5D-1024-0E33-ABBD65B9A747}"/>
              </a:ext>
            </a:extLst>
          </p:cNvPr>
          <p:cNvSpPr>
            <a:spLocks noChangeArrowheads="1"/>
          </p:cNvSpPr>
          <p:nvPr/>
        </p:nvSpPr>
        <p:spPr bwMode="auto">
          <a:xfrm>
            <a:off x="3838594" y="5190768"/>
            <a:ext cx="1398031"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Readiness</a:t>
            </a:r>
          </a:p>
        </p:txBody>
      </p:sp>
      <p:pic>
        <p:nvPicPr>
          <p:cNvPr id="19" name="Graphic 18" descr="Badge Tick outline">
            <a:extLst>
              <a:ext uri="{FF2B5EF4-FFF2-40B4-BE49-F238E27FC236}">
                <a16:creationId xmlns:a16="http://schemas.microsoft.com/office/drawing/2014/main" id="{FFE39335-1E9B-5F43-9008-62E6874E487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55130" y="5159974"/>
            <a:ext cx="283464" cy="283464"/>
          </a:xfrm>
          <a:prstGeom prst="rect">
            <a:avLst/>
          </a:prstGeom>
        </p:spPr>
      </p:pic>
      <p:pic>
        <p:nvPicPr>
          <p:cNvPr id="20" name="Graphic 19" descr="Badge Tick outline">
            <a:extLst>
              <a:ext uri="{FF2B5EF4-FFF2-40B4-BE49-F238E27FC236}">
                <a16:creationId xmlns:a16="http://schemas.microsoft.com/office/drawing/2014/main" id="{16994105-E514-969E-D9EB-D722FADF8B8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55130" y="5159974"/>
            <a:ext cx="283464" cy="283464"/>
          </a:xfrm>
          <a:prstGeom prst="rect">
            <a:avLst/>
          </a:prstGeom>
        </p:spPr>
      </p:pic>
      <p:sp>
        <p:nvSpPr>
          <p:cNvPr id="21" name="AutoShape 4">
            <a:extLst>
              <a:ext uri="{FF2B5EF4-FFF2-40B4-BE49-F238E27FC236}">
                <a16:creationId xmlns:a16="http://schemas.microsoft.com/office/drawing/2014/main" id="{D0527CFD-5385-FEE2-6C44-CDB8163AAF03}"/>
              </a:ext>
            </a:extLst>
          </p:cNvPr>
          <p:cNvSpPr>
            <a:spLocks noChangeArrowheads="1"/>
          </p:cNvSpPr>
          <p:nvPr/>
        </p:nvSpPr>
        <p:spPr bwMode="auto">
          <a:xfrm>
            <a:off x="2190993" y="5186637"/>
            <a:ext cx="1380892"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Integrations</a:t>
            </a:r>
          </a:p>
        </p:txBody>
      </p:sp>
      <p:pic>
        <p:nvPicPr>
          <p:cNvPr id="23" name="Graphic 22" descr="Internet Of Things outline">
            <a:extLst>
              <a:ext uri="{FF2B5EF4-FFF2-40B4-BE49-F238E27FC236}">
                <a16:creationId xmlns:a16="http://schemas.microsoft.com/office/drawing/2014/main" id="{B7F5789A-81BF-3B63-420F-94FDB24F8FD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80513" y="5162410"/>
            <a:ext cx="286789" cy="286789"/>
          </a:xfrm>
          <a:prstGeom prst="rect">
            <a:avLst/>
          </a:prstGeom>
        </p:spPr>
      </p:pic>
      <p:sp>
        <p:nvSpPr>
          <p:cNvPr id="27" name="Rectangle: Rounded Corners 26">
            <a:extLst>
              <a:ext uri="{FF2B5EF4-FFF2-40B4-BE49-F238E27FC236}">
                <a16:creationId xmlns:a16="http://schemas.microsoft.com/office/drawing/2014/main" id="{FFD055FD-9B73-09ED-674C-4A64E2C63267}"/>
              </a:ext>
            </a:extLst>
          </p:cNvPr>
          <p:cNvSpPr/>
          <p:nvPr/>
        </p:nvSpPr>
        <p:spPr>
          <a:xfrm>
            <a:off x="5496032" y="1453999"/>
            <a:ext cx="1649860" cy="275739"/>
          </a:xfrm>
          <a:prstGeom prst="roundRect">
            <a:avLst/>
          </a:prstGeom>
          <a:solidFill>
            <a:schemeClr val="accent1">
              <a:alpha val="8000"/>
            </a:schemeClr>
          </a:solidFill>
          <a:ln>
            <a:solidFill>
              <a:schemeClr val="accent1">
                <a:shade val="50000"/>
                <a:alpha val="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AI Agentic Process</a:t>
            </a:r>
            <a:endParaRPr lang="en-IN" sz="800" dirty="0">
              <a:solidFill>
                <a:schemeClr val="tx1"/>
              </a:solidFill>
            </a:endParaRPr>
          </a:p>
        </p:txBody>
      </p:sp>
      <p:sp>
        <p:nvSpPr>
          <p:cNvPr id="76" name="Rectangle 75">
            <a:extLst>
              <a:ext uri="{FF2B5EF4-FFF2-40B4-BE49-F238E27FC236}">
                <a16:creationId xmlns:a16="http://schemas.microsoft.com/office/drawing/2014/main" id="{ED20BF4F-347F-13AE-CD4D-C0B348957C87}"/>
              </a:ext>
            </a:extLst>
          </p:cNvPr>
          <p:cNvSpPr/>
          <p:nvPr/>
        </p:nvSpPr>
        <p:spPr>
          <a:xfrm>
            <a:off x="1893036" y="1405093"/>
            <a:ext cx="8423009" cy="3743909"/>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AutoShape 4">
            <a:extLst>
              <a:ext uri="{FF2B5EF4-FFF2-40B4-BE49-F238E27FC236}">
                <a16:creationId xmlns:a16="http://schemas.microsoft.com/office/drawing/2014/main" id="{20F52123-CE56-0DC9-B099-95492EE740C5}"/>
              </a:ext>
            </a:extLst>
          </p:cNvPr>
          <p:cNvSpPr>
            <a:spLocks noChangeArrowheads="1"/>
          </p:cNvSpPr>
          <p:nvPr/>
        </p:nvSpPr>
        <p:spPr bwMode="auto">
          <a:xfrm>
            <a:off x="2126641" y="1432799"/>
            <a:ext cx="1398031"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High Level Diagram</a:t>
            </a:r>
          </a:p>
        </p:txBody>
      </p:sp>
      <p:pic>
        <p:nvPicPr>
          <p:cNvPr id="10" name="Picture 9" descr="A computer with a cloud and gear&#10;&#10;Description automatically generated">
            <a:extLst>
              <a:ext uri="{FF2B5EF4-FFF2-40B4-BE49-F238E27FC236}">
                <a16:creationId xmlns:a16="http://schemas.microsoft.com/office/drawing/2014/main" id="{F2D315CF-E511-C61C-ED7C-4D4FE66FEF9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185997" y="2832478"/>
            <a:ext cx="444868" cy="444868"/>
          </a:xfrm>
          <a:prstGeom prst="rect">
            <a:avLst/>
          </a:prstGeom>
        </p:spPr>
      </p:pic>
      <p:pic>
        <p:nvPicPr>
          <p:cNvPr id="11" name="Picture 10" descr="A black silhouette of a person&#10;&#10;Description automatically generated">
            <a:extLst>
              <a:ext uri="{FF2B5EF4-FFF2-40B4-BE49-F238E27FC236}">
                <a16:creationId xmlns:a16="http://schemas.microsoft.com/office/drawing/2014/main" id="{FA81F153-57D8-8BC0-DEE5-7C06A08CD01D}"/>
              </a:ext>
            </a:extLst>
          </p:cNvPr>
          <p:cNvPicPr>
            <a:picLocks noChangeAspect="1"/>
          </p:cNvPicPr>
          <p:nvPr/>
        </p:nvPicPr>
        <p:blipFill>
          <a:blip r:embed="rId19">
            <a:extLst>
              <a:ext uri="{28A0092B-C50C-407E-A947-70E740481C1C}">
                <a14:useLocalDpi xmlns:a14="http://schemas.microsoft.com/office/drawing/2010/main" val="0"/>
              </a:ext>
            </a:extLst>
          </a:blip>
          <a:srcRect l="10941" t="4103" r="7598" b="15341"/>
          <a:stretch/>
        </p:blipFill>
        <p:spPr>
          <a:xfrm>
            <a:off x="6136008" y="2781644"/>
            <a:ext cx="511701" cy="573977"/>
          </a:xfrm>
          <a:prstGeom prst="rect">
            <a:avLst/>
          </a:prstGeom>
        </p:spPr>
      </p:pic>
      <p:cxnSp>
        <p:nvCxnSpPr>
          <p:cNvPr id="16" name="Straight Arrow Connector 15">
            <a:extLst>
              <a:ext uri="{FF2B5EF4-FFF2-40B4-BE49-F238E27FC236}">
                <a16:creationId xmlns:a16="http://schemas.microsoft.com/office/drawing/2014/main" id="{54149898-6BEF-D616-2111-8F9AC347097C}"/>
              </a:ext>
            </a:extLst>
          </p:cNvPr>
          <p:cNvCxnSpPr>
            <a:cxnSpLocks/>
          </p:cNvCxnSpPr>
          <p:nvPr/>
        </p:nvCxnSpPr>
        <p:spPr>
          <a:xfrm>
            <a:off x="6628329" y="3078408"/>
            <a:ext cx="455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9E9B722-02E1-B6D6-D73B-21C33F84E050}"/>
              </a:ext>
            </a:extLst>
          </p:cNvPr>
          <p:cNvSpPr txBox="1"/>
          <p:nvPr/>
        </p:nvSpPr>
        <p:spPr>
          <a:xfrm>
            <a:off x="7026961" y="3292287"/>
            <a:ext cx="940635" cy="461665"/>
          </a:xfrm>
          <a:prstGeom prst="rect">
            <a:avLst/>
          </a:prstGeom>
          <a:noFill/>
        </p:spPr>
        <p:txBody>
          <a:bodyPr wrap="square" rtlCol="0">
            <a:spAutoFit/>
          </a:bodyPr>
          <a:lstStyle/>
          <a:p>
            <a:r>
              <a:rPr lang="en-US" sz="600" dirty="0"/>
              <a:t>AI Agent will perform the  remediation steps  in the  sandbox environment.</a:t>
            </a:r>
            <a:endParaRPr lang="en-IN" sz="600" dirty="0"/>
          </a:p>
        </p:txBody>
      </p:sp>
      <p:grpSp>
        <p:nvGrpSpPr>
          <p:cNvPr id="34" name="Group 33">
            <a:extLst>
              <a:ext uri="{FF2B5EF4-FFF2-40B4-BE49-F238E27FC236}">
                <a16:creationId xmlns:a16="http://schemas.microsoft.com/office/drawing/2014/main" id="{3335A65C-F2EA-C4AC-7B33-748AB048A0F2}"/>
              </a:ext>
            </a:extLst>
          </p:cNvPr>
          <p:cNvGrpSpPr/>
          <p:nvPr/>
        </p:nvGrpSpPr>
        <p:grpSpPr>
          <a:xfrm>
            <a:off x="2046514" y="2148477"/>
            <a:ext cx="8098972" cy="2311750"/>
            <a:chOff x="3688318" y="2177757"/>
            <a:chExt cx="5957706" cy="2008879"/>
          </a:xfrm>
        </p:grpSpPr>
        <p:sp>
          <p:nvSpPr>
            <p:cNvPr id="36" name="Rectangle: Rounded Corners 35">
              <a:extLst>
                <a:ext uri="{FF2B5EF4-FFF2-40B4-BE49-F238E27FC236}">
                  <a16:creationId xmlns:a16="http://schemas.microsoft.com/office/drawing/2014/main" id="{CD574844-207E-912C-685D-492AB0DDC5D6}"/>
                </a:ext>
              </a:extLst>
            </p:cNvPr>
            <p:cNvSpPr/>
            <p:nvPr/>
          </p:nvSpPr>
          <p:spPr>
            <a:xfrm>
              <a:off x="3688318" y="2177757"/>
              <a:ext cx="5957706" cy="2008879"/>
            </a:xfrm>
            <a:prstGeom prst="roundRect">
              <a:avLst/>
            </a:prstGeom>
            <a:noFill/>
            <a:ln>
              <a:solidFill>
                <a:schemeClr val="accent1">
                  <a:shade val="50000"/>
                  <a:alpha val="39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TextBox 46">
              <a:extLst>
                <a:ext uri="{FF2B5EF4-FFF2-40B4-BE49-F238E27FC236}">
                  <a16:creationId xmlns:a16="http://schemas.microsoft.com/office/drawing/2014/main" id="{1B40A934-ADB8-FB14-E49F-28EA2023BE89}"/>
                </a:ext>
              </a:extLst>
            </p:cNvPr>
            <p:cNvSpPr txBox="1"/>
            <p:nvPr/>
          </p:nvSpPr>
          <p:spPr>
            <a:xfrm>
              <a:off x="3816956" y="2189201"/>
              <a:ext cx="1468673" cy="302459"/>
            </a:xfrm>
            <a:prstGeom prst="rect">
              <a:avLst/>
            </a:prstGeom>
            <a:noFill/>
          </p:spPr>
          <p:txBody>
            <a:bodyPr wrap="square" rtlCol="0">
              <a:spAutoFit/>
            </a:bodyPr>
            <a:lstStyle/>
            <a:p>
              <a:r>
                <a:rPr lang="en-US" sz="800" b="1" dirty="0"/>
                <a:t>Skill Validation Process</a:t>
              </a:r>
              <a:endParaRPr lang="en-IN" sz="800" b="1" dirty="0"/>
            </a:p>
          </p:txBody>
        </p:sp>
        <p:cxnSp>
          <p:nvCxnSpPr>
            <p:cNvPr id="54" name="Straight Arrow Connector 53">
              <a:extLst>
                <a:ext uri="{FF2B5EF4-FFF2-40B4-BE49-F238E27FC236}">
                  <a16:creationId xmlns:a16="http://schemas.microsoft.com/office/drawing/2014/main" id="{016E47DF-F62E-E39F-C5C1-75753E087787}"/>
                </a:ext>
              </a:extLst>
            </p:cNvPr>
            <p:cNvCxnSpPr>
              <a:cxnSpLocks/>
            </p:cNvCxnSpPr>
            <p:nvPr/>
          </p:nvCxnSpPr>
          <p:spPr>
            <a:xfrm>
              <a:off x="6289743" y="3011999"/>
              <a:ext cx="3657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824F3FD-508C-8585-253A-C61BDAAB0D0D}"/>
                </a:ext>
              </a:extLst>
            </p:cNvPr>
            <p:cNvCxnSpPr>
              <a:cxnSpLocks/>
            </p:cNvCxnSpPr>
            <p:nvPr/>
          </p:nvCxnSpPr>
          <p:spPr>
            <a:xfrm>
              <a:off x="7821314" y="2988991"/>
              <a:ext cx="332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80C24FA-4B80-1DE2-53B2-542906B05D0A}"/>
                </a:ext>
              </a:extLst>
            </p:cNvPr>
            <p:cNvCxnSpPr>
              <a:cxnSpLocks/>
            </p:cNvCxnSpPr>
            <p:nvPr/>
          </p:nvCxnSpPr>
          <p:spPr>
            <a:xfrm>
              <a:off x="5568135" y="3020088"/>
              <a:ext cx="3208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91" name="Picture 90" descr="A close up of a logo&#10;&#10;Description automatically generated">
            <a:extLst>
              <a:ext uri="{FF2B5EF4-FFF2-40B4-BE49-F238E27FC236}">
                <a16:creationId xmlns:a16="http://schemas.microsoft.com/office/drawing/2014/main" id="{1595056C-3EB6-A4F4-BC89-28D530CFAD7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346849" y="2878872"/>
            <a:ext cx="439888" cy="439888"/>
          </a:xfrm>
          <a:prstGeom prst="rect">
            <a:avLst/>
          </a:prstGeom>
          <a:ln>
            <a:solidFill>
              <a:schemeClr val="accent1"/>
            </a:solidFill>
          </a:ln>
        </p:spPr>
      </p:pic>
      <p:sp>
        <p:nvSpPr>
          <p:cNvPr id="92" name="TextBox 91">
            <a:extLst>
              <a:ext uri="{FF2B5EF4-FFF2-40B4-BE49-F238E27FC236}">
                <a16:creationId xmlns:a16="http://schemas.microsoft.com/office/drawing/2014/main" id="{7843E899-D1A3-A029-BA36-BC4A0DC2486D}"/>
              </a:ext>
            </a:extLst>
          </p:cNvPr>
          <p:cNvSpPr txBox="1"/>
          <p:nvPr/>
        </p:nvSpPr>
        <p:spPr>
          <a:xfrm>
            <a:off x="8228485" y="3309454"/>
            <a:ext cx="808845" cy="369332"/>
          </a:xfrm>
          <a:prstGeom prst="rect">
            <a:avLst/>
          </a:prstGeom>
          <a:noFill/>
        </p:spPr>
        <p:txBody>
          <a:bodyPr wrap="square" rtlCol="0">
            <a:spAutoFit/>
          </a:bodyPr>
          <a:lstStyle/>
          <a:p>
            <a:r>
              <a:rPr lang="en-US" sz="600" dirty="0"/>
              <a:t>Agent will update the work notes and close the incident</a:t>
            </a:r>
            <a:endParaRPr lang="en-IN" sz="600" dirty="0"/>
          </a:p>
        </p:txBody>
      </p:sp>
      <p:sp>
        <p:nvSpPr>
          <p:cNvPr id="97" name="TextBox 96">
            <a:extLst>
              <a:ext uri="{FF2B5EF4-FFF2-40B4-BE49-F238E27FC236}">
                <a16:creationId xmlns:a16="http://schemas.microsoft.com/office/drawing/2014/main" id="{E6F4E1FE-E8CC-9EB7-7761-E3B44E6EBA83}"/>
              </a:ext>
            </a:extLst>
          </p:cNvPr>
          <p:cNvSpPr txBox="1"/>
          <p:nvPr/>
        </p:nvSpPr>
        <p:spPr>
          <a:xfrm>
            <a:off x="6040847" y="3282071"/>
            <a:ext cx="913862" cy="461665"/>
          </a:xfrm>
          <a:prstGeom prst="rect">
            <a:avLst/>
          </a:prstGeom>
          <a:noFill/>
        </p:spPr>
        <p:txBody>
          <a:bodyPr wrap="square" rtlCol="0">
            <a:spAutoFit/>
          </a:bodyPr>
          <a:lstStyle/>
          <a:p>
            <a:r>
              <a:rPr lang="en-US" sz="600" dirty="0"/>
              <a:t>User will  fetch the incident and train the AI agent via dynamic skilling</a:t>
            </a:r>
            <a:endParaRPr lang="en-IN" sz="600" dirty="0"/>
          </a:p>
        </p:txBody>
      </p:sp>
      <p:pic>
        <p:nvPicPr>
          <p:cNvPr id="101" name="Picture 100" descr="A white outline of a cloud with a magnifying glass&#10;&#10;Description automatically generated">
            <a:extLst>
              <a:ext uri="{FF2B5EF4-FFF2-40B4-BE49-F238E27FC236}">
                <a16:creationId xmlns:a16="http://schemas.microsoft.com/office/drawing/2014/main" id="{E2AEBBA3-EAF9-78AA-0BD6-491686386E7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05400" y="2897232"/>
            <a:ext cx="403168" cy="403168"/>
          </a:xfrm>
          <a:prstGeom prst="rect">
            <a:avLst/>
          </a:prstGeom>
        </p:spPr>
      </p:pic>
      <p:sp>
        <p:nvSpPr>
          <p:cNvPr id="102" name="TextBox 101">
            <a:extLst>
              <a:ext uri="{FF2B5EF4-FFF2-40B4-BE49-F238E27FC236}">
                <a16:creationId xmlns:a16="http://schemas.microsoft.com/office/drawing/2014/main" id="{1EA369F6-F2E6-8D2E-6E15-1E15CE823339}"/>
              </a:ext>
            </a:extLst>
          </p:cNvPr>
          <p:cNvSpPr txBox="1"/>
          <p:nvPr/>
        </p:nvSpPr>
        <p:spPr>
          <a:xfrm>
            <a:off x="2111277" y="3355621"/>
            <a:ext cx="941818" cy="276999"/>
          </a:xfrm>
          <a:prstGeom prst="rect">
            <a:avLst/>
          </a:prstGeom>
          <a:noFill/>
        </p:spPr>
        <p:txBody>
          <a:bodyPr wrap="square" rtlCol="0">
            <a:spAutoFit/>
          </a:bodyPr>
          <a:lstStyle/>
          <a:p>
            <a:r>
              <a:rPr lang="en-US" sz="600" dirty="0"/>
              <a:t>CloudWatch monitors the VM instances</a:t>
            </a:r>
            <a:endParaRPr lang="en-IN" sz="600" dirty="0"/>
          </a:p>
        </p:txBody>
      </p:sp>
      <p:pic>
        <p:nvPicPr>
          <p:cNvPr id="104" name="Picture 103" descr="A close-up of a cube&#10;&#10;Description automatically generated">
            <a:extLst>
              <a:ext uri="{FF2B5EF4-FFF2-40B4-BE49-F238E27FC236}">
                <a16:creationId xmlns:a16="http://schemas.microsoft.com/office/drawing/2014/main" id="{7D632508-9A6D-B00C-60C3-65DBC1C652C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358975" y="2440288"/>
            <a:ext cx="331393" cy="331393"/>
          </a:xfrm>
          <a:prstGeom prst="rect">
            <a:avLst/>
          </a:prstGeom>
        </p:spPr>
      </p:pic>
      <p:pic>
        <p:nvPicPr>
          <p:cNvPr id="109" name="Picture 108" descr="A white letter on an orange background&#10;&#10;Description automatically generated">
            <a:extLst>
              <a:ext uri="{FF2B5EF4-FFF2-40B4-BE49-F238E27FC236}">
                <a16:creationId xmlns:a16="http://schemas.microsoft.com/office/drawing/2014/main" id="{C13FB3B8-9330-242F-8829-3AB6E642BFB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189619" y="2897232"/>
            <a:ext cx="511701" cy="362352"/>
          </a:xfrm>
          <a:prstGeom prst="rect">
            <a:avLst/>
          </a:prstGeom>
        </p:spPr>
      </p:pic>
      <p:sp>
        <p:nvSpPr>
          <p:cNvPr id="110" name="TextBox 109">
            <a:extLst>
              <a:ext uri="{FF2B5EF4-FFF2-40B4-BE49-F238E27FC236}">
                <a16:creationId xmlns:a16="http://schemas.microsoft.com/office/drawing/2014/main" id="{DC7DCF75-A8A7-FA50-BB2D-28765EF860D3}"/>
              </a:ext>
            </a:extLst>
          </p:cNvPr>
          <p:cNvSpPr txBox="1"/>
          <p:nvPr/>
        </p:nvSpPr>
        <p:spPr>
          <a:xfrm>
            <a:off x="4090040" y="3295271"/>
            <a:ext cx="913862" cy="276999"/>
          </a:xfrm>
          <a:prstGeom prst="rect">
            <a:avLst/>
          </a:prstGeom>
          <a:noFill/>
        </p:spPr>
        <p:txBody>
          <a:bodyPr wrap="square" rtlCol="0">
            <a:spAutoFit/>
          </a:bodyPr>
          <a:lstStyle/>
          <a:p>
            <a:r>
              <a:rPr lang="en-US" sz="600" dirty="0"/>
              <a:t>Lambda function triggered </a:t>
            </a:r>
            <a:endParaRPr lang="en-IN" sz="600" dirty="0"/>
          </a:p>
        </p:txBody>
      </p:sp>
      <p:cxnSp>
        <p:nvCxnSpPr>
          <p:cNvPr id="114" name="Straight Arrow Connector 113">
            <a:extLst>
              <a:ext uri="{FF2B5EF4-FFF2-40B4-BE49-F238E27FC236}">
                <a16:creationId xmlns:a16="http://schemas.microsoft.com/office/drawing/2014/main" id="{0461E1E3-C28F-FB2B-7FF9-1F14509B0E53}"/>
              </a:ext>
            </a:extLst>
          </p:cNvPr>
          <p:cNvCxnSpPr>
            <a:cxnSpLocks/>
          </p:cNvCxnSpPr>
          <p:nvPr/>
        </p:nvCxnSpPr>
        <p:spPr>
          <a:xfrm flipV="1">
            <a:off x="2733739" y="2615373"/>
            <a:ext cx="608434" cy="25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B59CF93-3892-8E20-5661-589FC144CDBE}"/>
              </a:ext>
            </a:extLst>
          </p:cNvPr>
          <p:cNvCxnSpPr>
            <a:cxnSpLocks/>
          </p:cNvCxnSpPr>
          <p:nvPr/>
        </p:nvCxnSpPr>
        <p:spPr>
          <a:xfrm>
            <a:off x="2802388" y="3146161"/>
            <a:ext cx="14172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1" name="TextBox 120">
            <a:extLst>
              <a:ext uri="{FF2B5EF4-FFF2-40B4-BE49-F238E27FC236}">
                <a16:creationId xmlns:a16="http://schemas.microsoft.com/office/drawing/2014/main" id="{EB06089C-A59A-CFE7-5002-F1669926AAE5}"/>
              </a:ext>
            </a:extLst>
          </p:cNvPr>
          <p:cNvSpPr txBox="1"/>
          <p:nvPr/>
        </p:nvSpPr>
        <p:spPr>
          <a:xfrm>
            <a:off x="2828868" y="2942064"/>
            <a:ext cx="1394287" cy="215444"/>
          </a:xfrm>
          <a:prstGeom prst="rect">
            <a:avLst/>
          </a:prstGeom>
          <a:noFill/>
        </p:spPr>
        <p:txBody>
          <a:bodyPr wrap="square" rtlCol="0">
            <a:spAutoFit/>
          </a:bodyPr>
          <a:lstStyle/>
          <a:p>
            <a:r>
              <a:rPr lang="en-US" sz="800" dirty="0"/>
              <a:t>If an anomaly is detected</a:t>
            </a:r>
          </a:p>
        </p:txBody>
      </p:sp>
      <p:pic>
        <p:nvPicPr>
          <p:cNvPr id="125" name="Picture 124" descr="A close up of a logo&#10;&#10;Description automatically generated">
            <a:extLst>
              <a:ext uri="{FF2B5EF4-FFF2-40B4-BE49-F238E27FC236}">
                <a16:creationId xmlns:a16="http://schemas.microsoft.com/office/drawing/2014/main" id="{AF7CFDA4-BBF5-7B1A-A6B9-D2B66212375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82703" y="2864464"/>
            <a:ext cx="439888" cy="439888"/>
          </a:xfrm>
          <a:prstGeom prst="rect">
            <a:avLst/>
          </a:prstGeom>
          <a:ln>
            <a:solidFill>
              <a:schemeClr val="accent1"/>
            </a:solidFill>
          </a:ln>
        </p:spPr>
      </p:pic>
      <p:sp>
        <p:nvSpPr>
          <p:cNvPr id="126" name="TextBox 125">
            <a:extLst>
              <a:ext uri="{FF2B5EF4-FFF2-40B4-BE49-F238E27FC236}">
                <a16:creationId xmlns:a16="http://schemas.microsoft.com/office/drawing/2014/main" id="{B3FE1416-6E80-89FA-7787-8108897A51C4}"/>
              </a:ext>
            </a:extLst>
          </p:cNvPr>
          <p:cNvSpPr txBox="1"/>
          <p:nvPr/>
        </p:nvSpPr>
        <p:spPr>
          <a:xfrm>
            <a:off x="4932614" y="3328238"/>
            <a:ext cx="845189" cy="276999"/>
          </a:xfrm>
          <a:prstGeom prst="rect">
            <a:avLst/>
          </a:prstGeom>
          <a:noFill/>
        </p:spPr>
        <p:txBody>
          <a:bodyPr wrap="square" rtlCol="0">
            <a:spAutoFit/>
          </a:bodyPr>
          <a:lstStyle/>
          <a:p>
            <a:r>
              <a:rPr lang="en-US" sz="600" dirty="0"/>
              <a:t>Incident created in ServiceNow</a:t>
            </a:r>
            <a:endParaRPr lang="en-IN" sz="600" dirty="0"/>
          </a:p>
        </p:txBody>
      </p:sp>
      <p:sp>
        <p:nvSpPr>
          <p:cNvPr id="127" name="TextBox 126">
            <a:extLst>
              <a:ext uri="{FF2B5EF4-FFF2-40B4-BE49-F238E27FC236}">
                <a16:creationId xmlns:a16="http://schemas.microsoft.com/office/drawing/2014/main" id="{9DD95D24-CFA8-6565-690A-C39FCAA447ED}"/>
              </a:ext>
            </a:extLst>
          </p:cNvPr>
          <p:cNvSpPr txBox="1"/>
          <p:nvPr/>
        </p:nvSpPr>
        <p:spPr>
          <a:xfrm>
            <a:off x="7649222" y="3936921"/>
            <a:ext cx="1284692" cy="276999"/>
          </a:xfrm>
          <a:prstGeom prst="rect">
            <a:avLst/>
          </a:prstGeom>
          <a:noFill/>
        </p:spPr>
        <p:txBody>
          <a:bodyPr wrap="square" rtlCol="0">
            <a:spAutoFit/>
          </a:bodyPr>
          <a:lstStyle/>
          <a:p>
            <a:r>
              <a:rPr lang="en-US" sz="600" dirty="0"/>
              <a:t>successfully tested in test env, move to staging area</a:t>
            </a:r>
          </a:p>
        </p:txBody>
      </p:sp>
      <p:pic>
        <p:nvPicPr>
          <p:cNvPr id="133" name="Picture 132" descr="A yellow circle with black text&#10;&#10;Description automatically generated">
            <a:extLst>
              <a:ext uri="{FF2B5EF4-FFF2-40B4-BE49-F238E27FC236}">
                <a16:creationId xmlns:a16="http://schemas.microsoft.com/office/drawing/2014/main" id="{097264CC-2298-5202-97CA-04A2B5A69F77}"/>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179444" y="3676327"/>
            <a:ext cx="503853" cy="524007"/>
          </a:xfrm>
          <a:prstGeom prst="rect">
            <a:avLst/>
          </a:prstGeom>
        </p:spPr>
      </p:pic>
      <p:cxnSp>
        <p:nvCxnSpPr>
          <p:cNvPr id="134" name="Straight Arrow Connector 133">
            <a:extLst>
              <a:ext uri="{FF2B5EF4-FFF2-40B4-BE49-F238E27FC236}">
                <a16:creationId xmlns:a16="http://schemas.microsoft.com/office/drawing/2014/main" id="{60847337-EE3B-88A6-492B-3DCD4A9EC7F3}"/>
              </a:ext>
            </a:extLst>
          </p:cNvPr>
          <p:cNvCxnSpPr>
            <a:cxnSpLocks/>
          </p:cNvCxnSpPr>
          <p:nvPr/>
        </p:nvCxnSpPr>
        <p:spPr>
          <a:xfrm>
            <a:off x="7408431" y="3938331"/>
            <a:ext cx="1735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7B404E7-0755-1972-6BD9-B58D2DBF7CB5}"/>
              </a:ext>
            </a:extLst>
          </p:cNvPr>
          <p:cNvCxnSpPr>
            <a:cxnSpLocks/>
          </p:cNvCxnSpPr>
          <p:nvPr/>
        </p:nvCxnSpPr>
        <p:spPr>
          <a:xfrm>
            <a:off x="7403691" y="3736596"/>
            <a:ext cx="0" cy="20752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834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CC66B-0BD2-7248-7194-C934BD9CD645}"/>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7CCDEB30-BCA8-7D91-9DEC-880C7F116BBC}"/>
              </a:ext>
            </a:extLst>
          </p:cNvPr>
          <p:cNvSpPr/>
          <p:nvPr/>
        </p:nvSpPr>
        <p:spPr>
          <a:xfrm>
            <a:off x="223711" y="1543736"/>
            <a:ext cx="1618688" cy="501916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utoShape 4">
            <a:extLst>
              <a:ext uri="{FF2B5EF4-FFF2-40B4-BE49-F238E27FC236}">
                <a16:creationId xmlns:a16="http://schemas.microsoft.com/office/drawing/2014/main" id="{026F870F-B20E-2C5C-58CF-30A10E87E2B1}"/>
              </a:ext>
            </a:extLst>
          </p:cNvPr>
          <p:cNvSpPr>
            <a:spLocks noChangeArrowheads="1"/>
          </p:cNvSpPr>
          <p:nvPr/>
        </p:nvSpPr>
        <p:spPr bwMode="auto">
          <a:xfrm>
            <a:off x="502184" y="801493"/>
            <a:ext cx="1347397"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Story Line</a:t>
            </a:r>
          </a:p>
        </p:txBody>
      </p:sp>
      <p:sp>
        <p:nvSpPr>
          <p:cNvPr id="3" name="TextBox 2">
            <a:extLst>
              <a:ext uri="{FF2B5EF4-FFF2-40B4-BE49-F238E27FC236}">
                <a16:creationId xmlns:a16="http://schemas.microsoft.com/office/drawing/2014/main" id="{7B419B66-581C-496F-C2F6-20058459F6E6}"/>
              </a:ext>
            </a:extLst>
          </p:cNvPr>
          <p:cNvSpPr txBox="1"/>
          <p:nvPr/>
        </p:nvSpPr>
        <p:spPr>
          <a:xfrm>
            <a:off x="1886617" y="797730"/>
            <a:ext cx="3961341" cy="261610"/>
          </a:xfrm>
          <a:prstGeom prst="rect">
            <a:avLst/>
          </a:prstGeom>
          <a:noFill/>
        </p:spPr>
        <p:txBody>
          <a:bodyPr wrap="none" rtlCol="0">
            <a:spAutoFit/>
          </a:bodyPr>
          <a:lstStyle/>
          <a:p>
            <a:r>
              <a:rPr lang="en-US" sz="1100" dirty="0"/>
              <a:t>AI Agentic Tech Dashboard for Memory Utilization Alert in AWS</a:t>
            </a:r>
          </a:p>
        </p:txBody>
      </p:sp>
      <p:sp>
        <p:nvSpPr>
          <p:cNvPr id="4" name="Rectangle 3">
            <a:extLst>
              <a:ext uri="{FF2B5EF4-FFF2-40B4-BE49-F238E27FC236}">
                <a16:creationId xmlns:a16="http://schemas.microsoft.com/office/drawing/2014/main" id="{7F890BF5-054C-86EB-9F86-7F3818C4A83F}"/>
              </a:ext>
            </a:extLst>
          </p:cNvPr>
          <p:cNvSpPr/>
          <p:nvPr/>
        </p:nvSpPr>
        <p:spPr>
          <a:xfrm>
            <a:off x="1886617" y="803353"/>
            <a:ext cx="8441952" cy="24250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Storytelling outline">
            <a:extLst>
              <a:ext uri="{FF2B5EF4-FFF2-40B4-BE49-F238E27FC236}">
                <a16:creationId xmlns:a16="http://schemas.microsoft.com/office/drawing/2014/main" id="{CFE3CFAA-62EC-09C8-B4BF-ACD5636FC6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710" y="767380"/>
            <a:ext cx="278475" cy="278475"/>
          </a:xfrm>
          <a:prstGeom prst="rect">
            <a:avLst/>
          </a:prstGeom>
        </p:spPr>
      </p:pic>
      <p:sp>
        <p:nvSpPr>
          <p:cNvPr id="7" name="AutoShape 4">
            <a:extLst>
              <a:ext uri="{FF2B5EF4-FFF2-40B4-BE49-F238E27FC236}">
                <a16:creationId xmlns:a16="http://schemas.microsoft.com/office/drawing/2014/main" id="{A3CDB807-531D-25F2-EA50-602BB6638B94}"/>
              </a:ext>
            </a:extLst>
          </p:cNvPr>
          <p:cNvSpPr>
            <a:spLocks noChangeArrowheads="1"/>
          </p:cNvSpPr>
          <p:nvPr/>
        </p:nvSpPr>
        <p:spPr bwMode="auto">
          <a:xfrm>
            <a:off x="502184" y="1118880"/>
            <a:ext cx="1347397"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Objective</a:t>
            </a:r>
          </a:p>
        </p:txBody>
      </p:sp>
      <p:sp>
        <p:nvSpPr>
          <p:cNvPr id="8" name="TextBox 7">
            <a:extLst>
              <a:ext uri="{FF2B5EF4-FFF2-40B4-BE49-F238E27FC236}">
                <a16:creationId xmlns:a16="http://schemas.microsoft.com/office/drawing/2014/main" id="{95C4A2FE-FBEF-1973-8AE4-FA6ABEB69EC4}"/>
              </a:ext>
            </a:extLst>
          </p:cNvPr>
          <p:cNvSpPr txBox="1"/>
          <p:nvPr/>
        </p:nvSpPr>
        <p:spPr>
          <a:xfrm>
            <a:off x="1871643" y="1111185"/>
            <a:ext cx="8233344" cy="261610"/>
          </a:xfrm>
          <a:prstGeom prst="rect">
            <a:avLst/>
          </a:prstGeom>
          <a:noFill/>
        </p:spPr>
        <p:txBody>
          <a:bodyPr wrap="none" rtlCol="0">
            <a:spAutoFit/>
          </a:bodyPr>
          <a:lstStyle/>
          <a:p>
            <a:r>
              <a:rPr lang="en-US" sz="1100" dirty="0"/>
              <a:t>AI Agentic Solution for Memory Utilization Alerts in AWS VM instances and perform remediation steps for providing proper resolution. </a:t>
            </a:r>
          </a:p>
        </p:txBody>
      </p:sp>
      <p:sp>
        <p:nvSpPr>
          <p:cNvPr id="9" name="Rectangle 8">
            <a:extLst>
              <a:ext uri="{FF2B5EF4-FFF2-40B4-BE49-F238E27FC236}">
                <a16:creationId xmlns:a16="http://schemas.microsoft.com/office/drawing/2014/main" id="{856F8528-D6D6-EBBE-6D7A-9A26FE634C6F}"/>
              </a:ext>
            </a:extLst>
          </p:cNvPr>
          <p:cNvSpPr/>
          <p:nvPr/>
        </p:nvSpPr>
        <p:spPr>
          <a:xfrm>
            <a:off x="1886617" y="1120740"/>
            <a:ext cx="8441952" cy="24250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Target outline">
            <a:extLst>
              <a:ext uri="{FF2B5EF4-FFF2-40B4-BE49-F238E27FC236}">
                <a16:creationId xmlns:a16="http://schemas.microsoft.com/office/drawing/2014/main" id="{00B6C8B4-0A3F-8FB7-9726-C5E05B4741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3711" y="1087598"/>
            <a:ext cx="278475" cy="278475"/>
          </a:xfrm>
          <a:prstGeom prst="rect">
            <a:avLst/>
          </a:prstGeom>
        </p:spPr>
      </p:pic>
      <p:sp>
        <p:nvSpPr>
          <p:cNvPr id="13" name="AutoShape 4">
            <a:extLst>
              <a:ext uri="{FF2B5EF4-FFF2-40B4-BE49-F238E27FC236}">
                <a16:creationId xmlns:a16="http://schemas.microsoft.com/office/drawing/2014/main" id="{303CC639-4205-09EE-7678-2BF5977AEDCE}"/>
              </a:ext>
            </a:extLst>
          </p:cNvPr>
          <p:cNvSpPr>
            <a:spLocks noChangeArrowheads="1"/>
          </p:cNvSpPr>
          <p:nvPr/>
        </p:nvSpPr>
        <p:spPr bwMode="auto">
          <a:xfrm>
            <a:off x="502184" y="1432799"/>
            <a:ext cx="1347397"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Key Activities</a:t>
            </a:r>
          </a:p>
        </p:txBody>
      </p:sp>
      <p:sp>
        <p:nvSpPr>
          <p:cNvPr id="14" name="TextBox 13">
            <a:extLst>
              <a:ext uri="{FF2B5EF4-FFF2-40B4-BE49-F238E27FC236}">
                <a16:creationId xmlns:a16="http://schemas.microsoft.com/office/drawing/2014/main" id="{E7D49C2F-042C-F735-E1B8-B5E2B587D01E}"/>
              </a:ext>
            </a:extLst>
          </p:cNvPr>
          <p:cNvSpPr txBox="1"/>
          <p:nvPr/>
        </p:nvSpPr>
        <p:spPr>
          <a:xfrm>
            <a:off x="136173" y="1692791"/>
            <a:ext cx="1657309" cy="4862870"/>
          </a:xfrm>
          <a:prstGeom prst="rect">
            <a:avLst/>
          </a:prstGeom>
          <a:noFill/>
        </p:spPr>
        <p:txBody>
          <a:bodyPr wrap="square" rtlCol="0">
            <a:spAutoFit/>
          </a:bodyPr>
          <a:lstStyle/>
          <a:p>
            <a:pPr marL="171450" indent="-171450">
              <a:buFont typeface="Arial" panose="020B0604020202020204" pitchFamily="34" charset="0"/>
              <a:buChar char="•"/>
            </a:pPr>
            <a:r>
              <a:rPr lang="en-US" sz="1000" dirty="0"/>
              <a:t>CloudWatch monitor's the VM instances for memory spike. </a:t>
            </a:r>
          </a:p>
          <a:p>
            <a:pPr marL="171450" indent="-171450">
              <a:buFont typeface="Arial" panose="020B0604020202020204" pitchFamily="34" charset="0"/>
              <a:buChar char="•"/>
            </a:pPr>
            <a:r>
              <a:rPr lang="en-US" sz="1000" dirty="0"/>
              <a:t>If memory utilized values goes beyond the threshold value, then CloudWatch sends an email and triggers the lambda function.</a:t>
            </a:r>
          </a:p>
          <a:p>
            <a:pPr marL="171450" indent="-171450">
              <a:buFont typeface="Arial" panose="020B0604020202020204" pitchFamily="34" charset="0"/>
              <a:buChar char="•"/>
            </a:pPr>
            <a:r>
              <a:rPr lang="en-US" sz="1000" dirty="0"/>
              <a:t>The lambda function will create an incident in the SNOW.</a:t>
            </a:r>
          </a:p>
          <a:p>
            <a:pPr marL="171450" indent="-171450">
              <a:buFont typeface="Arial" panose="020B0604020202020204" pitchFamily="34" charset="0"/>
              <a:buChar char="•"/>
            </a:pPr>
            <a:r>
              <a:rPr lang="en-US" sz="1000" dirty="0"/>
              <a:t>AI Agent will pull the incident from the SNOW.</a:t>
            </a:r>
          </a:p>
          <a:p>
            <a:pPr marL="171450" indent="-171450">
              <a:buFont typeface="Arial" panose="020B0604020202020204" pitchFamily="34" charset="0"/>
              <a:buChar char="•"/>
            </a:pPr>
            <a:r>
              <a:rPr lang="en-US" sz="1000" dirty="0"/>
              <a:t>If AI agent is not capable in performing the remediation steps, then user can load SOP,URLs in the dynamic skilling via training the AI agent.</a:t>
            </a:r>
          </a:p>
          <a:p>
            <a:pPr marL="171450" indent="-171450">
              <a:buFont typeface="Arial" panose="020B0604020202020204" pitchFamily="34" charset="0"/>
              <a:buChar char="•"/>
            </a:pPr>
            <a:r>
              <a:rPr lang="en-US" sz="1000" dirty="0"/>
              <a:t>Once AI agent is trained on that skill it will perform the steps in the sandbox environment and close the incident with proper remediation steps and updates in work note as well.</a:t>
            </a:r>
          </a:p>
        </p:txBody>
      </p:sp>
      <p:grpSp>
        <p:nvGrpSpPr>
          <p:cNvPr id="25" name="Group 24">
            <a:extLst>
              <a:ext uri="{FF2B5EF4-FFF2-40B4-BE49-F238E27FC236}">
                <a16:creationId xmlns:a16="http://schemas.microsoft.com/office/drawing/2014/main" id="{B6FA2B49-AB8D-5A9F-729C-EAD09F7F129E}"/>
              </a:ext>
            </a:extLst>
          </p:cNvPr>
          <p:cNvGrpSpPr/>
          <p:nvPr/>
        </p:nvGrpSpPr>
        <p:grpSpPr>
          <a:xfrm>
            <a:off x="217574" y="1421701"/>
            <a:ext cx="274320" cy="274320"/>
            <a:chOff x="5638800" y="2971800"/>
            <a:chExt cx="307200" cy="319489"/>
          </a:xfrm>
        </p:grpSpPr>
        <p:pic>
          <p:nvPicPr>
            <p:cNvPr id="22" name="Graphic 21" descr="Old Key outline">
              <a:extLst>
                <a:ext uri="{FF2B5EF4-FFF2-40B4-BE49-F238E27FC236}">
                  <a16:creationId xmlns:a16="http://schemas.microsoft.com/office/drawing/2014/main" id="{5D8475F8-AFAC-7B41-784B-03C2A07ED0B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2971800"/>
              <a:ext cx="307200" cy="307200"/>
            </a:xfrm>
            <a:prstGeom prst="rect">
              <a:avLst/>
            </a:prstGeom>
          </p:spPr>
        </p:pic>
        <p:pic>
          <p:nvPicPr>
            <p:cNvPr id="24" name="Graphic 23" descr="Old Key with solid fill">
              <a:extLst>
                <a:ext uri="{FF2B5EF4-FFF2-40B4-BE49-F238E27FC236}">
                  <a16:creationId xmlns:a16="http://schemas.microsoft.com/office/drawing/2014/main" id="{98F5E6B1-0836-CAB3-65B2-044DE649EE0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V="1">
              <a:off x="5638800" y="2984089"/>
              <a:ext cx="307200" cy="307200"/>
            </a:xfrm>
            <a:prstGeom prst="rect">
              <a:avLst/>
            </a:prstGeom>
          </p:spPr>
        </p:pic>
      </p:grpSp>
      <p:pic>
        <p:nvPicPr>
          <p:cNvPr id="33" name="Graphic 32" descr="Network diagram outline">
            <a:extLst>
              <a:ext uri="{FF2B5EF4-FFF2-40B4-BE49-F238E27FC236}">
                <a16:creationId xmlns:a16="http://schemas.microsoft.com/office/drawing/2014/main" id="{819913D0-2632-276A-9364-BF567994434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43177" y="1402005"/>
            <a:ext cx="283464" cy="283464"/>
          </a:xfrm>
          <a:prstGeom prst="rect">
            <a:avLst/>
          </a:prstGeom>
        </p:spPr>
      </p:pic>
      <p:sp>
        <p:nvSpPr>
          <p:cNvPr id="35" name="Rectangle 34">
            <a:extLst>
              <a:ext uri="{FF2B5EF4-FFF2-40B4-BE49-F238E27FC236}">
                <a16:creationId xmlns:a16="http://schemas.microsoft.com/office/drawing/2014/main" id="{20B88B21-1DED-C032-AB1A-AF4090C02840}"/>
              </a:ext>
            </a:extLst>
          </p:cNvPr>
          <p:cNvSpPr/>
          <p:nvPr/>
        </p:nvSpPr>
        <p:spPr>
          <a:xfrm>
            <a:off x="3630032" y="5440349"/>
            <a:ext cx="6698535" cy="111531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B2EE16A-DFCA-889D-BB3B-F70F0A86778D}"/>
              </a:ext>
            </a:extLst>
          </p:cNvPr>
          <p:cNvSpPr txBox="1"/>
          <p:nvPr/>
        </p:nvSpPr>
        <p:spPr>
          <a:xfrm>
            <a:off x="3638816" y="5602449"/>
            <a:ext cx="6395806" cy="461665"/>
          </a:xfrm>
          <a:prstGeom prst="rect">
            <a:avLst/>
          </a:prstGeom>
          <a:noFill/>
        </p:spPr>
        <p:txBody>
          <a:bodyPr wrap="square" rtlCol="0">
            <a:spAutoFit/>
          </a:bodyPr>
          <a:lstStyle/>
          <a:p>
            <a:r>
              <a:rPr lang="en-US" sz="1200" dirty="0"/>
              <a:t>Web services /API calls with read/write privileges to specified tools or environment for integration.</a:t>
            </a:r>
          </a:p>
        </p:txBody>
      </p:sp>
      <p:sp>
        <p:nvSpPr>
          <p:cNvPr id="138" name="TextBox 137">
            <a:extLst>
              <a:ext uri="{FF2B5EF4-FFF2-40B4-BE49-F238E27FC236}">
                <a16:creationId xmlns:a16="http://schemas.microsoft.com/office/drawing/2014/main" id="{01410D5C-C88F-96B8-3213-39F3ECFBC382}"/>
              </a:ext>
            </a:extLst>
          </p:cNvPr>
          <p:cNvSpPr txBox="1"/>
          <p:nvPr/>
        </p:nvSpPr>
        <p:spPr>
          <a:xfrm>
            <a:off x="217574" y="64694"/>
            <a:ext cx="7549567" cy="1200329"/>
          </a:xfrm>
          <a:prstGeom prst="rect">
            <a:avLst/>
          </a:prstGeom>
          <a:noFill/>
        </p:spPr>
        <p:txBody>
          <a:bodyPr wrap="square" rtlCol="0">
            <a:spAutoFit/>
          </a:bodyPr>
          <a:lstStyle/>
          <a:p>
            <a:r>
              <a:rPr lang="en-US" sz="3600" dirty="0"/>
              <a:t>Memory Utilization Alert in Virtual VM</a:t>
            </a:r>
          </a:p>
          <a:p>
            <a:r>
              <a:rPr lang="en-US" sz="3600" dirty="0"/>
              <a:t>			</a:t>
            </a:r>
          </a:p>
        </p:txBody>
      </p:sp>
      <p:sp>
        <p:nvSpPr>
          <p:cNvPr id="5" name="Rectangle 4">
            <a:extLst>
              <a:ext uri="{FF2B5EF4-FFF2-40B4-BE49-F238E27FC236}">
                <a16:creationId xmlns:a16="http://schemas.microsoft.com/office/drawing/2014/main" id="{D1908F4C-FE9F-0329-D173-E127026F620D}"/>
              </a:ext>
            </a:extLst>
          </p:cNvPr>
          <p:cNvSpPr/>
          <p:nvPr/>
        </p:nvSpPr>
        <p:spPr>
          <a:xfrm>
            <a:off x="1893036" y="5447586"/>
            <a:ext cx="1691372" cy="111531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6">
            <a:extLst>
              <a:ext uri="{FF2B5EF4-FFF2-40B4-BE49-F238E27FC236}">
                <a16:creationId xmlns:a16="http://schemas.microsoft.com/office/drawing/2014/main" id="{BCD5CDE5-AFEF-8F6C-1F33-5621081BA3B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28698" y="5676987"/>
            <a:ext cx="955936" cy="139656"/>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4">
            <a:extLst>
              <a:ext uri="{FF2B5EF4-FFF2-40B4-BE49-F238E27FC236}">
                <a16:creationId xmlns:a16="http://schemas.microsoft.com/office/drawing/2014/main" id="{C8A05272-C1E5-059E-8FDA-DE4E185B8AE5}"/>
              </a:ext>
            </a:extLst>
          </p:cNvPr>
          <p:cNvSpPr>
            <a:spLocks noChangeArrowheads="1"/>
          </p:cNvSpPr>
          <p:nvPr/>
        </p:nvSpPr>
        <p:spPr bwMode="auto">
          <a:xfrm>
            <a:off x="3838594" y="5190768"/>
            <a:ext cx="1398031"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Readiness</a:t>
            </a:r>
          </a:p>
        </p:txBody>
      </p:sp>
      <p:pic>
        <p:nvPicPr>
          <p:cNvPr id="19" name="Graphic 18" descr="Badge Tick outline">
            <a:extLst>
              <a:ext uri="{FF2B5EF4-FFF2-40B4-BE49-F238E27FC236}">
                <a16:creationId xmlns:a16="http://schemas.microsoft.com/office/drawing/2014/main" id="{74AA5A4B-1AAE-5E4D-F24E-17B79804198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55130" y="5159974"/>
            <a:ext cx="283464" cy="283464"/>
          </a:xfrm>
          <a:prstGeom prst="rect">
            <a:avLst/>
          </a:prstGeom>
        </p:spPr>
      </p:pic>
      <p:pic>
        <p:nvPicPr>
          <p:cNvPr id="20" name="Graphic 19" descr="Badge Tick outline">
            <a:extLst>
              <a:ext uri="{FF2B5EF4-FFF2-40B4-BE49-F238E27FC236}">
                <a16:creationId xmlns:a16="http://schemas.microsoft.com/office/drawing/2014/main" id="{656901F3-042B-93F7-83D4-F9858F787BD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55130" y="5159974"/>
            <a:ext cx="283464" cy="283464"/>
          </a:xfrm>
          <a:prstGeom prst="rect">
            <a:avLst/>
          </a:prstGeom>
        </p:spPr>
      </p:pic>
      <p:sp>
        <p:nvSpPr>
          <p:cNvPr id="21" name="AutoShape 4">
            <a:extLst>
              <a:ext uri="{FF2B5EF4-FFF2-40B4-BE49-F238E27FC236}">
                <a16:creationId xmlns:a16="http://schemas.microsoft.com/office/drawing/2014/main" id="{98A1F4E0-5FDC-4D37-DCA6-5A6AB035E325}"/>
              </a:ext>
            </a:extLst>
          </p:cNvPr>
          <p:cNvSpPr>
            <a:spLocks noChangeArrowheads="1"/>
          </p:cNvSpPr>
          <p:nvPr/>
        </p:nvSpPr>
        <p:spPr bwMode="auto">
          <a:xfrm>
            <a:off x="2190993" y="5186637"/>
            <a:ext cx="1380892"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Integrations</a:t>
            </a:r>
          </a:p>
        </p:txBody>
      </p:sp>
      <p:pic>
        <p:nvPicPr>
          <p:cNvPr id="23" name="Graphic 22" descr="Internet Of Things outline">
            <a:extLst>
              <a:ext uri="{FF2B5EF4-FFF2-40B4-BE49-F238E27FC236}">
                <a16:creationId xmlns:a16="http://schemas.microsoft.com/office/drawing/2014/main" id="{422BB972-E51F-9410-250F-84CB5CA82C6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80513" y="5162410"/>
            <a:ext cx="286789" cy="286789"/>
          </a:xfrm>
          <a:prstGeom prst="rect">
            <a:avLst/>
          </a:prstGeom>
        </p:spPr>
      </p:pic>
      <p:sp>
        <p:nvSpPr>
          <p:cNvPr id="27" name="Rectangle: Rounded Corners 26">
            <a:extLst>
              <a:ext uri="{FF2B5EF4-FFF2-40B4-BE49-F238E27FC236}">
                <a16:creationId xmlns:a16="http://schemas.microsoft.com/office/drawing/2014/main" id="{58E16E48-AFB6-247E-67A8-BAA0C94FF014}"/>
              </a:ext>
            </a:extLst>
          </p:cNvPr>
          <p:cNvSpPr/>
          <p:nvPr/>
        </p:nvSpPr>
        <p:spPr>
          <a:xfrm>
            <a:off x="5496032" y="1453999"/>
            <a:ext cx="1649860" cy="275739"/>
          </a:xfrm>
          <a:prstGeom prst="roundRect">
            <a:avLst/>
          </a:prstGeom>
          <a:solidFill>
            <a:schemeClr val="accent1">
              <a:alpha val="8000"/>
            </a:schemeClr>
          </a:solidFill>
          <a:ln>
            <a:solidFill>
              <a:schemeClr val="accent1">
                <a:shade val="50000"/>
                <a:alpha val="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AI Agentic Process</a:t>
            </a:r>
            <a:endParaRPr lang="en-IN" sz="800" dirty="0">
              <a:solidFill>
                <a:schemeClr val="tx1"/>
              </a:solidFill>
            </a:endParaRPr>
          </a:p>
        </p:txBody>
      </p:sp>
      <p:sp>
        <p:nvSpPr>
          <p:cNvPr id="76" name="Rectangle 75">
            <a:extLst>
              <a:ext uri="{FF2B5EF4-FFF2-40B4-BE49-F238E27FC236}">
                <a16:creationId xmlns:a16="http://schemas.microsoft.com/office/drawing/2014/main" id="{E29F4E6D-5319-AE92-D2A0-1016B96F37AE}"/>
              </a:ext>
            </a:extLst>
          </p:cNvPr>
          <p:cNvSpPr/>
          <p:nvPr/>
        </p:nvSpPr>
        <p:spPr>
          <a:xfrm>
            <a:off x="1893036" y="1405093"/>
            <a:ext cx="8423009" cy="3743909"/>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AutoShape 4">
            <a:extLst>
              <a:ext uri="{FF2B5EF4-FFF2-40B4-BE49-F238E27FC236}">
                <a16:creationId xmlns:a16="http://schemas.microsoft.com/office/drawing/2014/main" id="{5443F41B-5336-1850-8C65-61B590BB72CD}"/>
              </a:ext>
            </a:extLst>
          </p:cNvPr>
          <p:cNvSpPr>
            <a:spLocks noChangeArrowheads="1"/>
          </p:cNvSpPr>
          <p:nvPr/>
        </p:nvSpPr>
        <p:spPr bwMode="auto">
          <a:xfrm>
            <a:off x="2126641" y="1432799"/>
            <a:ext cx="1398031"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High Level Diagram</a:t>
            </a:r>
          </a:p>
        </p:txBody>
      </p:sp>
      <p:pic>
        <p:nvPicPr>
          <p:cNvPr id="10" name="Picture 9" descr="A computer with a cloud and gear&#10;&#10;Description automatically generated">
            <a:extLst>
              <a:ext uri="{FF2B5EF4-FFF2-40B4-BE49-F238E27FC236}">
                <a16:creationId xmlns:a16="http://schemas.microsoft.com/office/drawing/2014/main" id="{AD15D3BB-2F33-36DE-4EE3-402AF543FBF0}"/>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185997" y="2832478"/>
            <a:ext cx="444868" cy="444868"/>
          </a:xfrm>
          <a:prstGeom prst="rect">
            <a:avLst/>
          </a:prstGeom>
        </p:spPr>
      </p:pic>
      <p:pic>
        <p:nvPicPr>
          <p:cNvPr id="11" name="Picture 10" descr="A black silhouette of a person&#10;&#10;Description automatically generated">
            <a:extLst>
              <a:ext uri="{FF2B5EF4-FFF2-40B4-BE49-F238E27FC236}">
                <a16:creationId xmlns:a16="http://schemas.microsoft.com/office/drawing/2014/main" id="{5A08441F-E9EA-7C4A-30F8-64443FFE0447}"/>
              </a:ext>
            </a:extLst>
          </p:cNvPr>
          <p:cNvPicPr>
            <a:picLocks noChangeAspect="1"/>
          </p:cNvPicPr>
          <p:nvPr/>
        </p:nvPicPr>
        <p:blipFill>
          <a:blip r:embed="rId19">
            <a:extLst>
              <a:ext uri="{28A0092B-C50C-407E-A947-70E740481C1C}">
                <a14:useLocalDpi xmlns:a14="http://schemas.microsoft.com/office/drawing/2010/main" val="0"/>
              </a:ext>
            </a:extLst>
          </a:blip>
          <a:srcRect l="10941" t="4103" r="7598" b="15341"/>
          <a:stretch/>
        </p:blipFill>
        <p:spPr>
          <a:xfrm>
            <a:off x="6136008" y="2781644"/>
            <a:ext cx="511701" cy="573977"/>
          </a:xfrm>
          <a:prstGeom prst="rect">
            <a:avLst/>
          </a:prstGeom>
        </p:spPr>
      </p:pic>
      <p:cxnSp>
        <p:nvCxnSpPr>
          <p:cNvPr id="16" name="Straight Arrow Connector 15">
            <a:extLst>
              <a:ext uri="{FF2B5EF4-FFF2-40B4-BE49-F238E27FC236}">
                <a16:creationId xmlns:a16="http://schemas.microsoft.com/office/drawing/2014/main" id="{96283A41-535C-0304-84D4-2D2B41FD8D33}"/>
              </a:ext>
            </a:extLst>
          </p:cNvPr>
          <p:cNvCxnSpPr>
            <a:cxnSpLocks/>
          </p:cNvCxnSpPr>
          <p:nvPr/>
        </p:nvCxnSpPr>
        <p:spPr>
          <a:xfrm>
            <a:off x="6628329" y="3078408"/>
            <a:ext cx="455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10DD9D1-D0BD-CD79-3789-70D46D2E9FC3}"/>
              </a:ext>
            </a:extLst>
          </p:cNvPr>
          <p:cNvSpPr txBox="1"/>
          <p:nvPr/>
        </p:nvSpPr>
        <p:spPr>
          <a:xfrm>
            <a:off x="7026961" y="3292287"/>
            <a:ext cx="940635" cy="461665"/>
          </a:xfrm>
          <a:prstGeom prst="rect">
            <a:avLst/>
          </a:prstGeom>
          <a:noFill/>
        </p:spPr>
        <p:txBody>
          <a:bodyPr wrap="square" rtlCol="0">
            <a:spAutoFit/>
          </a:bodyPr>
          <a:lstStyle/>
          <a:p>
            <a:r>
              <a:rPr lang="en-US" sz="600" dirty="0"/>
              <a:t>AI Agent will perform the  remediation steps  in the  sandbox environment.</a:t>
            </a:r>
            <a:endParaRPr lang="en-IN" sz="600" dirty="0"/>
          </a:p>
        </p:txBody>
      </p:sp>
      <p:grpSp>
        <p:nvGrpSpPr>
          <p:cNvPr id="34" name="Group 33">
            <a:extLst>
              <a:ext uri="{FF2B5EF4-FFF2-40B4-BE49-F238E27FC236}">
                <a16:creationId xmlns:a16="http://schemas.microsoft.com/office/drawing/2014/main" id="{4E01A235-B189-F839-9FA4-37248034CF34}"/>
              </a:ext>
            </a:extLst>
          </p:cNvPr>
          <p:cNvGrpSpPr/>
          <p:nvPr/>
        </p:nvGrpSpPr>
        <p:grpSpPr>
          <a:xfrm>
            <a:off x="2046514" y="2148477"/>
            <a:ext cx="8098972" cy="2311750"/>
            <a:chOff x="3688318" y="2177757"/>
            <a:chExt cx="5957706" cy="2008879"/>
          </a:xfrm>
        </p:grpSpPr>
        <p:sp>
          <p:nvSpPr>
            <p:cNvPr id="36" name="Rectangle: Rounded Corners 35">
              <a:extLst>
                <a:ext uri="{FF2B5EF4-FFF2-40B4-BE49-F238E27FC236}">
                  <a16:creationId xmlns:a16="http://schemas.microsoft.com/office/drawing/2014/main" id="{627FEC18-EE3C-F8C6-2660-FB0E71154295}"/>
                </a:ext>
              </a:extLst>
            </p:cNvPr>
            <p:cNvSpPr/>
            <p:nvPr/>
          </p:nvSpPr>
          <p:spPr>
            <a:xfrm>
              <a:off x="3688318" y="2177757"/>
              <a:ext cx="5957706" cy="2008879"/>
            </a:xfrm>
            <a:prstGeom prst="roundRect">
              <a:avLst/>
            </a:prstGeom>
            <a:noFill/>
            <a:ln>
              <a:solidFill>
                <a:schemeClr val="accent1">
                  <a:shade val="50000"/>
                  <a:alpha val="39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TextBox 46">
              <a:extLst>
                <a:ext uri="{FF2B5EF4-FFF2-40B4-BE49-F238E27FC236}">
                  <a16:creationId xmlns:a16="http://schemas.microsoft.com/office/drawing/2014/main" id="{3F7C3321-ADC0-738F-84E0-A9D5B393C55A}"/>
                </a:ext>
              </a:extLst>
            </p:cNvPr>
            <p:cNvSpPr txBox="1"/>
            <p:nvPr/>
          </p:nvSpPr>
          <p:spPr>
            <a:xfrm>
              <a:off x="3816956" y="2189201"/>
              <a:ext cx="1468673" cy="302459"/>
            </a:xfrm>
            <a:prstGeom prst="rect">
              <a:avLst/>
            </a:prstGeom>
            <a:noFill/>
          </p:spPr>
          <p:txBody>
            <a:bodyPr wrap="square" rtlCol="0">
              <a:spAutoFit/>
            </a:bodyPr>
            <a:lstStyle/>
            <a:p>
              <a:r>
                <a:rPr lang="en-US" sz="800" b="1" dirty="0"/>
                <a:t>Skill Validation Process</a:t>
              </a:r>
              <a:endParaRPr lang="en-IN" sz="800" b="1" dirty="0"/>
            </a:p>
          </p:txBody>
        </p:sp>
        <p:cxnSp>
          <p:nvCxnSpPr>
            <p:cNvPr id="54" name="Straight Arrow Connector 53">
              <a:extLst>
                <a:ext uri="{FF2B5EF4-FFF2-40B4-BE49-F238E27FC236}">
                  <a16:creationId xmlns:a16="http://schemas.microsoft.com/office/drawing/2014/main" id="{7D6C9373-44C2-ED28-5B96-4F65260931FA}"/>
                </a:ext>
              </a:extLst>
            </p:cNvPr>
            <p:cNvCxnSpPr>
              <a:cxnSpLocks/>
            </p:cNvCxnSpPr>
            <p:nvPr/>
          </p:nvCxnSpPr>
          <p:spPr>
            <a:xfrm>
              <a:off x="6289743" y="3011999"/>
              <a:ext cx="3657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A7E6F8C-43D4-6125-3B29-ABB6D9ADD430}"/>
                </a:ext>
              </a:extLst>
            </p:cNvPr>
            <p:cNvCxnSpPr>
              <a:cxnSpLocks/>
            </p:cNvCxnSpPr>
            <p:nvPr/>
          </p:nvCxnSpPr>
          <p:spPr>
            <a:xfrm>
              <a:off x="7821314" y="2988991"/>
              <a:ext cx="332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2803A6C-8B23-9546-99C8-1BE1F826846B}"/>
                </a:ext>
              </a:extLst>
            </p:cNvPr>
            <p:cNvCxnSpPr>
              <a:cxnSpLocks/>
            </p:cNvCxnSpPr>
            <p:nvPr/>
          </p:nvCxnSpPr>
          <p:spPr>
            <a:xfrm>
              <a:off x="5568135" y="3020088"/>
              <a:ext cx="3208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91" name="Picture 90" descr="A close up of a logo&#10;&#10;Description automatically generated">
            <a:extLst>
              <a:ext uri="{FF2B5EF4-FFF2-40B4-BE49-F238E27FC236}">
                <a16:creationId xmlns:a16="http://schemas.microsoft.com/office/drawing/2014/main" id="{EA0CB999-8FAC-D7E2-94E1-63177570F429}"/>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346849" y="2878872"/>
            <a:ext cx="439888" cy="439888"/>
          </a:xfrm>
          <a:prstGeom prst="rect">
            <a:avLst/>
          </a:prstGeom>
          <a:ln>
            <a:solidFill>
              <a:schemeClr val="accent1"/>
            </a:solidFill>
          </a:ln>
        </p:spPr>
      </p:pic>
      <p:sp>
        <p:nvSpPr>
          <p:cNvPr id="92" name="TextBox 91">
            <a:extLst>
              <a:ext uri="{FF2B5EF4-FFF2-40B4-BE49-F238E27FC236}">
                <a16:creationId xmlns:a16="http://schemas.microsoft.com/office/drawing/2014/main" id="{814D3B27-881C-6EF9-164E-4D5F33E98612}"/>
              </a:ext>
            </a:extLst>
          </p:cNvPr>
          <p:cNvSpPr txBox="1"/>
          <p:nvPr/>
        </p:nvSpPr>
        <p:spPr>
          <a:xfrm>
            <a:off x="8228485" y="3309454"/>
            <a:ext cx="808845" cy="369332"/>
          </a:xfrm>
          <a:prstGeom prst="rect">
            <a:avLst/>
          </a:prstGeom>
          <a:noFill/>
        </p:spPr>
        <p:txBody>
          <a:bodyPr wrap="square" rtlCol="0">
            <a:spAutoFit/>
          </a:bodyPr>
          <a:lstStyle/>
          <a:p>
            <a:r>
              <a:rPr lang="en-US" sz="600" dirty="0"/>
              <a:t>Agent will update the work notes and close the incident</a:t>
            </a:r>
            <a:endParaRPr lang="en-IN" sz="600" dirty="0"/>
          </a:p>
        </p:txBody>
      </p:sp>
      <p:sp>
        <p:nvSpPr>
          <p:cNvPr id="97" name="TextBox 96">
            <a:extLst>
              <a:ext uri="{FF2B5EF4-FFF2-40B4-BE49-F238E27FC236}">
                <a16:creationId xmlns:a16="http://schemas.microsoft.com/office/drawing/2014/main" id="{EA2293C8-DD62-1E3E-7B05-B99B7D98879C}"/>
              </a:ext>
            </a:extLst>
          </p:cNvPr>
          <p:cNvSpPr txBox="1"/>
          <p:nvPr/>
        </p:nvSpPr>
        <p:spPr>
          <a:xfrm>
            <a:off x="6040847" y="3282071"/>
            <a:ext cx="913862" cy="461665"/>
          </a:xfrm>
          <a:prstGeom prst="rect">
            <a:avLst/>
          </a:prstGeom>
          <a:noFill/>
        </p:spPr>
        <p:txBody>
          <a:bodyPr wrap="square" rtlCol="0">
            <a:spAutoFit/>
          </a:bodyPr>
          <a:lstStyle/>
          <a:p>
            <a:r>
              <a:rPr lang="en-US" sz="600" dirty="0"/>
              <a:t>User will  fetch the incident and train the AI agent via dynamic skilling</a:t>
            </a:r>
            <a:endParaRPr lang="en-IN" sz="600" dirty="0"/>
          </a:p>
        </p:txBody>
      </p:sp>
      <p:pic>
        <p:nvPicPr>
          <p:cNvPr id="101" name="Picture 100" descr="A white outline of a cloud with a magnifying glass&#10;&#10;Description automatically generated">
            <a:extLst>
              <a:ext uri="{FF2B5EF4-FFF2-40B4-BE49-F238E27FC236}">
                <a16:creationId xmlns:a16="http://schemas.microsoft.com/office/drawing/2014/main" id="{C50ACE98-DC03-ABA3-3A2B-11EEA502629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05400" y="2897232"/>
            <a:ext cx="403168" cy="403168"/>
          </a:xfrm>
          <a:prstGeom prst="rect">
            <a:avLst/>
          </a:prstGeom>
        </p:spPr>
      </p:pic>
      <p:sp>
        <p:nvSpPr>
          <p:cNvPr id="102" name="TextBox 101">
            <a:extLst>
              <a:ext uri="{FF2B5EF4-FFF2-40B4-BE49-F238E27FC236}">
                <a16:creationId xmlns:a16="http://schemas.microsoft.com/office/drawing/2014/main" id="{3660009F-1305-4180-13D1-F5E10C3D7031}"/>
              </a:ext>
            </a:extLst>
          </p:cNvPr>
          <p:cNvSpPr txBox="1"/>
          <p:nvPr/>
        </p:nvSpPr>
        <p:spPr>
          <a:xfrm>
            <a:off x="2111277" y="3355621"/>
            <a:ext cx="941818" cy="276999"/>
          </a:xfrm>
          <a:prstGeom prst="rect">
            <a:avLst/>
          </a:prstGeom>
          <a:noFill/>
        </p:spPr>
        <p:txBody>
          <a:bodyPr wrap="square" rtlCol="0">
            <a:spAutoFit/>
          </a:bodyPr>
          <a:lstStyle/>
          <a:p>
            <a:r>
              <a:rPr lang="en-US" sz="600" dirty="0"/>
              <a:t>CloudWatch monitors the VM instances</a:t>
            </a:r>
            <a:endParaRPr lang="en-IN" sz="600" dirty="0"/>
          </a:p>
        </p:txBody>
      </p:sp>
      <p:pic>
        <p:nvPicPr>
          <p:cNvPr id="104" name="Picture 103" descr="A close-up of a cube&#10;&#10;Description automatically generated">
            <a:extLst>
              <a:ext uri="{FF2B5EF4-FFF2-40B4-BE49-F238E27FC236}">
                <a16:creationId xmlns:a16="http://schemas.microsoft.com/office/drawing/2014/main" id="{20C7FA36-4906-F1AF-DB74-7CA3765E580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358975" y="2440288"/>
            <a:ext cx="331393" cy="331393"/>
          </a:xfrm>
          <a:prstGeom prst="rect">
            <a:avLst/>
          </a:prstGeom>
        </p:spPr>
      </p:pic>
      <p:pic>
        <p:nvPicPr>
          <p:cNvPr id="109" name="Picture 108" descr="A white letter on an orange background&#10;&#10;Description automatically generated">
            <a:extLst>
              <a:ext uri="{FF2B5EF4-FFF2-40B4-BE49-F238E27FC236}">
                <a16:creationId xmlns:a16="http://schemas.microsoft.com/office/drawing/2014/main" id="{AB6AED95-1A17-634F-85F1-B4B98606B274}"/>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189619" y="2897232"/>
            <a:ext cx="511701" cy="362352"/>
          </a:xfrm>
          <a:prstGeom prst="rect">
            <a:avLst/>
          </a:prstGeom>
        </p:spPr>
      </p:pic>
      <p:sp>
        <p:nvSpPr>
          <p:cNvPr id="110" name="TextBox 109">
            <a:extLst>
              <a:ext uri="{FF2B5EF4-FFF2-40B4-BE49-F238E27FC236}">
                <a16:creationId xmlns:a16="http://schemas.microsoft.com/office/drawing/2014/main" id="{6ABFD64D-FA67-E7AF-C935-E91F1AD1557E}"/>
              </a:ext>
            </a:extLst>
          </p:cNvPr>
          <p:cNvSpPr txBox="1"/>
          <p:nvPr/>
        </p:nvSpPr>
        <p:spPr>
          <a:xfrm>
            <a:off x="4090040" y="3295271"/>
            <a:ext cx="913862" cy="276999"/>
          </a:xfrm>
          <a:prstGeom prst="rect">
            <a:avLst/>
          </a:prstGeom>
          <a:noFill/>
        </p:spPr>
        <p:txBody>
          <a:bodyPr wrap="square" rtlCol="0">
            <a:spAutoFit/>
          </a:bodyPr>
          <a:lstStyle/>
          <a:p>
            <a:r>
              <a:rPr lang="en-US" sz="600" dirty="0"/>
              <a:t>Lambda function triggered </a:t>
            </a:r>
            <a:endParaRPr lang="en-IN" sz="600" dirty="0"/>
          </a:p>
        </p:txBody>
      </p:sp>
      <p:cxnSp>
        <p:nvCxnSpPr>
          <p:cNvPr id="114" name="Straight Arrow Connector 113">
            <a:extLst>
              <a:ext uri="{FF2B5EF4-FFF2-40B4-BE49-F238E27FC236}">
                <a16:creationId xmlns:a16="http://schemas.microsoft.com/office/drawing/2014/main" id="{ADD13C15-BC32-3255-0D0A-3CC1EE6EF65C}"/>
              </a:ext>
            </a:extLst>
          </p:cNvPr>
          <p:cNvCxnSpPr>
            <a:cxnSpLocks/>
          </p:cNvCxnSpPr>
          <p:nvPr/>
        </p:nvCxnSpPr>
        <p:spPr>
          <a:xfrm flipV="1">
            <a:off x="2733739" y="2615373"/>
            <a:ext cx="608434" cy="25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50A26855-200A-8A06-D1D9-EDC5490EE131}"/>
              </a:ext>
            </a:extLst>
          </p:cNvPr>
          <p:cNvCxnSpPr>
            <a:cxnSpLocks/>
          </p:cNvCxnSpPr>
          <p:nvPr/>
        </p:nvCxnSpPr>
        <p:spPr>
          <a:xfrm>
            <a:off x="2802388" y="3146161"/>
            <a:ext cx="14172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1" name="TextBox 120">
            <a:extLst>
              <a:ext uri="{FF2B5EF4-FFF2-40B4-BE49-F238E27FC236}">
                <a16:creationId xmlns:a16="http://schemas.microsoft.com/office/drawing/2014/main" id="{4C9B2829-0E87-000D-DC0E-B9574DFBF22F}"/>
              </a:ext>
            </a:extLst>
          </p:cNvPr>
          <p:cNvSpPr txBox="1"/>
          <p:nvPr/>
        </p:nvSpPr>
        <p:spPr>
          <a:xfrm>
            <a:off x="2828868" y="2942064"/>
            <a:ext cx="1394287" cy="215444"/>
          </a:xfrm>
          <a:prstGeom prst="rect">
            <a:avLst/>
          </a:prstGeom>
          <a:noFill/>
        </p:spPr>
        <p:txBody>
          <a:bodyPr wrap="square" rtlCol="0">
            <a:spAutoFit/>
          </a:bodyPr>
          <a:lstStyle/>
          <a:p>
            <a:r>
              <a:rPr lang="en-US" sz="800" dirty="0"/>
              <a:t>If an anomaly is detected</a:t>
            </a:r>
          </a:p>
        </p:txBody>
      </p:sp>
      <p:pic>
        <p:nvPicPr>
          <p:cNvPr id="125" name="Picture 124" descr="A close up of a logo&#10;&#10;Description automatically generated">
            <a:extLst>
              <a:ext uri="{FF2B5EF4-FFF2-40B4-BE49-F238E27FC236}">
                <a16:creationId xmlns:a16="http://schemas.microsoft.com/office/drawing/2014/main" id="{B1B8DAC3-C8FB-EDBE-0441-A68449415AD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82703" y="2864464"/>
            <a:ext cx="439888" cy="439888"/>
          </a:xfrm>
          <a:prstGeom prst="rect">
            <a:avLst/>
          </a:prstGeom>
          <a:ln>
            <a:solidFill>
              <a:schemeClr val="accent1"/>
            </a:solidFill>
          </a:ln>
        </p:spPr>
      </p:pic>
      <p:sp>
        <p:nvSpPr>
          <p:cNvPr id="126" name="TextBox 125">
            <a:extLst>
              <a:ext uri="{FF2B5EF4-FFF2-40B4-BE49-F238E27FC236}">
                <a16:creationId xmlns:a16="http://schemas.microsoft.com/office/drawing/2014/main" id="{A2E4FA21-47A4-2B05-E983-68F7DF1B167A}"/>
              </a:ext>
            </a:extLst>
          </p:cNvPr>
          <p:cNvSpPr txBox="1"/>
          <p:nvPr/>
        </p:nvSpPr>
        <p:spPr>
          <a:xfrm>
            <a:off x="4932614" y="3328238"/>
            <a:ext cx="845189" cy="276999"/>
          </a:xfrm>
          <a:prstGeom prst="rect">
            <a:avLst/>
          </a:prstGeom>
          <a:noFill/>
        </p:spPr>
        <p:txBody>
          <a:bodyPr wrap="square" rtlCol="0">
            <a:spAutoFit/>
          </a:bodyPr>
          <a:lstStyle/>
          <a:p>
            <a:r>
              <a:rPr lang="en-US" sz="600" dirty="0"/>
              <a:t>Incident created in ServiceNow</a:t>
            </a:r>
            <a:endParaRPr lang="en-IN" sz="600" dirty="0"/>
          </a:p>
        </p:txBody>
      </p:sp>
      <p:sp>
        <p:nvSpPr>
          <p:cNvPr id="127" name="TextBox 126">
            <a:extLst>
              <a:ext uri="{FF2B5EF4-FFF2-40B4-BE49-F238E27FC236}">
                <a16:creationId xmlns:a16="http://schemas.microsoft.com/office/drawing/2014/main" id="{6D442A72-040D-AC2B-6A75-412514B5890C}"/>
              </a:ext>
            </a:extLst>
          </p:cNvPr>
          <p:cNvSpPr txBox="1"/>
          <p:nvPr/>
        </p:nvSpPr>
        <p:spPr>
          <a:xfrm>
            <a:off x="7649222" y="3936921"/>
            <a:ext cx="1284692" cy="276999"/>
          </a:xfrm>
          <a:prstGeom prst="rect">
            <a:avLst/>
          </a:prstGeom>
          <a:noFill/>
        </p:spPr>
        <p:txBody>
          <a:bodyPr wrap="square" rtlCol="0">
            <a:spAutoFit/>
          </a:bodyPr>
          <a:lstStyle/>
          <a:p>
            <a:r>
              <a:rPr lang="en-US" sz="600" dirty="0"/>
              <a:t>successfully tested in test env, move to staging area</a:t>
            </a:r>
          </a:p>
        </p:txBody>
      </p:sp>
      <p:pic>
        <p:nvPicPr>
          <p:cNvPr id="133" name="Picture 132" descr="A yellow circle with black text&#10;&#10;Description automatically generated">
            <a:extLst>
              <a:ext uri="{FF2B5EF4-FFF2-40B4-BE49-F238E27FC236}">
                <a16:creationId xmlns:a16="http://schemas.microsoft.com/office/drawing/2014/main" id="{2C6E1123-43C8-CC71-D6E1-B3A267EFFF39}"/>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179444" y="3676327"/>
            <a:ext cx="503853" cy="524007"/>
          </a:xfrm>
          <a:prstGeom prst="rect">
            <a:avLst/>
          </a:prstGeom>
        </p:spPr>
      </p:pic>
      <p:cxnSp>
        <p:nvCxnSpPr>
          <p:cNvPr id="134" name="Straight Arrow Connector 133">
            <a:extLst>
              <a:ext uri="{FF2B5EF4-FFF2-40B4-BE49-F238E27FC236}">
                <a16:creationId xmlns:a16="http://schemas.microsoft.com/office/drawing/2014/main" id="{09BD857F-FD3C-35A4-0B8D-66A33C950E63}"/>
              </a:ext>
            </a:extLst>
          </p:cNvPr>
          <p:cNvCxnSpPr>
            <a:cxnSpLocks/>
          </p:cNvCxnSpPr>
          <p:nvPr/>
        </p:nvCxnSpPr>
        <p:spPr>
          <a:xfrm>
            <a:off x="7408431" y="3938331"/>
            <a:ext cx="1735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2E5BF2-6C01-1421-4366-D7688376A418}"/>
              </a:ext>
            </a:extLst>
          </p:cNvPr>
          <p:cNvCxnSpPr>
            <a:cxnSpLocks/>
          </p:cNvCxnSpPr>
          <p:nvPr/>
        </p:nvCxnSpPr>
        <p:spPr>
          <a:xfrm>
            <a:off x="7403691" y="3736596"/>
            <a:ext cx="0" cy="20752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495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67653-F180-8ADC-FAF0-FC38DC72EA51}"/>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5044A0C9-F38F-F01E-350F-005A926E20EC}"/>
              </a:ext>
            </a:extLst>
          </p:cNvPr>
          <p:cNvSpPr/>
          <p:nvPr/>
        </p:nvSpPr>
        <p:spPr>
          <a:xfrm>
            <a:off x="223711" y="1543736"/>
            <a:ext cx="1618688" cy="501916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utoShape 4">
            <a:extLst>
              <a:ext uri="{FF2B5EF4-FFF2-40B4-BE49-F238E27FC236}">
                <a16:creationId xmlns:a16="http://schemas.microsoft.com/office/drawing/2014/main" id="{3733BCB4-EE2D-74AC-90F1-F194A0A07861}"/>
              </a:ext>
            </a:extLst>
          </p:cNvPr>
          <p:cNvSpPr>
            <a:spLocks noChangeArrowheads="1"/>
          </p:cNvSpPr>
          <p:nvPr/>
        </p:nvSpPr>
        <p:spPr bwMode="auto">
          <a:xfrm>
            <a:off x="502184" y="801493"/>
            <a:ext cx="1347397"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Story Line</a:t>
            </a:r>
          </a:p>
        </p:txBody>
      </p:sp>
      <p:sp>
        <p:nvSpPr>
          <p:cNvPr id="3" name="TextBox 2">
            <a:extLst>
              <a:ext uri="{FF2B5EF4-FFF2-40B4-BE49-F238E27FC236}">
                <a16:creationId xmlns:a16="http://schemas.microsoft.com/office/drawing/2014/main" id="{4FF875D3-DB50-6360-4FB4-1196FA8DAE92}"/>
              </a:ext>
            </a:extLst>
          </p:cNvPr>
          <p:cNvSpPr txBox="1"/>
          <p:nvPr/>
        </p:nvSpPr>
        <p:spPr>
          <a:xfrm>
            <a:off x="1886617" y="797730"/>
            <a:ext cx="4402167" cy="261610"/>
          </a:xfrm>
          <a:prstGeom prst="rect">
            <a:avLst/>
          </a:prstGeom>
          <a:noFill/>
        </p:spPr>
        <p:txBody>
          <a:bodyPr wrap="none" rtlCol="0">
            <a:spAutoFit/>
          </a:bodyPr>
          <a:lstStyle/>
          <a:p>
            <a:r>
              <a:rPr lang="en-US" sz="1100" dirty="0"/>
              <a:t>AI Agentic Tech Dashboard for AWS EC2 Security Group Update Alert.</a:t>
            </a:r>
          </a:p>
        </p:txBody>
      </p:sp>
      <p:sp>
        <p:nvSpPr>
          <p:cNvPr id="4" name="Rectangle 3">
            <a:extLst>
              <a:ext uri="{FF2B5EF4-FFF2-40B4-BE49-F238E27FC236}">
                <a16:creationId xmlns:a16="http://schemas.microsoft.com/office/drawing/2014/main" id="{9F0DDA60-7DE5-2CDF-39ED-67F8182EF08F}"/>
              </a:ext>
            </a:extLst>
          </p:cNvPr>
          <p:cNvSpPr/>
          <p:nvPr/>
        </p:nvSpPr>
        <p:spPr>
          <a:xfrm>
            <a:off x="1886617" y="803353"/>
            <a:ext cx="8441952" cy="24250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Storytelling outline">
            <a:extLst>
              <a:ext uri="{FF2B5EF4-FFF2-40B4-BE49-F238E27FC236}">
                <a16:creationId xmlns:a16="http://schemas.microsoft.com/office/drawing/2014/main" id="{5305F2E3-1F8B-9F02-CB0B-B1F9447982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710" y="767380"/>
            <a:ext cx="278475" cy="278475"/>
          </a:xfrm>
          <a:prstGeom prst="rect">
            <a:avLst/>
          </a:prstGeom>
        </p:spPr>
      </p:pic>
      <p:sp>
        <p:nvSpPr>
          <p:cNvPr id="7" name="AutoShape 4">
            <a:extLst>
              <a:ext uri="{FF2B5EF4-FFF2-40B4-BE49-F238E27FC236}">
                <a16:creationId xmlns:a16="http://schemas.microsoft.com/office/drawing/2014/main" id="{E3001BF9-B978-C344-57E6-5D32D68D1EC1}"/>
              </a:ext>
            </a:extLst>
          </p:cNvPr>
          <p:cNvSpPr>
            <a:spLocks noChangeArrowheads="1"/>
          </p:cNvSpPr>
          <p:nvPr/>
        </p:nvSpPr>
        <p:spPr bwMode="auto">
          <a:xfrm>
            <a:off x="502184" y="1118880"/>
            <a:ext cx="1347397"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Objective</a:t>
            </a:r>
          </a:p>
        </p:txBody>
      </p:sp>
      <p:sp>
        <p:nvSpPr>
          <p:cNvPr id="8" name="TextBox 7">
            <a:extLst>
              <a:ext uri="{FF2B5EF4-FFF2-40B4-BE49-F238E27FC236}">
                <a16:creationId xmlns:a16="http://schemas.microsoft.com/office/drawing/2014/main" id="{4BB01D37-06F5-871E-6E84-C10599D821EA}"/>
              </a:ext>
            </a:extLst>
          </p:cNvPr>
          <p:cNvSpPr txBox="1"/>
          <p:nvPr/>
        </p:nvSpPr>
        <p:spPr>
          <a:xfrm>
            <a:off x="1871643" y="1111185"/>
            <a:ext cx="8528297" cy="261610"/>
          </a:xfrm>
          <a:prstGeom prst="rect">
            <a:avLst/>
          </a:prstGeom>
          <a:noFill/>
        </p:spPr>
        <p:txBody>
          <a:bodyPr wrap="none" rtlCol="0">
            <a:spAutoFit/>
          </a:bodyPr>
          <a:lstStyle/>
          <a:p>
            <a:r>
              <a:rPr lang="en-US" sz="1100" dirty="0"/>
              <a:t>AI Agentic Solution for AWS EC2 Security Group Update Alerts in instances and perform remediation steps for providing proper resolution. </a:t>
            </a:r>
          </a:p>
        </p:txBody>
      </p:sp>
      <p:sp>
        <p:nvSpPr>
          <p:cNvPr id="9" name="Rectangle 8">
            <a:extLst>
              <a:ext uri="{FF2B5EF4-FFF2-40B4-BE49-F238E27FC236}">
                <a16:creationId xmlns:a16="http://schemas.microsoft.com/office/drawing/2014/main" id="{7E23C64F-B9A4-72E7-FBC0-D7B7969C954A}"/>
              </a:ext>
            </a:extLst>
          </p:cNvPr>
          <p:cNvSpPr/>
          <p:nvPr/>
        </p:nvSpPr>
        <p:spPr>
          <a:xfrm>
            <a:off x="1886617" y="1120740"/>
            <a:ext cx="8441952" cy="24250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Target outline">
            <a:extLst>
              <a:ext uri="{FF2B5EF4-FFF2-40B4-BE49-F238E27FC236}">
                <a16:creationId xmlns:a16="http://schemas.microsoft.com/office/drawing/2014/main" id="{351897C1-4200-7B15-8C48-9F89D8297A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3711" y="1087598"/>
            <a:ext cx="278475" cy="278475"/>
          </a:xfrm>
          <a:prstGeom prst="rect">
            <a:avLst/>
          </a:prstGeom>
        </p:spPr>
      </p:pic>
      <p:sp>
        <p:nvSpPr>
          <p:cNvPr id="13" name="AutoShape 4">
            <a:extLst>
              <a:ext uri="{FF2B5EF4-FFF2-40B4-BE49-F238E27FC236}">
                <a16:creationId xmlns:a16="http://schemas.microsoft.com/office/drawing/2014/main" id="{ABFEC85C-9A78-88FE-3042-F0B024913BCC}"/>
              </a:ext>
            </a:extLst>
          </p:cNvPr>
          <p:cNvSpPr>
            <a:spLocks noChangeArrowheads="1"/>
          </p:cNvSpPr>
          <p:nvPr/>
        </p:nvSpPr>
        <p:spPr bwMode="auto">
          <a:xfrm>
            <a:off x="502184" y="1432799"/>
            <a:ext cx="1347397"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Key Activities</a:t>
            </a:r>
          </a:p>
        </p:txBody>
      </p:sp>
      <p:sp>
        <p:nvSpPr>
          <p:cNvPr id="14" name="TextBox 13">
            <a:extLst>
              <a:ext uri="{FF2B5EF4-FFF2-40B4-BE49-F238E27FC236}">
                <a16:creationId xmlns:a16="http://schemas.microsoft.com/office/drawing/2014/main" id="{6218B4DF-2DAF-4B7E-A6AF-3E4A2EB34553}"/>
              </a:ext>
            </a:extLst>
          </p:cNvPr>
          <p:cNvSpPr txBox="1"/>
          <p:nvPr/>
        </p:nvSpPr>
        <p:spPr>
          <a:xfrm>
            <a:off x="136173" y="1692791"/>
            <a:ext cx="1657309" cy="5018297"/>
          </a:xfrm>
          <a:prstGeom prst="rect">
            <a:avLst/>
          </a:prstGeom>
          <a:noFill/>
        </p:spPr>
        <p:txBody>
          <a:bodyPr wrap="square" rtlCol="0">
            <a:spAutoFit/>
          </a:bodyPr>
          <a:lstStyle/>
          <a:p>
            <a:pPr marL="171450" indent="-171450">
              <a:buFont typeface="Arial" panose="020B0604020202020204" pitchFamily="34" charset="0"/>
              <a:buChar char="•"/>
            </a:pPr>
            <a:r>
              <a:rPr lang="en-US" sz="960" dirty="0"/>
              <a:t>CloudWatch monitor's the EC2 instance security group inbound rules for ports 22(SSH) and 443(HTTPS).</a:t>
            </a:r>
          </a:p>
          <a:p>
            <a:pPr marL="171450" indent="-171450">
              <a:buFont typeface="Arial" panose="020B0604020202020204" pitchFamily="34" charset="0"/>
              <a:buChar char="•"/>
            </a:pPr>
            <a:r>
              <a:rPr lang="en-US" sz="960" dirty="0"/>
              <a:t>If both the rules missed/removed from the security group, then CloudWatch sends an email and triggers the lambda function.</a:t>
            </a:r>
          </a:p>
          <a:p>
            <a:pPr marL="171450" indent="-171450">
              <a:buFont typeface="Arial" panose="020B0604020202020204" pitchFamily="34" charset="0"/>
              <a:buChar char="•"/>
            </a:pPr>
            <a:r>
              <a:rPr lang="en-US" sz="960" dirty="0"/>
              <a:t>The lambda function will create an incident in the SNOW.</a:t>
            </a:r>
          </a:p>
          <a:p>
            <a:pPr marL="171450" indent="-171450">
              <a:buFont typeface="Arial" panose="020B0604020202020204" pitchFamily="34" charset="0"/>
              <a:buChar char="•"/>
            </a:pPr>
            <a:r>
              <a:rPr lang="en-US" sz="960" dirty="0"/>
              <a:t>AI Agent will pull the incident from the SNOW.</a:t>
            </a:r>
          </a:p>
          <a:p>
            <a:pPr marL="171450" indent="-171450">
              <a:buFont typeface="Arial" panose="020B0604020202020204" pitchFamily="34" charset="0"/>
              <a:buChar char="•"/>
            </a:pPr>
            <a:r>
              <a:rPr lang="en-US" sz="960" dirty="0"/>
              <a:t>If AI agent is not capable in performing the remediation steps, then user can load SOP,URLs in the dynamic skilling via training the AI agent.</a:t>
            </a:r>
          </a:p>
          <a:p>
            <a:pPr marL="171450" indent="-171450">
              <a:buFont typeface="Arial" panose="020B0604020202020204" pitchFamily="34" charset="0"/>
              <a:buChar char="•"/>
            </a:pPr>
            <a:r>
              <a:rPr lang="en-US" sz="960" dirty="0"/>
              <a:t>Once AI agent is trained on that skill it will perform the steps in the sandbox environment for adding the inbound rules on EC2 instance and close the incident with proper remediation steps and updates in work note as well.</a:t>
            </a:r>
          </a:p>
        </p:txBody>
      </p:sp>
      <p:grpSp>
        <p:nvGrpSpPr>
          <p:cNvPr id="25" name="Group 24">
            <a:extLst>
              <a:ext uri="{FF2B5EF4-FFF2-40B4-BE49-F238E27FC236}">
                <a16:creationId xmlns:a16="http://schemas.microsoft.com/office/drawing/2014/main" id="{59B823DA-D90B-30B3-17B3-4B2D1D70FD63}"/>
              </a:ext>
            </a:extLst>
          </p:cNvPr>
          <p:cNvGrpSpPr/>
          <p:nvPr/>
        </p:nvGrpSpPr>
        <p:grpSpPr>
          <a:xfrm>
            <a:off x="217574" y="1421701"/>
            <a:ext cx="274320" cy="274320"/>
            <a:chOff x="5638800" y="2971800"/>
            <a:chExt cx="307200" cy="319489"/>
          </a:xfrm>
        </p:grpSpPr>
        <p:pic>
          <p:nvPicPr>
            <p:cNvPr id="22" name="Graphic 21" descr="Old Key outline">
              <a:extLst>
                <a:ext uri="{FF2B5EF4-FFF2-40B4-BE49-F238E27FC236}">
                  <a16:creationId xmlns:a16="http://schemas.microsoft.com/office/drawing/2014/main" id="{F24DFEB8-5854-43DE-2FD0-DF8BD20540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2971800"/>
              <a:ext cx="307200" cy="307200"/>
            </a:xfrm>
            <a:prstGeom prst="rect">
              <a:avLst/>
            </a:prstGeom>
          </p:spPr>
        </p:pic>
        <p:pic>
          <p:nvPicPr>
            <p:cNvPr id="24" name="Graphic 23" descr="Old Key with solid fill">
              <a:extLst>
                <a:ext uri="{FF2B5EF4-FFF2-40B4-BE49-F238E27FC236}">
                  <a16:creationId xmlns:a16="http://schemas.microsoft.com/office/drawing/2014/main" id="{25834913-6F33-F2C8-38D6-961715D0AC8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V="1">
              <a:off x="5638800" y="2984089"/>
              <a:ext cx="307200" cy="307200"/>
            </a:xfrm>
            <a:prstGeom prst="rect">
              <a:avLst/>
            </a:prstGeom>
          </p:spPr>
        </p:pic>
      </p:grpSp>
      <p:pic>
        <p:nvPicPr>
          <p:cNvPr id="33" name="Graphic 32" descr="Network diagram outline">
            <a:extLst>
              <a:ext uri="{FF2B5EF4-FFF2-40B4-BE49-F238E27FC236}">
                <a16:creationId xmlns:a16="http://schemas.microsoft.com/office/drawing/2014/main" id="{D75C3007-BDA9-9F0D-F0B3-04B22E36973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43177" y="1402005"/>
            <a:ext cx="283464" cy="283464"/>
          </a:xfrm>
          <a:prstGeom prst="rect">
            <a:avLst/>
          </a:prstGeom>
        </p:spPr>
      </p:pic>
      <p:sp>
        <p:nvSpPr>
          <p:cNvPr id="35" name="Rectangle 34">
            <a:extLst>
              <a:ext uri="{FF2B5EF4-FFF2-40B4-BE49-F238E27FC236}">
                <a16:creationId xmlns:a16="http://schemas.microsoft.com/office/drawing/2014/main" id="{4221243B-BE88-B4DA-024D-E970027694E8}"/>
              </a:ext>
            </a:extLst>
          </p:cNvPr>
          <p:cNvSpPr/>
          <p:nvPr/>
        </p:nvSpPr>
        <p:spPr>
          <a:xfrm>
            <a:off x="3630032" y="5440349"/>
            <a:ext cx="6698535" cy="111531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737EA8FD-5FC9-5394-F6D7-2B6D9D3C5C8A}"/>
              </a:ext>
            </a:extLst>
          </p:cNvPr>
          <p:cNvSpPr txBox="1"/>
          <p:nvPr/>
        </p:nvSpPr>
        <p:spPr>
          <a:xfrm>
            <a:off x="3638816" y="5602449"/>
            <a:ext cx="6395806" cy="461665"/>
          </a:xfrm>
          <a:prstGeom prst="rect">
            <a:avLst/>
          </a:prstGeom>
          <a:noFill/>
        </p:spPr>
        <p:txBody>
          <a:bodyPr wrap="square" rtlCol="0">
            <a:spAutoFit/>
          </a:bodyPr>
          <a:lstStyle/>
          <a:p>
            <a:r>
              <a:rPr lang="en-US" sz="1200" dirty="0"/>
              <a:t>Web services /API calls with read/write privileges to specified tools or environment for integration.</a:t>
            </a:r>
          </a:p>
        </p:txBody>
      </p:sp>
      <p:sp>
        <p:nvSpPr>
          <p:cNvPr id="138" name="TextBox 137">
            <a:extLst>
              <a:ext uri="{FF2B5EF4-FFF2-40B4-BE49-F238E27FC236}">
                <a16:creationId xmlns:a16="http://schemas.microsoft.com/office/drawing/2014/main" id="{12AC1EB5-F34A-E359-FDA5-6B572D098080}"/>
              </a:ext>
            </a:extLst>
          </p:cNvPr>
          <p:cNvSpPr txBox="1"/>
          <p:nvPr/>
        </p:nvSpPr>
        <p:spPr>
          <a:xfrm>
            <a:off x="354734" y="88437"/>
            <a:ext cx="6656694" cy="1200329"/>
          </a:xfrm>
          <a:prstGeom prst="rect">
            <a:avLst/>
          </a:prstGeom>
          <a:noFill/>
        </p:spPr>
        <p:txBody>
          <a:bodyPr wrap="none" rtlCol="0">
            <a:spAutoFit/>
          </a:bodyPr>
          <a:lstStyle/>
          <a:p>
            <a:r>
              <a:rPr lang="en-US" sz="3600" dirty="0"/>
              <a:t>AWS EC2 Security Group Update</a:t>
            </a:r>
          </a:p>
          <a:p>
            <a:r>
              <a:rPr lang="en-US" sz="3600" dirty="0"/>
              <a:t>			</a:t>
            </a:r>
          </a:p>
        </p:txBody>
      </p:sp>
      <p:sp>
        <p:nvSpPr>
          <p:cNvPr id="5" name="Rectangle 4">
            <a:extLst>
              <a:ext uri="{FF2B5EF4-FFF2-40B4-BE49-F238E27FC236}">
                <a16:creationId xmlns:a16="http://schemas.microsoft.com/office/drawing/2014/main" id="{A661519B-6141-E542-377B-19EF36AAE9A3}"/>
              </a:ext>
            </a:extLst>
          </p:cNvPr>
          <p:cNvSpPr/>
          <p:nvPr/>
        </p:nvSpPr>
        <p:spPr>
          <a:xfrm>
            <a:off x="1893036" y="5447586"/>
            <a:ext cx="1691372" cy="111531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6">
            <a:extLst>
              <a:ext uri="{FF2B5EF4-FFF2-40B4-BE49-F238E27FC236}">
                <a16:creationId xmlns:a16="http://schemas.microsoft.com/office/drawing/2014/main" id="{65EB2FFD-3F47-B2BD-E482-914CAD09AB2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28698" y="5676987"/>
            <a:ext cx="955936" cy="139656"/>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4">
            <a:extLst>
              <a:ext uri="{FF2B5EF4-FFF2-40B4-BE49-F238E27FC236}">
                <a16:creationId xmlns:a16="http://schemas.microsoft.com/office/drawing/2014/main" id="{493E73CC-85F5-314D-BBED-68A73ED73C3A}"/>
              </a:ext>
            </a:extLst>
          </p:cNvPr>
          <p:cNvSpPr>
            <a:spLocks noChangeArrowheads="1"/>
          </p:cNvSpPr>
          <p:nvPr/>
        </p:nvSpPr>
        <p:spPr bwMode="auto">
          <a:xfrm>
            <a:off x="3838594" y="5190768"/>
            <a:ext cx="1398031"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Readiness</a:t>
            </a:r>
          </a:p>
        </p:txBody>
      </p:sp>
      <p:pic>
        <p:nvPicPr>
          <p:cNvPr id="19" name="Graphic 18" descr="Badge Tick outline">
            <a:extLst>
              <a:ext uri="{FF2B5EF4-FFF2-40B4-BE49-F238E27FC236}">
                <a16:creationId xmlns:a16="http://schemas.microsoft.com/office/drawing/2014/main" id="{8DFB5CE6-DFFF-A097-C394-BDC4ADF3BF1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55130" y="5159974"/>
            <a:ext cx="283464" cy="283464"/>
          </a:xfrm>
          <a:prstGeom prst="rect">
            <a:avLst/>
          </a:prstGeom>
        </p:spPr>
      </p:pic>
      <p:pic>
        <p:nvPicPr>
          <p:cNvPr id="20" name="Graphic 19" descr="Badge Tick outline">
            <a:extLst>
              <a:ext uri="{FF2B5EF4-FFF2-40B4-BE49-F238E27FC236}">
                <a16:creationId xmlns:a16="http://schemas.microsoft.com/office/drawing/2014/main" id="{0A55AA43-9758-5E83-C42C-26C3F9F02A8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55130" y="5159974"/>
            <a:ext cx="283464" cy="283464"/>
          </a:xfrm>
          <a:prstGeom prst="rect">
            <a:avLst/>
          </a:prstGeom>
        </p:spPr>
      </p:pic>
      <p:sp>
        <p:nvSpPr>
          <p:cNvPr id="21" name="AutoShape 4">
            <a:extLst>
              <a:ext uri="{FF2B5EF4-FFF2-40B4-BE49-F238E27FC236}">
                <a16:creationId xmlns:a16="http://schemas.microsoft.com/office/drawing/2014/main" id="{07312AE9-A849-D546-AF7A-3735E111F5DB}"/>
              </a:ext>
            </a:extLst>
          </p:cNvPr>
          <p:cNvSpPr>
            <a:spLocks noChangeArrowheads="1"/>
          </p:cNvSpPr>
          <p:nvPr/>
        </p:nvSpPr>
        <p:spPr bwMode="auto">
          <a:xfrm>
            <a:off x="2190993" y="5186637"/>
            <a:ext cx="1380892"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Integrations</a:t>
            </a:r>
          </a:p>
        </p:txBody>
      </p:sp>
      <p:pic>
        <p:nvPicPr>
          <p:cNvPr id="23" name="Graphic 22" descr="Internet Of Things outline">
            <a:extLst>
              <a:ext uri="{FF2B5EF4-FFF2-40B4-BE49-F238E27FC236}">
                <a16:creationId xmlns:a16="http://schemas.microsoft.com/office/drawing/2014/main" id="{37FDFD95-7C12-9B60-6BCE-4FA7325230F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80513" y="5162410"/>
            <a:ext cx="286789" cy="286789"/>
          </a:xfrm>
          <a:prstGeom prst="rect">
            <a:avLst/>
          </a:prstGeom>
        </p:spPr>
      </p:pic>
      <p:sp>
        <p:nvSpPr>
          <p:cNvPr id="27" name="Rectangle: Rounded Corners 26">
            <a:extLst>
              <a:ext uri="{FF2B5EF4-FFF2-40B4-BE49-F238E27FC236}">
                <a16:creationId xmlns:a16="http://schemas.microsoft.com/office/drawing/2014/main" id="{7B94B03E-14F7-C92C-AEAD-0B2FCCD89A5F}"/>
              </a:ext>
            </a:extLst>
          </p:cNvPr>
          <p:cNvSpPr/>
          <p:nvPr/>
        </p:nvSpPr>
        <p:spPr>
          <a:xfrm>
            <a:off x="5496032" y="1453999"/>
            <a:ext cx="1649860" cy="275739"/>
          </a:xfrm>
          <a:prstGeom prst="roundRect">
            <a:avLst/>
          </a:prstGeom>
          <a:solidFill>
            <a:schemeClr val="accent1">
              <a:alpha val="8000"/>
            </a:schemeClr>
          </a:solidFill>
          <a:ln>
            <a:solidFill>
              <a:schemeClr val="accent1">
                <a:shade val="50000"/>
                <a:alpha val="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AI Agentic Process</a:t>
            </a:r>
            <a:endParaRPr lang="en-IN" sz="800" dirty="0">
              <a:solidFill>
                <a:schemeClr val="tx1"/>
              </a:solidFill>
            </a:endParaRPr>
          </a:p>
        </p:txBody>
      </p:sp>
      <p:sp>
        <p:nvSpPr>
          <p:cNvPr id="76" name="Rectangle 75">
            <a:extLst>
              <a:ext uri="{FF2B5EF4-FFF2-40B4-BE49-F238E27FC236}">
                <a16:creationId xmlns:a16="http://schemas.microsoft.com/office/drawing/2014/main" id="{7D9921A7-4730-2115-B5B3-E582F4A3058A}"/>
              </a:ext>
            </a:extLst>
          </p:cNvPr>
          <p:cNvSpPr/>
          <p:nvPr/>
        </p:nvSpPr>
        <p:spPr>
          <a:xfrm>
            <a:off x="1893036" y="1405093"/>
            <a:ext cx="8423009" cy="3743909"/>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AutoShape 4">
            <a:extLst>
              <a:ext uri="{FF2B5EF4-FFF2-40B4-BE49-F238E27FC236}">
                <a16:creationId xmlns:a16="http://schemas.microsoft.com/office/drawing/2014/main" id="{971B01BF-744D-8DA5-EF9D-F2941BCBC8A7}"/>
              </a:ext>
            </a:extLst>
          </p:cNvPr>
          <p:cNvSpPr>
            <a:spLocks noChangeArrowheads="1"/>
          </p:cNvSpPr>
          <p:nvPr/>
        </p:nvSpPr>
        <p:spPr bwMode="auto">
          <a:xfrm>
            <a:off x="2126641" y="1432799"/>
            <a:ext cx="1398031"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High Level Diagram</a:t>
            </a:r>
          </a:p>
        </p:txBody>
      </p:sp>
      <p:pic>
        <p:nvPicPr>
          <p:cNvPr id="10" name="Picture 9" descr="A computer with a cloud and gear&#10;&#10;Description automatically generated">
            <a:extLst>
              <a:ext uri="{FF2B5EF4-FFF2-40B4-BE49-F238E27FC236}">
                <a16:creationId xmlns:a16="http://schemas.microsoft.com/office/drawing/2014/main" id="{CF451024-770B-8151-D78F-9A3017166473}"/>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185997" y="2832478"/>
            <a:ext cx="444868" cy="444868"/>
          </a:xfrm>
          <a:prstGeom prst="rect">
            <a:avLst/>
          </a:prstGeom>
        </p:spPr>
      </p:pic>
      <p:pic>
        <p:nvPicPr>
          <p:cNvPr id="11" name="Picture 10" descr="A black silhouette of a person&#10;&#10;Description automatically generated">
            <a:extLst>
              <a:ext uri="{FF2B5EF4-FFF2-40B4-BE49-F238E27FC236}">
                <a16:creationId xmlns:a16="http://schemas.microsoft.com/office/drawing/2014/main" id="{99EC8A43-24A4-300B-40F9-7DFFF539B7A2}"/>
              </a:ext>
            </a:extLst>
          </p:cNvPr>
          <p:cNvPicPr>
            <a:picLocks noChangeAspect="1"/>
          </p:cNvPicPr>
          <p:nvPr/>
        </p:nvPicPr>
        <p:blipFill>
          <a:blip r:embed="rId19">
            <a:extLst>
              <a:ext uri="{28A0092B-C50C-407E-A947-70E740481C1C}">
                <a14:useLocalDpi xmlns:a14="http://schemas.microsoft.com/office/drawing/2010/main" val="0"/>
              </a:ext>
            </a:extLst>
          </a:blip>
          <a:srcRect l="10941" t="4103" r="7598" b="15341"/>
          <a:stretch/>
        </p:blipFill>
        <p:spPr>
          <a:xfrm>
            <a:off x="6136008" y="2781644"/>
            <a:ext cx="511701" cy="573977"/>
          </a:xfrm>
          <a:prstGeom prst="rect">
            <a:avLst/>
          </a:prstGeom>
        </p:spPr>
      </p:pic>
      <p:cxnSp>
        <p:nvCxnSpPr>
          <p:cNvPr id="16" name="Straight Arrow Connector 15">
            <a:extLst>
              <a:ext uri="{FF2B5EF4-FFF2-40B4-BE49-F238E27FC236}">
                <a16:creationId xmlns:a16="http://schemas.microsoft.com/office/drawing/2014/main" id="{C51C7FB2-3D0A-18B0-4C77-78262E39D356}"/>
              </a:ext>
            </a:extLst>
          </p:cNvPr>
          <p:cNvCxnSpPr>
            <a:cxnSpLocks/>
          </p:cNvCxnSpPr>
          <p:nvPr/>
        </p:nvCxnSpPr>
        <p:spPr>
          <a:xfrm>
            <a:off x="6628329" y="3078408"/>
            <a:ext cx="455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3C040FB-F054-59E1-D7BE-F930562132D7}"/>
              </a:ext>
            </a:extLst>
          </p:cNvPr>
          <p:cNvSpPr txBox="1"/>
          <p:nvPr/>
        </p:nvSpPr>
        <p:spPr>
          <a:xfrm>
            <a:off x="7026961" y="3292287"/>
            <a:ext cx="940635" cy="461665"/>
          </a:xfrm>
          <a:prstGeom prst="rect">
            <a:avLst/>
          </a:prstGeom>
          <a:noFill/>
        </p:spPr>
        <p:txBody>
          <a:bodyPr wrap="square" rtlCol="0">
            <a:spAutoFit/>
          </a:bodyPr>
          <a:lstStyle/>
          <a:p>
            <a:r>
              <a:rPr lang="en-US" sz="600" dirty="0"/>
              <a:t>AI Agent will perform the  remediation steps  in the  sandbox environment.</a:t>
            </a:r>
            <a:endParaRPr lang="en-IN" sz="600" dirty="0"/>
          </a:p>
        </p:txBody>
      </p:sp>
      <p:grpSp>
        <p:nvGrpSpPr>
          <p:cNvPr id="34" name="Group 33">
            <a:extLst>
              <a:ext uri="{FF2B5EF4-FFF2-40B4-BE49-F238E27FC236}">
                <a16:creationId xmlns:a16="http://schemas.microsoft.com/office/drawing/2014/main" id="{A7900613-C05B-BCCA-7569-8CE9B0FA216F}"/>
              </a:ext>
            </a:extLst>
          </p:cNvPr>
          <p:cNvGrpSpPr/>
          <p:nvPr/>
        </p:nvGrpSpPr>
        <p:grpSpPr>
          <a:xfrm>
            <a:off x="2046514" y="2148477"/>
            <a:ext cx="8098972" cy="2311750"/>
            <a:chOff x="3688318" y="2177757"/>
            <a:chExt cx="5957706" cy="2008879"/>
          </a:xfrm>
        </p:grpSpPr>
        <p:sp>
          <p:nvSpPr>
            <p:cNvPr id="36" name="Rectangle: Rounded Corners 35">
              <a:extLst>
                <a:ext uri="{FF2B5EF4-FFF2-40B4-BE49-F238E27FC236}">
                  <a16:creationId xmlns:a16="http://schemas.microsoft.com/office/drawing/2014/main" id="{12FE4B34-D2C7-F1F0-6026-B46A84C014C9}"/>
                </a:ext>
              </a:extLst>
            </p:cNvPr>
            <p:cNvSpPr/>
            <p:nvPr/>
          </p:nvSpPr>
          <p:spPr>
            <a:xfrm>
              <a:off x="3688318" y="2177757"/>
              <a:ext cx="5957706" cy="2008879"/>
            </a:xfrm>
            <a:prstGeom prst="roundRect">
              <a:avLst/>
            </a:prstGeom>
            <a:noFill/>
            <a:ln>
              <a:solidFill>
                <a:schemeClr val="accent1">
                  <a:shade val="50000"/>
                  <a:alpha val="39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TextBox 46">
              <a:extLst>
                <a:ext uri="{FF2B5EF4-FFF2-40B4-BE49-F238E27FC236}">
                  <a16:creationId xmlns:a16="http://schemas.microsoft.com/office/drawing/2014/main" id="{F6BE82DC-6FC9-A202-9DB0-26AD32259EDD}"/>
                </a:ext>
              </a:extLst>
            </p:cNvPr>
            <p:cNvSpPr txBox="1"/>
            <p:nvPr/>
          </p:nvSpPr>
          <p:spPr>
            <a:xfrm>
              <a:off x="3816956" y="2189201"/>
              <a:ext cx="1468673" cy="302459"/>
            </a:xfrm>
            <a:prstGeom prst="rect">
              <a:avLst/>
            </a:prstGeom>
            <a:noFill/>
          </p:spPr>
          <p:txBody>
            <a:bodyPr wrap="square" rtlCol="0">
              <a:spAutoFit/>
            </a:bodyPr>
            <a:lstStyle/>
            <a:p>
              <a:r>
                <a:rPr lang="en-US" sz="800" b="1" dirty="0"/>
                <a:t>Skill Validation Process</a:t>
              </a:r>
              <a:endParaRPr lang="en-IN" sz="800" b="1" dirty="0"/>
            </a:p>
          </p:txBody>
        </p:sp>
        <p:cxnSp>
          <p:nvCxnSpPr>
            <p:cNvPr id="54" name="Straight Arrow Connector 53">
              <a:extLst>
                <a:ext uri="{FF2B5EF4-FFF2-40B4-BE49-F238E27FC236}">
                  <a16:creationId xmlns:a16="http://schemas.microsoft.com/office/drawing/2014/main" id="{98A5348B-FA51-6840-3B94-980C37E6239C}"/>
                </a:ext>
              </a:extLst>
            </p:cNvPr>
            <p:cNvCxnSpPr>
              <a:cxnSpLocks/>
            </p:cNvCxnSpPr>
            <p:nvPr/>
          </p:nvCxnSpPr>
          <p:spPr>
            <a:xfrm>
              <a:off x="6289743" y="3011999"/>
              <a:ext cx="3657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E7D670A-1498-C589-C7C4-916876D4A80C}"/>
                </a:ext>
              </a:extLst>
            </p:cNvPr>
            <p:cNvCxnSpPr>
              <a:cxnSpLocks/>
            </p:cNvCxnSpPr>
            <p:nvPr/>
          </p:nvCxnSpPr>
          <p:spPr>
            <a:xfrm>
              <a:off x="7821314" y="2988991"/>
              <a:ext cx="332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CA7D558-1D72-8DEC-FD9A-6D837F1DD0F8}"/>
                </a:ext>
              </a:extLst>
            </p:cNvPr>
            <p:cNvCxnSpPr>
              <a:cxnSpLocks/>
            </p:cNvCxnSpPr>
            <p:nvPr/>
          </p:nvCxnSpPr>
          <p:spPr>
            <a:xfrm>
              <a:off x="5568135" y="3020088"/>
              <a:ext cx="3208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91" name="Picture 90" descr="A close up of a logo&#10;&#10;Description automatically generated">
            <a:extLst>
              <a:ext uri="{FF2B5EF4-FFF2-40B4-BE49-F238E27FC236}">
                <a16:creationId xmlns:a16="http://schemas.microsoft.com/office/drawing/2014/main" id="{B84ED4ED-DDC6-344C-C300-EAA0EE99F2A4}"/>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346849" y="2878872"/>
            <a:ext cx="439888" cy="439888"/>
          </a:xfrm>
          <a:prstGeom prst="rect">
            <a:avLst/>
          </a:prstGeom>
          <a:ln>
            <a:solidFill>
              <a:schemeClr val="accent1"/>
            </a:solidFill>
          </a:ln>
        </p:spPr>
      </p:pic>
      <p:sp>
        <p:nvSpPr>
          <p:cNvPr id="92" name="TextBox 91">
            <a:extLst>
              <a:ext uri="{FF2B5EF4-FFF2-40B4-BE49-F238E27FC236}">
                <a16:creationId xmlns:a16="http://schemas.microsoft.com/office/drawing/2014/main" id="{B48B63E3-D43A-63DB-017D-C19D48396117}"/>
              </a:ext>
            </a:extLst>
          </p:cNvPr>
          <p:cNvSpPr txBox="1"/>
          <p:nvPr/>
        </p:nvSpPr>
        <p:spPr>
          <a:xfrm>
            <a:off x="8228485" y="3309454"/>
            <a:ext cx="808845" cy="369332"/>
          </a:xfrm>
          <a:prstGeom prst="rect">
            <a:avLst/>
          </a:prstGeom>
          <a:noFill/>
        </p:spPr>
        <p:txBody>
          <a:bodyPr wrap="square" rtlCol="0">
            <a:spAutoFit/>
          </a:bodyPr>
          <a:lstStyle/>
          <a:p>
            <a:r>
              <a:rPr lang="en-US" sz="600" dirty="0"/>
              <a:t>Agent will update the work notes and close the incident</a:t>
            </a:r>
            <a:endParaRPr lang="en-IN" sz="600" dirty="0"/>
          </a:p>
        </p:txBody>
      </p:sp>
      <p:sp>
        <p:nvSpPr>
          <p:cNvPr id="97" name="TextBox 96">
            <a:extLst>
              <a:ext uri="{FF2B5EF4-FFF2-40B4-BE49-F238E27FC236}">
                <a16:creationId xmlns:a16="http://schemas.microsoft.com/office/drawing/2014/main" id="{9A376ACD-7A9E-6D6D-F72D-7089D317A76E}"/>
              </a:ext>
            </a:extLst>
          </p:cNvPr>
          <p:cNvSpPr txBox="1"/>
          <p:nvPr/>
        </p:nvSpPr>
        <p:spPr>
          <a:xfrm>
            <a:off x="6040847" y="3282071"/>
            <a:ext cx="913862" cy="461665"/>
          </a:xfrm>
          <a:prstGeom prst="rect">
            <a:avLst/>
          </a:prstGeom>
          <a:noFill/>
        </p:spPr>
        <p:txBody>
          <a:bodyPr wrap="square" rtlCol="0">
            <a:spAutoFit/>
          </a:bodyPr>
          <a:lstStyle/>
          <a:p>
            <a:r>
              <a:rPr lang="en-US" sz="600" dirty="0"/>
              <a:t>User will  fetch the incident and train the AI agent via dynamic skilling</a:t>
            </a:r>
            <a:endParaRPr lang="en-IN" sz="600" dirty="0"/>
          </a:p>
        </p:txBody>
      </p:sp>
      <p:pic>
        <p:nvPicPr>
          <p:cNvPr id="101" name="Picture 100" descr="A white outline of a cloud with a magnifying glass&#10;&#10;Description automatically generated">
            <a:extLst>
              <a:ext uri="{FF2B5EF4-FFF2-40B4-BE49-F238E27FC236}">
                <a16:creationId xmlns:a16="http://schemas.microsoft.com/office/drawing/2014/main" id="{0972DF6B-E7FB-2870-4F2B-E5ED6D7E6C6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05400" y="2897232"/>
            <a:ext cx="403168" cy="403168"/>
          </a:xfrm>
          <a:prstGeom prst="rect">
            <a:avLst/>
          </a:prstGeom>
        </p:spPr>
      </p:pic>
      <p:sp>
        <p:nvSpPr>
          <p:cNvPr id="102" name="TextBox 101">
            <a:extLst>
              <a:ext uri="{FF2B5EF4-FFF2-40B4-BE49-F238E27FC236}">
                <a16:creationId xmlns:a16="http://schemas.microsoft.com/office/drawing/2014/main" id="{C29BF3A4-54D2-33CA-39EA-2571579F7EB9}"/>
              </a:ext>
            </a:extLst>
          </p:cNvPr>
          <p:cNvSpPr txBox="1"/>
          <p:nvPr/>
        </p:nvSpPr>
        <p:spPr>
          <a:xfrm>
            <a:off x="2111277" y="3355621"/>
            <a:ext cx="941818" cy="276999"/>
          </a:xfrm>
          <a:prstGeom prst="rect">
            <a:avLst/>
          </a:prstGeom>
          <a:noFill/>
        </p:spPr>
        <p:txBody>
          <a:bodyPr wrap="square" rtlCol="0">
            <a:spAutoFit/>
          </a:bodyPr>
          <a:lstStyle/>
          <a:p>
            <a:r>
              <a:rPr lang="en-US" sz="600" dirty="0"/>
              <a:t>CloudWatch monitors the EC2 security group</a:t>
            </a:r>
            <a:endParaRPr lang="en-IN" sz="600" dirty="0"/>
          </a:p>
        </p:txBody>
      </p:sp>
      <p:pic>
        <p:nvPicPr>
          <p:cNvPr id="104" name="Picture 103" descr="A close-up of a cube&#10;&#10;Description automatically generated">
            <a:extLst>
              <a:ext uri="{FF2B5EF4-FFF2-40B4-BE49-F238E27FC236}">
                <a16:creationId xmlns:a16="http://schemas.microsoft.com/office/drawing/2014/main" id="{20BD47CC-99A8-48BA-45B7-BEF4C4031CD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358975" y="2440288"/>
            <a:ext cx="331393" cy="331393"/>
          </a:xfrm>
          <a:prstGeom prst="rect">
            <a:avLst/>
          </a:prstGeom>
        </p:spPr>
      </p:pic>
      <p:pic>
        <p:nvPicPr>
          <p:cNvPr id="109" name="Picture 108" descr="A white letter on an orange background&#10;&#10;Description automatically generated">
            <a:extLst>
              <a:ext uri="{FF2B5EF4-FFF2-40B4-BE49-F238E27FC236}">
                <a16:creationId xmlns:a16="http://schemas.microsoft.com/office/drawing/2014/main" id="{8D2651A6-C692-4C82-7243-66E6A8108C02}"/>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189619" y="2897232"/>
            <a:ext cx="511701" cy="362352"/>
          </a:xfrm>
          <a:prstGeom prst="rect">
            <a:avLst/>
          </a:prstGeom>
        </p:spPr>
      </p:pic>
      <p:sp>
        <p:nvSpPr>
          <p:cNvPr id="110" name="TextBox 109">
            <a:extLst>
              <a:ext uri="{FF2B5EF4-FFF2-40B4-BE49-F238E27FC236}">
                <a16:creationId xmlns:a16="http://schemas.microsoft.com/office/drawing/2014/main" id="{8655B458-6258-4B43-65D2-E07247271067}"/>
              </a:ext>
            </a:extLst>
          </p:cNvPr>
          <p:cNvSpPr txBox="1"/>
          <p:nvPr/>
        </p:nvSpPr>
        <p:spPr>
          <a:xfrm>
            <a:off x="4090040" y="3295271"/>
            <a:ext cx="913862" cy="276999"/>
          </a:xfrm>
          <a:prstGeom prst="rect">
            <a:avLst/>
          </a:prstGeom>
          <a:noFill/>
        </p:spPr>
        <p:txBody>
          <a:bodyPr wrap="square" rtlCol="0">
            <a:spAutoFit/>
          </a:bodyPr>
          <a:lstStyle/>
          <a:p>
            <a:r>
              <a:rPr lang="en-US" sz="600" dirty="0"/>
              <a:t>Lambda function triggered </a:t>
            </a:r>
            <a:endParaRPr lang="en-IN" sz="600" dirty="0"/>
          </a:p>
        </p:txBody>
      </p:sp>
      <p:cxnSp>
        <p:nvCxnSpPr>
          <p:cNvPr id="114" name="Straight Arrow Connector 113">
            <a:extLst>
              <a:ext uri="{FF2B5EF4-FFF2-40B4-BE49-F238E27FC236}">
                <a16:creationId xmlns:a16="http://schemas.microsoft.com/office/drawing/2014/main" id="{7CBC7343-7569-EF3C-8AF8-D43D718CD45C}"/>
              </a:ext>
            </a:extLst>
          </p:cNvPr>
          <p:cNvCxnSpPr>
            <a:cxnSpLocks/>
          </p:cNvCxnSpPr>
          <p:nvPr/>
        </p:nvCxnSpPr>
        <p:spPr>
          <a:xfrm flipV="1">
            <a:off x="2733739" y="2615373"/>
            <a:ext cx="608434" cy="25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55921230-5D99-71AD-2D5F-951FBF7D4BC5}"/>
              </a:ext>
            </a:extLst>
          </p:cNvPr>
          <p:cNvCxnSpPr>
            <a:cxnSpLocks/>
          </p:cNvCxnSpPr>
          <p:nvPr/>
        </p:nvCxnSpPr>
        <p:spPr>
          <a:xfrm>
            <a:off x="2802388" y="3146161"/>
            <a:ext cx="14172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1" name="TextBox 120">
            <a:extLst>
              <a:ext uri="{FF2B5EF4-FFF2-40B4-BE49-F238E27FC236}">
                <a16:creationId xmlns:a16="http://schemas.microsoft.com/office/drawing/2014/main" id="{7B3C9D00-4220-D186-7927-BD55747F4EA2}"/>
              </a:ext>
            </a:extLst>
          </p:cNvPr>
          <p:cNvSpPr txBox="1"/>
          <p:nvPr/>
        </p:nvSpPr>
        <p:spPr>
          <a:xfrm>
            <a:off x="2828868" y="2942064"/>
            <a:ext cx="1394287" cy="215444"/>
          </a:xfrm>
          <a:prstGeom prst="rect">
            <a:avLst/>
          </a:prstGeom>
          <a:noFill/>
        </p:spPr>
        <p:txBody>
          <a:bodyPr wrap="square" rtlCol="0">
            <a:spAutoFit/>
          </a:bodyPr>
          <a:lstStyle/>
          <a:p>
            <a:r>
              <a:rPr lang="en-US" sz="800" dirty="0"/>
              <a:t>If an anomaly is detected</a:t>
            </a:r>
          </a:p>
        </p:txBody>
      </p:sp>
      <p:pic>
        <p:nvPicPr>
          <p:cNvPr id="125" name="Picture 124" descr="A close up of a logo&#10;&#10;Description automatically generated">
            <a:extLst>
              <a:ext uri="{FF2B5EF4-FFF2-40B4-BE49-F238E27FC236}">
                <a16:creationId xmlns:a16="http://schemas.microsoft.com/office/drawing/2014/main" id="{04271715-B3DD-15C3-609D-4A0A2C383B7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82703" y="2864464"/>
            <a:ext cx="439888" cy="439888"/>
          </a:xfrm>
          <a:prstGeom prst="rect">
            <a:avLst/>
          </a:prstGeom>
          <a:ln>
            <a:solidFill>
              <a:schemeClr val="accent1"/>
            </a:solidFill>
          </a:ln>
        </p:spPr>
      </p:pic>
      <p:sp>
        <p:nvSpPr>
          <p:cNvPr id="126" name="TextBox 125">
            <a:extLst>
              <a:ext uri="{FF2B5EF4-FFF2-40B4-BE49-F238E27FC236}">
                <a16:creationId xmlns:a16="http://schemas.microsoft.com/office/drawing/2014/main" id="{D0281C26-4999-9474-00E9-4C2024B0F982}"/>
              </a:ext>
            </a:extLst>
          </p:cNvPr>
          <p:cNvSpPr txBox="1"/>
          <p:nvPr/>
        </p:nvSpPr>
        <p:spPr>
          <a:xfrm>
            <a:off x="4932614" y="3328238"/>
            <a:ext cx="845189" cy="276999"/>
          </a:xfrm>
          <a:prstGeom prst="rect">
            <a:avLst/>
          </a:prstGeom>
          <a:noFill/>
        </p:spPr>
        <p:txBody>
          <a:bodyPr wrap="square" rtlCol="0">
            <a:spAutoFit/>
          </a:bodyPr>
          <a:lstStyle/>
          <a:p>
            <a:r>
              <a:rPr lang="en-US" sz="600" dirty="0"/>
              <a:t>Incident created in ServiceNow</a:t>
            </a:r>
            <a:endParaRPr lang="en-IN" sz="600" dirty="0"/>
          </a:p>
        </p:txBody>
      </p:sp>
      <p:sp>
        <p:nvSpPr>
          <p:cNvPr id="127" name="TextBox 126">
            <a:extLst>
              <a:ext uri="{FF2B5EF4-FFF2-40B4-BE49-F238E27FC236}">
                <a16:creationId xmlns:a16="http://schemas.microsoft.com/office/drawing/2014/main" id="{D8D95B90-1836-0B9E-800D-AB7882243D3C}"/>
              </a:ext>
            </a:extLst>
          </p:cNvPr>
          <p:cNvSpPr txBox="1"/>
          <p:nvPr/>
        </p:nvSpPr>
        <p:spPr>
          <a:xfrm>
            <a:off x="7649222" y="3936921"/>
            <a:ext cx="1284692" cy="276999"/>
          </a:xfrm>
          <a:prstGeom prst="rect">
            <a:avLst/>
          </a:prstGeom>
          <a:noFill/>
        </p:spPr>
        <p:txBody>
          <a:bodyPr wrap="square" rtlCol="0">
            <a:spAutoFit/>
          </a:bodyPr>
          <a:lstStyle/>
          <a:p>
            <a:r>
              <a:rPr lang="en-US" sz="600" dirty="0"/>
              <a:t>successfully tested in test env, move to staging area</a:t>
            </a:r>
          </a:p>
        </p:txBody>
      </p:sp>
      <p:pic>
        <p:nvPicPr>
          <p:cNvPr id="133" name="Picture 132" descr="A yellow circle with black text&#10;&#10;Description automatically generated">
            <a:extLst>
              <a:ext uri="{FF2B5EF4-FFF2-40B4-BE49-F238E27FC236}">
                <a16:creationId xmlns:a16="http://schemas.microsoft.com/office/drawing/2014/main" id="{2C3846DE-C37E-8D50-BACD-89620CC0DF38}"/>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9179444" y="3676327"/>
            <a:ext cx="503853" cy="524007"/>
          </a:xfrm>
          <a:prstGeom prst="rect">
            <a:avLst/>
          </a:prstGeom>
        </p:spPr>
      </p:pic>
      <p:cxnSp>
        <p:nvCxnSpPr>
          <p:cNvPr id="134" name="Straight Arrow Connector 133">
            <a:extLst>
              <a:ext uri="{FF2B5EF4-FFF2-40B4-BE49-F238E27FC236}">
                <a16:creationId xmlns:a16="http://schemas.microsoft.com/office/drawing/2014/main" id="{122BE372-4BFD-366E-1DF6-B16BD9FB45CB}"/>
              </a:ext>
            </a:extLst>
          </p:cNvPr>
          <p:cNvCxnSpPr>
            <a:cxnSpLocks/>
          </p:cNvCxnSpPr>
          <p:nvPr/>
        </p:nvCxnSpPr>
        <p:spPr>
          <a:xfrm>
            <a:off x="7408431" y="3938331"/>
            <a:ext cx="1735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CC7393C9-8495-4C9C-3356-5A7EFC7F2A26}"/>
              </a:ext>
            </a:extLst>
          </p:cNvPr>
          <p:cNvCxnSpPr>
            <a:cxnSpLocks/>
          </p:cNvCxnSpPr>
          <p:nvPr/>
        </p:nvCxnSpPr>
        <p:spPr>
          <a:xfrm>
            <a:off x="7403691" y="3736596"/>
            <a:ext cx="0" cy="207528"/>
          </a:xfrm>
          <a:prstGeom prst="line">
            <a:avLst/>
          </a:prstGeom>
        </p:spPr>
        <p:style>
          <a:lnRef idx="2">
            <a:schemeClr val="accent1"/>
          </a:lnRef>
          <a:fillRef idx="0">
            <a:schemeClr val="accent1"/>
          </a:fillRef>
          <a:effectRef idx="1">
            <a:schemeClr val="accent1"/>
          </a:effectRef>
          <a:fontRef idx="minor">
            <a:schemeClr val="tx1"/>
          </a:fontRef>
        </p:style>
      </p:cxnSp>
      <p:pic>
        <p:nvPicPr>
          <p:cNvPr id="26" name="Picture 25" descr="A white logo with circles and a shield on a red background&#10;&#10;Description automatically generated">
            <a:extLst>
              <a:ext uri="{FF2B5EF4-FFF2-40B4-BE49-F238E27FC236}">
                <a16:creationId xmlns:a16="http://schemas.microsoft.com/office/drawing/2014/main" id="{3A85C3D5-73B9-580D-8B80-F672DDD8BE9B}"/>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574530" y="2440288"/>
            <a:ext cx="331393" cy="331393"/>
          </a:xfrm>
          <a:prstGeom prst="rect">
            <a:avLst/>
          </a:prstGeom>
        </p:spPr>
      </p:pic>
    </p:spTree>
    <p:extLst>
      <p:ext uri="{BB962C8B-B14F-4D97-AF65-F5344CB8AC3E}">
        <p14:creationId xmlns:p14="http://schemas.microsoft.com/office/powerpoint/2010/main" val="1354858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C31E8-BFDF-FEFD-C9EA-40F3EBF0CB46}"/>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629CDE27-97AD-3B3C-7A81-5A3B4A8F064D}"/>
              </a:ext>
            </a:extLst>
          </p:cNvPr>
          <p:cNvSpPr/>
          <p:nvPr/>
        </p:nvSpPr>
        <p:spPr>
          <a:xfrm>
            <a:off x="223711" y="1543736"/>
            <a:ext cx="1618688" cy="501916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utoShape 4">
            <a:extLst>
              <a:ext uri="{FF2B5EF4-FFF2-40B4-BE49-F238E27FC236}">
                <a16:creationId xmlns:a16="http://schemas.microsoft.com/office/drawing/2014/main" id="{3EAAA45B-57EA-7528-0CAD-8FD6714B183A}"/>
              </a:ext>
            </a:extLst>
          </p:cNvPr>
          <p:cNvSpPr>
            <a:spLocks noChangeArrowheads="1"/>
          </p:cNvSpPr>
          <p:nvPr/>
        </p:nvSpPr>
        <p:spPr bwMode="auto">
          <a:xfrm>
            <a:off x="502184" y="801493"/>
            <a:ext cx="1347397"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Story Line</a:t>
            </a:r>
          </a:p>
        </p:txBody>
      </p:sp>
      <p:sp>
        <p:nvSpPr>
          <p:cNvPr id="3" name="TextBox 2">
            <a:extLst>
              <a:ext uri="{FF2B5EF4-FFF2-40B4-BE49-F238E27FC236}">
                <a16:creationId xmlns:a16="http://schemas.microsoft.com/office/drawing/2014/main" id="{B98E3814-454D-3DDC-7E1D-EC7CEFD694A7}"/>
              </a:ext>
            </a:extLst>
          </p:cNvPr>
          <p:cNvSpPr txBox="1"/>
          <p:nvPr/>
        </p:nvSpPr>
        <p:spPr>
          <a:xfrm>
            <a:off x="1886617" y="797730"/>
            <a:ext cx="3911648" cy="261610"/>
          </a:xfrm>
          <a:prstGeom prst="rect">
            <a:avLst/>
          </a:prstGeom>
          <a:noFill/>
        </p:spPr>
        <p:txBody>
          <a:bodyPr wrap="none" rtlCol="0">
            <a:spAutoFit/>
          </a:bodyPr>
          <a:lstStyle/>
          <a:p>
            <a:r>
              <a:rPr lang="en-US" sz="1100" dirty="0"/>
              <a:t>AI Agentic Tech Dashboard for AWS EC2 Route Update in AWS</a:t>
            </a:r>
          </a:p>
        </p:txBody>
      </p:sp>
      <p:sp>
        <p:nvSpPr>
          <p:cNvPr id="4" name="Rectangle 3">
            <a:extLst>
              <a:ext uri="{FF2B5EF4-FFF2-40B4-BE49-F238E27FC236}">
                <a16:creationId xmlns:a16="http://schemas.microsoft.com/office/drawing/2014/main" id="{8E5857AB-349A-25EB-3F90-0C6B5DC8E901}"/>
              </a:ext>
            </a:extLst>
          </p:cNvPr>
          <p:cNvSpPr/>
          <p:nvPr/>
        </p:nvSpPr>
        <p:spPr>
          <a:xfrm>
            <a:off x="1886617" y="803353"/>
            <a:ext cx="8441952" cy="24250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Storytelling outline">
            <a:extLst>
              <a:ext uri="{FF2B5EF4-FFF2-40B4-BE49-F238E27FC236}">
                <a16:creationId xmlns:a16="http://schemas.microsoft.com/office/drawing/2014/main" id="{9244D7D0-AD8C-8FA4-77E4-24E5461D01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710" y="767380"/>
            <a:ext cx="278475" cy="278475"/>
          </a:xfrm>
          <a:prstGeom prst="rect">
            <a:avLst/>
          </a:prstGeom>
        </p:spPr>
      </p:pic>
      <p:sp>
        <p:nvSpPr>
          <p:cNvPr id="7" name="AutoShape 4">
            <a:extLst>
              <a:ext uri="{FF2B5EF4-FFF2-40B4-BE49-F238E27FC236}">
                <a16:creationId xmlns:a16="http://schemas.microsoft.com/office/drawing/2014/main" id="{A846C856-4DE7-2616-85DA-94B97E7D290B}"/>
              </a:ext>
            </a:extLst>
          </p:cNvPr>
          <p:cNvSpPr>
            <a:spLocks noChangeArrowheads="1"/>
          </p:cNvSpPr>
          <p:nvPr/>
        </p:nvSpPr>
        <p:spPr bwMode="auto">
          <a:xfrm>
            <a:off x="502184" y="1118880"/>
            <a:ext cx="1347397"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Objective</a:t>
            </a:r>
          </a:p>
        </p:txBody>
      </p:sp>
      <p:sp>
        <p:nvSpPr>
          <p:cNvPr id="8" name="TextBox 7">
            <a:extLst>
              <a:ext uri="{FF2B5EF4-FFF2-40B4-BE49-F238E27FC236}">
                <a16:creationId xmlns:a16="http://schemas.microsoft.com/office/drawing/2014/main" id="{DDFA7E33-D406-4746-FD7C-FA1DFB0404E7}"/>
              </a:ext>
            </a:extLst>
          </p:cNvPr>
          <p:cNvSpPr txBox="1"/>
          <p:nvPr/>
        </p:nvSpPr>
        <p:spPr>
          <a:xfrm>
            <a:off x="1871643" y="1111185"/>
            <a:ext cx="7904728" cy="261610"/>
          </a:xfrm>
          <a:prstGeom prst="rect">
            <a:avLst/>
          </a:prstGeom>
          <a:noFill/>
        </p:spPr>
        <p:txBody>
          <a:bodyPr wrap="none" rtlCol="0">
            <a:spAutoFit/>
          </a:bodyPr>
          <a:lstStyle/>
          <a:p>
            <a:r>
              <a:rPr lang="en-US" sz="1100" dirty="0"/>
              <a:t>AI Agentic Solution for Route Table Update in AWS VM instances and perform remediation steps for providing proper resolution. </a:t>
            </a:r>
          </a:p>
        </p:txBody>
      </p:sp>
      <p:sp>
        <p:nvSpPr>
          <p:cNvPr id="9" name="Rectangle 8">
            <a:extLst>
              <a:ext uri="{FF2B5EF4-FFF2-40B4-BE49-F238E27FC236}">
                <a16:creationId xmlns:a16="http://schemas.microsoft.com/office/drawing/2014/main" id="{21B92FE6-21DC-4CCD-C64B-6510002BD534}"/>
              </a:ext>
            </a:extLst>
          </p:cNvPr>
          <p:cNvSpPr/>
          <p:nvPr/>
        </p:nvSpPr>
        <p:spPr>
          <a:xfrm>
            <a:off x="1886617" y="1120740"/>
            <a:ext cx="8441952" cy="24250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Target outline">
            <a:extLst>
              <a:ext uri="{FF2B5EF4-FFF2-40B4-BE49-F238E27FC236}">
                <a16:creationId xmlns:a16="http://schemas.microsoft.com/office/drawing/2014/main" id="{E66E6259-076A-AE59-9562-11FC18B065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3711" y="1087598"/>
            <a:ext cx="278475" cy="278475"/>
          </a:xfrm>
          <a:prstGeom prst="rect">
            <a:avLst/>
          </a:prstGeom>
        </p:spPr>
      </p:pic>
      <p:sp>
        <p:nvSpPr>
          <p:cNvPr id="13" name="AutoShape 4">
            <a:extLst>
              <a:ext uri="{FF2B5EF4-FFF2-40B4-BE49-F238E27FC236}">
                <a16:creationId xmlns:a16="http://schemas.microsoft.com/office/drawing/2014/main" id="{E5F7E2D1-27D0-BA88-0CF2-809C368641EA}"/>
              </a:ext>
            </a:extLst>
          </p:cNvPr>
          <p:cNvSpPr>
            <a:spLocks noChangeArrowheads="1"/>
          </p:cNvSpPr>
          <p:nvPr/>
        </p:nvSpPr>
        <p:spPr bwMode="auto">
          <a:xfrm>
            <a:off x="502184" y="1432799"/>
            <a:ext cx="1347397"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Key Activities</a:t>
            </a:r>
          </a:p>
        </p:txBody>
      </p:sp>
      <p:sp>
        <p:nvSpPr>
          <p:cNvPr id="14" name="TextBox 13">
            <a:extLst>
              <a:ext uri="{FF2B5EF4-FFF2-40B4-BE49-F238E27FC236}">
                <a16:creationId xmlns:a16="http://schemas.microsoft.com/office/drawing/2014/main" id="{1F7A89F4-0E9A-2FF7-B2BF-56DFF6D307F2}"/>
              </a:ext>
            </a:extLst>
          </p:cNvPr>
          <p:cNvSpPr txBox="1"/>
          <p:nvPr/>
        </p:nvSpPr>
        <p:spPr>
          <a:xfrm>
            <a:off x="136173" y="1692791"/>
            <a:ext cx="1657309" cy="4918269"/>
          </a:xfrm>
          <a:prstGeom prst="rect">
            <a:avLst/>
          </a:prstGeom>
          <a:noFill/>
        </p:spPr>
        <p:txBody>
          <a:bodyPr wrap="square" rtlCol="0">
            <a:spAutoFit/>
          </a:bodyPr>
          <a:lstStyle/>
          <a:p>
            <a:pPr marL="171450" indent="-171450">
              <a:buFont typeface="Arial" panose="020B0604020202020204" pitchFamily="34" charset="0"/>
              <a:buChar char="•"/>
            </a:pPr>
            <a:r>
              <a:rPr lang="en-US" sz="980" dirty="0"/>
              <a:t>CloudWatch monitor's the route table for Internet gateway entry.</a:t>
            </a:r>
          </a:p>
          <a:p>
            <a:pPr marL="171450" indent="-171450">
              <a:buFont typeface="Arial" panose="020B0604020202020204" pitchFamily="34" charset="0"/>
              <a:buChar char="•"/>
            </a:pPr>
            <a:r>
              <a:rPr lang="en-US" sz="980" dirty="0"/>
              <a:t>If internet gateway is missing/removed from the route table, then CloudWatch sends an email and triggers the lambda function.</a:t>
            </a:r>
          </a:p>
          <a:p>
            <a:pPr marL="171450" indent="-171450">
              <a:buFont typeface="Arial" panose="020B0604020202020204" pitchFamily="34" charset="0"/>
              <a:buChar char="•"/>
            </a:pPr>
            <a:r>
              <a:rPr lang="en-US" sz="980" dirty="0"/>
              <a:t>The lambda function will create an incident in the SNOW.</a:t>
            </a:r>
          </a:p>
          <a:p>
            <a:pPr marL="171450" indent="-171450">
              <a:buFont typeface="Arial" panose="020B0604020202020204" pitchFamily="34" charset="0"/>
              <a:buChar char="•"/>
            </a:pPr>
            <a:r>
              <a:rPr lang="en-US" sz="980" dirty="0"/>
              <a:t>AI Agent will pull the incident from the SNOW.</a:t>
            </a:r>
          </a:p>
          <a:p>
            <a:pPr marL="171450" indent="-171450">
              <a:buFont typeface="Arial" panose="020B0604020202020204" pitchFamily="34" charset="0"/>
              <a:buChar char="•"/>
            </a:pPr>
            <a:r>
              <a:rPr lang="en-US" sz="980" dirty="0"/>
              <a:t>If AI agent is not capable in performing the remediation steps, then user can load SOP,URLs in the dynamic skilling via training the AI agent.</a:t>
            </a:r>
          </a:p>
          <a:p>
            <a:pPr marL="171450" indent="-171450">
              <a:buFont typeface="Arial" panose="020B0604020202020204" pitchFamily="34" charset="0"/>
              <a:buChar char="•"/>
            </a:pPr>
            <a:r>
              <a:rPr lang="en-US" sz="980" dirty="0"/>
              <a:t>Once AI agent is trained on that skill it will add the internet gateway entry in the route table in the sandbox environment and close the incident with proper remediation steps and updates in work note as well.</a:t>
            </a:r>
          </a:p>
        </p:txBody>
      </p:sp>
      <p:grpSp>
        <p:nvGrpSpPr>
          <p:cNvPr id="25" name="Group 24">
            <a:extLst>
              <a:ext uri="{FF2B5EF4-FFF2-40B4-BE49-F238E27FC236}">
                <a16:creationId xmlns:a16="http://schemas.microsoft.com/office/drawing/2014/main" id="{78C05ED2-724E-AFC7-7E98-DC20A4F7D086}"/>
              </a:ext>
            </a:extLst>
          </p:cNvPr>
          <p:cNvGrpSpPr/>
          <p:nvPr/>
        </p:nvGrpSpPr>
        <p:grpSpPr>
          <a:xfrm>
            <a:off x="217574" y="1421701"/>
            <a:ext cx="274320" cy="274320"/>
            <a:chOff x="5638800" y="2971800"/>
            <a:chExt cx="307200" cy="319489"/>
          </a:xfrm>
        </p:grpSpPr>
        <p:pic>
          <p:nvPicPr>
            <p:cNvPr id="22" name="Graphic 21" descr="Old Key outline">
              <a:extLst>
                <a:ext uri="{FF2B5EF4-FFF2-40B4-BE49-F238E27FC236}">
                  <a16:creationId xmlns:a16="http://schemas.microsoft.com/office/drawing/2014/main" id="{8882397F-550F-FB19-3447-91744147E93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2971800"/>
              <a:ext cx="307200" cy="307200"/>
            </a:xfrm>
            <a:prstGeom prst="rect">
              <a:avLst/>
            </a:prstGeom>
          </p:spPr>
        </p:pic>
        <p:pic>
          <p:nvPicPr>
            <p:cNvPr id="24" name="Graphic 23" descr="Old Key with solid fill">
              <a:extLst>
                <a:ext uri="{FF2B5EF4-FFF2-40B4-BE49-F238E27FC236}">
                  <a16:creationId xmlns:a16="http://schemas.microsoft.com/office/drawing/2014/main" id="{C3AFD6E0-9091-E12B-BC58-4ECCC788A8B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V="1">
              <a:off x="5638800" y="2984089"/>
              <a:ext cx="307200" cy="307200"/>
            </a:xfrm>
            <a:prstGeom prst="rect">
              <a:avLst/>
            </a:prstGeom>
          </p:spPr>
        </p:pic>
      </p:grpSp>
      <p:pic>
        <p:nvPicPr>
          <p:cNvPr id="33" name="Graphic 32" descr="Network diagram outline">
            <a:extLst>
              <a:ext uri="{FF2B5EF4-FFF2-40B4-BE49-F238E27FC236}">
                <a16:creationId xmlns:a16="http://schemas.microsoft.com/office/drawing/2014/main" id="{41EDB7E0-1741-DD98-724A-02FAC63F889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43177" y="1402005"/>
            <a:ext cx="283464" cy="283464"/>
          </a:xfrm>
          <a:prstGeom prst="rect">
            <a:avLst/>
          </a:prstGeom>
        </p:spPr>
      </p:pic>
      <p:sp>
        <p:nvSpPr>
          <p:cNvPr id="35" name="Rectangle 34">
            <a:extLst>
              <a:ext uri="{FF2B5EF4-FFF2-40B4-BE49-F238E27FC236}">
                <a16:creationId xmlns:a16="http://schemas.microsoft.com/office/drawing/2014/main" id="{8979B3C2-E886-54CF-2B45-52A59A105559}"/>
              </a:ext>
            </a:extLst>
          </p:cNvPr>
          <p:cNvSpPr/>
          <p:nvPr/>
        </p:nvSpPr>
        <p:spPr>
          <a:xfrm>
            <a:off x="3630032" y="5440349"/>
            <a:ext cx="6698535" cy="111531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EA41C37-8366-E02A-DE97-760FE6F6E2C2}"/>
              </a:ext>
            </a:extLst>
          </p:cNvPr>
          <p:cNvSpPr txBox="1"/>
          <p:nvPr/>
        </p:nvSpPr>
        <p:spPr>
          <a:xfrm>
            <a:off x="3638816" y="5602449"/>
            <a:ext cx="6395806" cy="461665"/>
          </a:xfrm>
          <a:prstGeom prst="rect">
            <a:avLst/>
          </a:prstGeom>
          <a:noFill/>
        </p:spPr>
        <p:txBody>
          <a:bodyPr wrap="square" rtlCol="0">
            <a:spAutoFit/>
          </a:bodyPr>
          <a:lstStyle/>
          <a:p>
            <a:r>
              <a:rPr lang="en-US" sz="1200" dirty="0"/>
              <a:t>Web services /API calls with read/write privileges to specified tools or environment for integration.</a:t>
            </a:r>
          </a:p>
        </p:txBody>
      </p:sp>
      <p:sp>
        <p:nvSpPr>
          <p:cNvPr id="138" name="TextBox 137">
            <a:extLst>
              <a:ext uri="{FF2B5EF4-FFF2-40B4-BE49-F238E27FC236}">
                <a16:creationId xmlns:a16="http://schemas.microsoft.com/office/drawing/2014/main" id="{FA357B37-06B8-943C-4E3F-01C86A03582E}"/>
              </a:ext>
            </a:extLst>
          </p:cNvPr>
          <p:cNvSpPr txBox="1"/>
          <p:nvPr/>
        </p:nvSpPr>
        <p:spPr>
          <a:xfrm>
            <a:off x="354734" y="162913"/>
            <a:ext cx="6021713" cy="1200329"/>
          </a:xfrm>
          <a:prstGeom prst="rect">
            <a:avLst/>
          </a:prstGeom>
          <a:noFill/>
        </p:spPr>
        <p:txBody>
          <a:bodyPr wrap="none" rtlCol="0">
            <a:spAutoFit/>
          </a:bodyPr>
          <a:lstStyle/>
          <a:p>
            <a:r>
              <a:rPr lang="en-US" sz="3600" dirty="0"/>
              <a:t>AWS EC2 Route Table Update</a:t>
            </a:r>
          </a:p>
          <a:p>
            <a:r>
              <a:rPr lang="en-US" sz="3600" dirty="0"/>
              <a:t>		</a:t>
            </a:r>
          </a:p>
        </p:txBody>
      </p:sp>
      <p:sp>
        <p:nvSpPr>
          <p:cNvPr id="5" name="Rectangle 4">
            <a:extLst>
              <a:ext uri="{FF2B5EF4-FFF2-40B4-BE49-F238E27FC236}">
                <a16:creationId xmlns:a16="http://schemas.microsoft.com/office/drawing/2014/main" id="{EC2D77EC-DE0C-A551-3631-562F4E643015}"/>
              </a:ext>
            </a:extLst>
          </p:cNvPr>
          <p:cNvSpPr/>
          <p:nvPr/>
        </p:nvSpPr>
        <p:spPr>
          <a:xfrm>
            <a:off x="1893036" y="5447586"/>
            <a:ext cx="1691372" cy="111531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6">
            <a:extLst>
              <a:ext uri="{FF2B5EF4-FFF2-40B4-BE49-F238E27FC236}">
                <a16:creationId xmlns:a16="http://schemas.microsoft.com/office/drawing/2014/main" id="{6A60738C-99D1-A292-1B3F-AFE2DE69687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28698" y="5676987"/>
            <a:ext cx="955936" cy="139656"/>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4">
            <a:extLst>
              <a:ext uri="{FF2B5EF4-FFF2-40B4-BE49-F238E27FC236}">
                <a16:creationId xmlns:a16="http://schemas.microsoft.com/office/drawing/2014/main" id="{65F24231-66CC-11F8-7B1D-761F0D4ED9BA}"/>
              </a:ext>
            </a:extLst>
          </p:cNvPr>
          <p:cNvSpPr>
            <a:spLocks noChangeArrowheads="1"/>
          </p:cNvSpPr>
          <p:nvPr/>
        </p:nvSpPr>
        <p:spPr bwMode="auto">
          <a:xfrm>
            <a:off x="3838594" y="5190768"/>
            <a:ext cx="1398031"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Readiness</a:t>
            </a:r>
          </a:p>
        </p:txBody>
      </p:sp>
      <p:pic>
        <p:nvPicPr>
          <p:cNvPr id="19" name="Graphic 18" descr="Badge Tick outline">
            <a:extLst>
              <a:ext uri="{FF2B5EF4-FFF2-40B4-BE49-F238E27FC236}">
                <a16:creationId xmlns:a16="http://schemas.microsoft.com/office/drawing/2014/main" id="{9F75F605-EDD6-619C-3DDA-CDEC402F127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55130" y="5159974"/>
            <a:ext cx="283464" cy="283464"/>
          </a:xfrm>
          <a:prstGeom prst="rect">
            <a:avLst/>
          </a:prstGeom>
        </p:spPr>
      </p:pic>
      <p:pic>
        <p:nvPicPr>
          <p:cNvPr id="20" name="Graphic 19" descr="Badge Tick outline">
            <a:extLst>
              <a:ext uri="{FF2B5EF4-FFF2-40B4-BE49-F238E27FC236}">
                <a16:creationId xmlns:a16="http://schemas.microsoft.com/office/drawing/2014/main" id="{CABA5EFA-86EE-B90B-BB87-ABCAD944212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55130" y="5159974"/>
            <a:ext cx="283464" cy="283464"/>
          </a:xfrm>
          <a:prstGeom prst="rect">
            <a:avLst/>
          </a:prstGeom>
        </p:spPr>
      </p:pic>
      <p:sp>
        <p:nvSpPr>
          <p:cNvPr id="21" name="AutoShape 4">
            <a:extLst>
              <a:ext uri="{FF2B5EF4-FFF2-40B4-BE49-F238E27FC236}">
                <a16:creationId xmlns:a16="http://schemas.microsoft.com/office/drawing/2014/main" id="{D799C487-62C0-651E-5CF4-22B2B01346A5}"/>
              </a:ext>
            </a:extLst>
          </p:cNvPr>
          <p:cNvSpPr>
            <a:spLocks noChangeArrowheads="1"/>
          </p:cNvSpPr>
          <p:nvPr/>
        </p:nvSpPr>
        <p:spPr bwMode="auto">
          <a:xfrm>
            <a:off x="2190993" y="5186637"/>
            <a:ext cx="1380892"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Integrations</a:t>
            </a:r>
          </a:p>
        </p:txBody>
      </p:sp>
      <p:pic>
        <p:nvPicPr>
          <p:cNvPr id="23" name="Graphic 22" descr="Internet Of Things outline">
            <a:extLst>
              <a:ext uri="{FF2B5EF4-FFF2-40B4-BE49-F238E27FC236}">
                <a16:creationId xmlns:a16="http://schemas.microsoft.com/office/drawing/2014/main" id="{DF24071E-9FEA-CBA3-89AC-2BE312D7229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80513" y="5162410"/>
            <a:ext cx="286789" cy="286789"/>
          </a:xfrm>
          <a:prstGeom prst="rect">
            <a:avLst/>
          </a:prstGeom>
        </p:spPr>
      </p:pic>
      <p:sp>
        <p:nvSpPr>
          <p:cNvPr id="27" name="Rectangle: Rounded Corners 26">
            <a:extLst>
              <a:ext uri="{FF2B5EF4-FFF2-40B4-BE49-F238E27FC236}">
                <a16:creationId xmlns:a16="http://schemas.microsoft.com/office/drawing/2014/main" id="{4553C6D1-8832-52C4-553C-4F9842DA0E26}"/>
              </a:ext>
            </a:extLst>
          </p:cNvPr>
          <p:cNvSpPr/>
          <p:nvPr/>
        </p:nvSpPr>
        <p:spPr>
          <a:xfrm>
            <a:off x="5496032" y="1453999"/>
            <a:ext cx="1649860" cy="275739"/>
          </a:xfrm>
          <a:prstGeom prst="roundRect">
            <a:avLst/>
          </a:prstGeom>
          <a:solidFill>
            <a:schemeClr val="accent1">
              <a:alpha val="8000"/>
            </a:schemeClr>
          </a:solidFill>
          <a:ln>
            <a:solidFill>
              <a:schemeClr val="accent1">
                <a:shade val="50000"/>
                <a:alpha val="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AI Agentic Process</a:t>
            </a:r>
            <a:endParaRPr lang="en-IN" sz="800" dirty="0">
              <a:solidFill>
                <a:schemeClr val="tx1"/>
              </a:solidFill>
            </a:endParaRPr>
          </a:p>
        </p:txBody>
      </p:sp>
      <p:sp>
        <p:nvSpPr>
          <p:cNvPr id="76" name="Rectangle 75">
            <a:extLst>
              <a:ext uri="{FF2B5EF4-FFF2-40B4-BE49-F238E27FC236}">
                <a16:creationId xmlns:a16="http://schemas.microsoft.com/office/drawing/2014/main" id="{09112744-01D8-D109-AF16-8B00FE230CAD}"/>
              </a:ext>
            </a:extLst>
          </p:cNvPr>
          <p:cNvSpPr/>
          <p:nvPr/>
        </p:nvSpPr>
        <p:spPr>
          <a:xfrm>
            <a:off x="1893036" y="1405093"/>
            <a:ext cx="8423009" cy="3743909"/>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AutoShape 4">
            <a:extLst>
              <a:ext uri="{FF2B5EF4-FFF2-40B4-BE49-F238E27FC236}">
                <a16:creationId xmlns:a16="http://schemas.microsoft.com/office/drawing/2014/main" id="{4B8AC74F-560E-6FFD-A574-6BF6D56B4D2C}"/>
              </a:ext>
            </a:extLst>
          </p:cNvPr>
          <p:cNvSpPr>
            <a:spLocks noChangeArrowheads="1"/>
          </p:cNvSpPr>
          <p:nvPr/>
        </p:nvSpPr>
        <p:spPr bwMode="auto">
          <a:xfrm>
            <a:off x="2126641" y="1432799"/>
            <a:ext cx="1398031"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High Level Diagram</a:t>
            </a:r>
          </a:p>
        </p:txBody>
      </p:sp>
      <p:pic>
        <p:nvPicPr>
          <p:cNvPr id="10" name="Picture 9" descr="A computer with a cloud and gear&#10;&#10;Description automatically generated">
            <a:extLst>
              <a:ext uri="{FF2B5EF4-FFF2-40B4-BE49-F238E27FC236}">
                <a16:creationId xmlns:a16="http://schemas.microsoft.com/office/drawing/2014/main" id="{2BC68152-CEE6-61AB-3D44-0DDDFC13196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185997" y="2832478"/>
            <a:ext cx="444868" cy="444868"/>
          </a:xfrm>
          <a:prstGeom prst="rect">
            <a:avLst/>
          </a:prstGeom>
        </p:spPr>
      </p:pic>
      <p:pic>
        <p:nvPicPr>
          <p:cNvPr id="11" name="Picture 10" descr="A black silhouette of a person&#10;&#10;Description automatically generated">
            <a:extLst>
              <a:ext uri="{FF2B5EF4-FFF2-40B4-BE49-F238E27FC236}">
                <a16:creationId xmlns:a16="http://schemas.microsoft.com/office/drawing/2014/main" id="{4EC4E96E-1359-66C8-56BB-F7DDBC64116E}"/>
              </a:ext>
            </a:extLst>
          </p:cNvPr>
          <p:cNvPicPr>
            <a:picLocks noChangeAspect="1"/>
          </p:cNvPicPr>
          <p:nvPr/>
        </p:nvPicPr>
        <p:blipFill>
          <a:blip r:embed="rId19">
            <a:extLst>
              <a:ext uri="{28A0092B-C50C-407E-A947-70E740481C1C}">
                <a14:useLocalDpi xmlns:a14="http://schemas.microsoft.com/office/drawing/2010/main" val="0"/>
              </a:ext>
            </a:extLst>
          </a:blip>
          <a:srcRect l="10941" t="4103" r="7598" b="15341"/>
          <a:stretch/>
        </p:blipFill>
        <p:spPr>
          <a:xfrm>
            <a:off x="6136008" y="2781644"/>
            <a:ext cx="511701" cy="573977"/>
          </a:xfrm>
          <a:prstGeom prst="rect">
            <a:avLst/>
          </a:prstGeom>
        </p:spPr>
      </p:pic>
      <p:cxnSp>
        <p:nvCxnSpPr>
          <p:cNvPr id="16" name="Straight Arrow Connector 15">
            <a:extLst>
              <a:ext uri="{FF2B5EF4-FFF2-40B4-BE49-F238E27FC236}">
                <a16:creationId xmlns:a16="http://schemas.microsoft.com/office/drawing/2014/main" id="{9E1ABDBC-907A-4390-66AF-B775DACDC36E}"/>
              </a:ext>
            </a:extLst>
          </p:cNvPr>
          <p:cNvCxnSpPr>
            <a:cxnSpLocks/>
          </p:cNvCxnSpPr>
          <p:nvPr/>
        </p:nvCxnSpPr>
        <p:spPr>
          <a:xfrm>
            <a:off x="6628329" y="3078408"/>
            <a:ext cx="455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8B4C1BB-1EE4-9CB0-2829-D4D422BDBEBE}"/>
              </a:ext>
            </a:extLst>
          </p:cNvPr>
          <p:cNvSpPr txBox="1"/>
          <p:nvPr/>
        </p:nvSpPr>
        <p:spPr>
          <a:xfrm>
            <a:off x="7026961" y="3292287"/>
            <a:ext cx="940635" cy="461665"/>
          </a:xfrm>
          <a:prstGeom prst="rect">
            <a:avLst/>
          </a:prstGeom>
          <a:noFill/>
        </p:spPr>
        <p:txBody>
          <a:bodyPr wrap="square" rtlCol="0">
            <a:spAutoFit/>
          </a:bodyPr>
          <a:lstStyle/>
          <a:p>
            <a:r>
              <a:rPr lang="en-US" sz="600" dirty="0"/>
              <a:t>AI Agent will perform the  remediation steps  in the  sandbox environment.</a:t>
            </a:r>
            <a:endParaRPr lang="en-IN" sz="600" dirty="0"/>
          </a:p>
        </p:txBody>
      </p:sp>
      <p:grpSp>
        <p:nvGrpSpPr>
          <p:cNvPr id="34" name="Group 33">
            <a:extLst>
              <a:ext uri="{FF2B5EF4-FFF2-40B4-BE49-F238E27FC236}">
                <a16:creationId xmlns:a16="http://schemas.microsoft.com/office/drawing/2014/main" id="{745D51C5-D075-FD6E-07FF-44CCEC0CEC8D}"/>
              </a:ext>
            </a:extLst>
          </p:cNvPr>
          <p:cNvGrpSpPr/>
          <p:nvPr/>
        </p:nvGrpSpPr>
        <p:grpSpPr>
          <a:xfrm>
            <a:off x="2046514" y="2148477"/>
            <a:ext cx="8098972" cy="2311750"/>
            <a:chOff x="3688318" y="2177757"/>
            <a:chExt cx="5957706" cy="2008879"/>
          </a:xfrm>
        </p:grpSpPr>
        <p:sp>
          <p:nvSpPr>
            <p:cNvPr id="36" name="Rectangle: Rounded Corners 35">
              <a:extLst>
                <a:ext uri="{FF2B5EF4-FFF2-40B4-BE49-F238E27FC236}">
                  <a16:creationId xmlns:a16="http://schemas.microsoft.com/office/drawing/2014/main" id="{0A43645A-2AD1-DD01-1A90-7305893E13C9}"/>
                </a:ext>
              </a:extLst>
            </p:cNvPr>
            <p:cNvSpPr/>
            <p:nvPr/>
          </p:nvSpPr>
          <p:spPr>
            <a:xfrm>
              <a:off x="3688318" y="2177757"/>
              <a:ext cx="5957706" cy="2008879"/>
            </a:xfrm>
            <a:prstGeom prst="roundRect">
              <a:avLst/>
            </a:prstGeom>
            <a:noFill/>
            <a:ln>
              <a:solidFill>
                <a:schemeClr val="accent1">
                  <a:shade val="50000"/>
                  <a:alpha val="39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TextBox 46">
              <a:extLst>
                <a:ext uri="{FF2B5EF4-FFF2-40B4-BE49-F238E27FC236}">
                  <a16:creationId xmlns:a16="http://schemas.microsoft.com/office/drawing/2014/main" id="{C31AC9E7-06AE-64D1-9F91-DEB4E12E82D3}"/>
                </a:ext>
              </a:extLst>
            </p:cNvPr>
            <p:cNvSpPr txBox="1"/>
            <p:nvPr/>
          </p:nvSpPr>
          <p:spPr>
            <a:xfrm>
              <a:off x="3816956" y="2189201"/>
              <a:ext cx="1468673" cy="302459"/>
            </a:xfrm>
            <a:prstGeom prst="rect">
              <a:avLst/>
            </a:prstGeom>
            <a:noFill/>
          </p:spPr>
          <p:txBody>
            <a:bodyPr wrap="square" rtlCol="0">
              <a:spAutoFit/>
            </a:bodyPr>
            <a:lstStyle/>
            <a:p>
              <a:r>
                <a:rPr lang="en-US" sz="800" b="1" dirty="0"/>
                <a:t>Skill Validation Process</a:t>
              </a:r>
              <a:endParaRPr lang="en-IN" sz="800" b="1" dirty="0"/>
            </a:p>
          </p:txBody>
        </p:sp>
        <p:cxnSp>
          <p:nvCxnSpPr>
            <p:cNvPr id="54" name="Straight Arrow Connector 53">
              <a:extLst>
                <a:ext uri="{FF2B5EF4-FFF2-40B4-BE49-F238E27FC236}">
                  <a16:creationId xmlns:a16="http://schemas.microsoft.com/office/drawing/2014/main" id="{3C7BF238-1960-3014-0566-B3560ED942A4}"/>
                </a:ext>
              </a:extLst>
            </p:cNvPr>
            <p:cNvCxnSpPr>
              <a:cxnSpLocks/>
            </p:cNvCxnSpPr>
            <p:nvPr/>
          </p:nvCxnSpPr>
          <p:spPr>
            <a:xfrm>
              <a:off x="6289743" y="3011999"/>
              <a:ext cx="3657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8104646-7E04-BEC5-A9C9-B6EB57025863}"/>
                </a:ext>
              </a:extLst>
            </p:cNvPr>
            <p:cNvCxnSpPr>
              <a:cxnSpLocks/>
            </p:cNvCxnSpPr>
            <p:nvPr/>
          </p:nvCxnSpPr>
          <p:spPr>
            <a:xfrm>
              <a:off x="7821314" y="2988991"/>
              <a:ext cx="332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02B9CE3-CDB3-10CF-3050-C64E53F473E6}"/>
                </a:ext>
              </a:extLst>
            </p:cNvPr>
            <p:cNvCxnSpPr>
              <a:cxnSpLocks/>
            </p:cNvCxnSpPr>
            <p:nvPr/>
          </p:nvCxnSpPr>
          <p:spPr>
            <a:xfrm>
              <a:off x="5568135" y="3020088"/>
              <a:ext cx="3208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91" name="Picture 90" descr="A close up of a logo&#10;&#10;Description automatically generated">
            <a:extLst>
              <a:ext uri="{FF2B5EF4-FFF2-40B4-BE49-F238E27FC236}">
                <a16:creationId xmlns:a16="http://schemas.microsoft.com/office/drawing/2014/main" id="{5C9D3B1C-F370-C7C8-926E-CFE3EDBD13A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346849" y="2878872"/>
            <a:ext cx="439888" cy="439888"/>
          </a:xfrm>
          <a:prstGeom prst="rect">
            <a:avLst/>
          </a:prstGeom>
          <a:ln>
            <a:solidFill>
              <a:schemeClr val="accent1"/>
            </a:solidFill>
          </a:ln>
        </p:spPr>
      </p:pic>
      <p:sp>
        <p:nvSpPr>
          <p:cNvPr id="92" name="TextBox 91">
            <a:extLst>
              <a:ext uri="{FF2B5EF4-FFF2-40B4-BE49-F238E27FC236}">
                <a16:creationId xmlns:a16="http://schemas.microsoft.com/office/drawing/2014/main" id="{16FBF23B-E54F-7EDE-B831-93AF0E781B04}"/>
              </a:ext>
            </a:extLst>
          </p:cNvPr>
          <p:cNvSpPr txBox="1"/>
          <p:nvPr/>
        </p:nvSpPr>
        <p:spPr>
          <a:xfrm>
            <a:off x="8228485" y="3309454"/>
            <a:ext cx="808845" cy="369332"/>
          </a:xfrm>
          <a:prstGeom prst="rect">
            <a:avLst/>
          </a:prstGeom>
          <a:noFill/>
        </p:spPr>
        <p:txBody>
          <a:bodyPr wrap="square" rtlCol="0">
            <a:spAutoFit/>
          </a:bodyPr>
          <a:lstStyle/>
          <a:p>
            <a:r>
              <a:rPr lang="en-US" sz="600" dirty="0"/>
              <a:t>Agent will update the work notes and close the incident</a:t>
            </a:r>
            <a:endParaRPr lang="en-IN" sz="600" dirty="0"/>
          </a:p>
        </p:txBody>
      </p:sp>
      <p:sp>
        <p:nvSpPr>
          <p:cNvPr id="97" name="TextBox 96">
            <a:extLst>
              <a:ext uri="{FF2B5EF4-FFF2-40B4-BE49-F238E27FC236}">
                <a16:creationId xmlns:a16="http://schemas.microsoft.com/office/drawing/2014/main" id="{B8CD470F-08E2-E44E-0754-258BC1C78C94}"/>
              </a:ext>
            </a:extLst>
          </p:cNvPr>
          <p:cNvSpPr txBox="1"/>
          <p:nvPr/>
        </p:nvSpPr>
        <p:spPr>
          <a:xfrm>
            <a:off x="6040847" y="3282071"/>
            <a:ext cx="913862" cy="461665"/>
          </a:xfrm>
          <a:prstGeom prst="rect">
            <a:avLst/>
          </a:prstGeom>
          <a:noFill/>
        </p:spPr>
        <p:txBody>
          <a:bodyPr wrap="square" rtlCol="0">
            <a:spAutoFit/>
          </a:bodyPr>
          <a:lstStyle/>
          <a:p>
            <a:r>
              <a:rPr lang="en-US" sz="600" dirty="0"/>
              <a:t>User will  fetch the incident and train the AI agent via dynamic skilling</a:t>
            </a:r>
            <a:endParaRPr lang="en-IN" sz="600" dirty="0"/>
          </a:p>
        </p:txBody>
      </p:sp>
      <p:pic>
        <p:nvPicPr>
          <p:cNvPr id="101" name="Picture 100" descr="A white outline of a cloud with a magnifying glass&#10;&#10;Description automatically generated">
            <a:extLst>
              <a:ext uri="{FF2B5EF4-FFF2-40B4-BE49-F238E27FC236}">
                <a16:creationId xmlns:a16="http://schemas.microsoft.com/office/drawing/2014/main" id="{C65728F9-D6B8-C522-4416-78335DECB25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05400" y="2897232"/>
            <a:ext cx="403168" cy="403168"/>
          </a:xfrm>
          <a:prstGeom prst="rect">
            <a:avLst/>
          </a:prstGeom>
        </p:spPr>
      </p:pic>
      <p:sp>
        <p:nvSpPr>
          <p:cNvPr id="102" name="TextBox 101">
            <a:extLst>
              <a:ext uri="{FF2B5EF4-FFF2-40B4-BE49-F238E27FC236}">
                <a16:creationId xmlns:a16="http://schemas.microsoft.com/office/drawing/2014/main" id="{081439EE-F09B-D0BB-B062-0DB2BFF8B594}"/>
              </a:ext>
            </a:extLst>
          </p:cNvPr>
          <p:cNvSpPr txBox="1"/>
          <p:nvPr/>
        </p:nvSpPr>
        <p:spPr>
          <a:xfrm>
            <a:off x="2111277" y="3355621"/>
            <a:ext cx="941818" cy="276999"/>
          </a:xfrm>
          <a:prstGeom prst="rect">
            <a:avLst/>
          </a:prstGeom>
          <a:noFill/>
        </p:spPr>
        <p:txBody>
          <a:bodyPr wrap="square" rtlCol="0">
            <a:spAutoFit/>
          </a:bodyPr>
          <a:lstStyle/>
          <a:p>
            <a:r>
              <a:rPr lang="en-US" sz="600" dirty="0"/>
              <a:t>CloudWatch monitors the route </a:t>
            </a:r>
            <a:r>
              <a:rPr lang="en-US" sz="600" dirty="0" err="1"/>
              <a:t>rable</a:t>
            </a:r>
            <a:endParaRPr lang="en-IN" sz="600" dirty="0"/>
          </a:p>
        </p:txBody>
      </p:sp>
      <p:pic>
        <p:nvPicPr>
          <p:cNvPr id="109" name="Picture 108" descr="A white letter on an orange background&#10;&#10;Description automatically generated">
            <a:extLst>
              <a:ext uri="{FF2B5EF4-FFF2-40B4-BE49-F238E27FC236}">
                <a16:creationId xmlns:a16="http://schemas.microsoft.com/office/drawing/2014/main" id="{817A245C-DAE5-1CAA-5E6C-24B9724EB95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189619" y="2897232"/>
            <a:ext cx="511701" cy="362352"/>
          </a:xfrm>
          <a:prstGeom prst="rect">
            <a:avLst/>
          </a:prstGeom>
        </p:spPr>
      </p:pic>
      <p:sp>
        <p:nvSpPr>
          <p:cNvPr id="110" name="TextBox 109">
            <a:extLst>
              <a:ext uri="{FF2B5EF4-FFF2-40B4-BE49-F238E27FC236}">
                <a16:creationId xmlns:a16="http://schemas.microsoft.com/office/drawing/2014/main" id="{9C5B1397-33D0-4555-26F7-D4AA8C920005}"/>
              </a:ext>
            </a:extLst>
          </p:cNvPr>
          <p:cNvSpPr txBox="1"/>
          <p:nvPr/>
        </p:nvSpPr>
        <p:spPr>
          <a:xfrm>
            <a:off x="4090040" y="3295271"/>
            <a:ext cx="913862" cy="276999"/>
          </a:xfrm>
          <a:prstGeom prst="rect">
            <a:avLst/>
          </a:prstGeom>
          <a:noFill/>
        </p:spPr>
        <p:txBody>
          <a:bodyPr wrap="square" rtlCol="0">
            <a:spAutoFit/>
          </a:bodyPr>
          <a:lstStyle/>
          <a:p>
            <a:r>
              <a:rPr lang="en-US" sz="600" dirty="0"/>
              <a:t>Lambda function triggered </a:t>
            </a:r>
            <a:endParaRPr lang="en-IN" sz="600" dirty="0"/>
          </a:p>
        </p:txBody>
      </p:sp>
      <p:cxnSp>
        <p:nvCxnSpPr>
          <p:cNvPr id="114" name="Straight Arrow Connector 113">
            <a:extLst>
              <a:ext uri="{FF2B5EF4-FFF2-40B4-BE49-F238E27FC236}">
                <a16:creationId xmlns:a16="http://schemas.microsoft.com/office/drawing/2014/main" id="{37137A1E-2E14-7A42-7A1F-17EE9FB2F3E5}"/>
              </a:ext>
            </a:extLst>
          </p:cNvPr>
          <p:cNvCxnSpPr>
            <a:cxnSpLocks/>
          </p:cNvCxnSpPr>
          <p:nvPr/>
        </p:nvCxnSpPr>
        <p:spPr>
          <a:xfrm flipV="1">
            <a:off x="2733739" y="2615373"/>
            <a:ext cx="608434" cy="25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2F13BED1-B66F-DF79-2F73-65E3797A9422}"/>
              </a:ext>
            </a:extLst>
          </p:cNvPr>
          <p:cNvCxnSpPr>
            <a:cxnSpLocks/>
          </p:cNvCxnSpPr>
          <p:nvPr/>
        </p:nvCxnSpPr>
        <p:spPr>
          <a:xfrm>
            <a:off x="2802388" y="3146161"/>
            <a:ext cx="14172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1" name="TextBox 120">
            <a:extLst>
              <a:ext uri="{FF2B5EF4-FFF2-40B4-BE49-F238E27FC236}">
                <a16:creationId xmlns:a16="http://schemas.microsoft.com/office/drawing/2014/main" id="{0350C60E-5A5F-A8C1-A37C-4FE3D79B8E5C}"/>
              </a:ext>
            </a:extLst>
          </p:cNvPr>
          <p:cNvSpPr txBox="1"/>
          <p:nvPr/>
        </p:nvSpPr>
        <p:spPr>
          <a:xfrm>
            <a:off x="2828868" y="2942064"/>
            <a:ext cx="1394287" cy="215444"/>
          </a:xfrm>
          <a:prstGeom prst="rect">
            <a:avLst/>
          </a:prstGeom>
          <a:noFill/>
        </p:spPr>
        <p:txBody>
          <a:bodyPr wrap="square" rtlCol="0">
            <a:spAutoFit/>
          </a:bodyPr>
          <a:lstStyle/>
          <a:p>
            <a:r>
              <a:rPr lang="en-US" sz="800" dirty="0"/>
              <a:t>If an anomaly is detected</a:t>
            </a:r>
          </a:p>
        </p:txBody>
      </p:sp>
      <p:pic>
        <p:nvPicPr>
          <p:cNvPr id="125" name="Picture 124" descr="A close up of a logo&#10;&#10;Description automatically generated">
            <a:extLst>
              <a:ext uri="{FF2B5EF4-FFF2-40B4-BE49-F238E27FC236}">
                <a16:creationId xmlns:a16="http://schemas.microsoft.com/office/drawing/2014/main" id="{2D66F87E-18DC-C741-766D-60C561BDB81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82703" y="2864464"/>
            <a:ext cx="439888" cy="439888"/>
          </a:xfrm>
          <a:prstGeom prst="rect">
            <a:avLst/>
          </a:prstGeom>
          <a:ln>
            <a:solidFill>
              <a:schemeClr val="accent1"/>
            </a:solidFill>
          </a:ln>
        </p:spPr>
      </p:pic>
      <p:sp>
        <p:nvSpPr>
          <p:cNvPr id="126" name="TextBox 125">
            <a:extLst>
              <a:ext uri="{FF2B5EF4-FFF2-40B4-BE49-F238E27FC236}">
                <a16:creationId xmlns:a16="http://schemas.microsoft.com/office/drawing/2014/main" id="{47935858-B7E7-EF3A-0738-3BE3835E7269}"/>
              </a:ext>
            </a:extLst>
          </p:cNvPr>
          <p:cNvSpPr txBox="1"/>
          <p:nvPr/>
        </p:nvSpPr>
        <p:spPr>
          <a:xfrm>
            <a:off x="4932614" y="3328238"/>
            <a:ext cx="845189" cy="276999"/>
          </a:xfrm>
          <a:prstGeom prst="rect">
            <a:avLst/>
          </a:prstGeom>
          <a:noFill/>
        </p:spPr>
        <p:txBody>
          <a:bodyPr wrap="square" rtlCol="0">
            <a:spAutoFit/>
          </a:bodyPr>
          <a:lstStyle/>
          <a:p>
            <a:r>
              <a:rPr lang="en-US" sz="600" dirty="0"/>
              <a:t>Incident created in ServiceNow</a:t>
            </a:r>
            <a:endParaRPr lang="en-IN" sz="600" dirty="0"/>
          </a:p>
        </p:txBody>
      </p:sp>
      <p:sp>
        <p:nvSpPr>
          <p:cNvPr id="127" name="TextBox 126">
            <a:extLst>
              <a:ext uri="{FF2B5EF4-FFF2-40B4-BE49-F238E27FC236}">
                <a16:creationId xmlns:a16="http://schemas.microsoft.com/office/drawing/2014/main" id="{6C31784F-FBED-0F0D-02D7-E6F78020D295}"/>
              </a:ext>
            </a:extLst>
          </p:cNvPr>
          <p:cNvSpPr txBox="1"/>
          <p:nvPr/>
        </p:nvSpPr>
        <p:spPr>
          <a:xfrm>
            <a:off x="7649222" y="3936921"/>
            <a:ext cx="1284692" cy="276999"/>
          </a:xfrm>
          <a:prstGeom prst="rect">
            <a:avLst/>
          </a:prstGeom>
          <a:noFill/>
        </p:spPr>
        <p:txBody>
          <a:bodyPr wrap="square" rtlCol="0">
            <a:spAutoFit/>
          </a:bodyPr>
          <a:lstStyle/>
          <a:p>
            <a:r>
              <a:rPr lang="en-US" sz="600" dirty="0"/>
              <a:t>successfully tested in test env, move to staging area</a:t>
            </a:r>
          </a:p>
        </p:txBody>
      </p:sp>
      <p:pic>
        <p:nvPicPr>
          <p:cNvPr id="133" name="Picture 132" descr="A yellow circle with black text&#10;&#10;Description automatically generated">
            <a:extLst>
              <a:ext uri="{FF2B5EF4-FFF2-40B4-BE49-F238E27FC236}">
                <a16:creationId xmlns:a16="http://schemas.microsoft.com/office/drawing/2014/main" id="{622E21DE-00E0-65C8-97E2-E56575DDD0D3}"/>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179444" y="3676327"/>
            <a:ext cx="503853" cy="524007"/>
          </a:xfrm>
          <a:prstGeom prst="rect">
            <a:avLst/>
          </a:prstGeom>
        </p:spPr>
      </p:pic>
      <p:cxnSp>
        <p:nvCxnSpPr>
          <p:cNvPr id="134" name="Straight Arrow Connector 133">
            <a:extLst>
              <a:ext uri="{FF2B5EF4-FFF2-40B4-BE49-F238E27FC236}">
                <a16:creationId xmlns:a16="http://schemas.microsoft.com/office/drawing/2014/main" id="{81CDD964-AD61-8AE6-8C49-529234E2FBE6}"/>
              </a:ext>
            </a:extLst>
          </p:cNvPr>
          <p:cNvCxnSpPr>
            <a:cxnSpLocks/>
          </p:cNvCxnSpPr>
          <p:nvPr/>
        </p:nvCxnSpPr>
        <p:spPr>
          <a:xfrm>
            <a:off x="7408431" y="3938331"/>
            <a:ext cx="1735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71F4CE7A-2699-4441-7D75-D76883E290BE}"/>
              </a:ext>
            </a:extLst>
          </p:cNvPr>
          <p:cNvCxnSpPr>
            <a:cxnSpLocks/>
          </p:cNvCxnSpPr>
          <p:nvPr/>
        </p:nvCxnSpPr>
        <p:spPr>
          <a:xfrm>
            <a:off x="7403691" y="3736596"/>
            <a:ext cx="0" cy="207528"/>
          </a:xfrm>
          <a:prstGeom prst="line">
            <a:avLst/>
          </a:prstGeom>
        </p:spPr>
        <p:style>
          <a:lnRef idx="2">
            <a:schemeClr val="accent1"/>
          </a:lnRef>
          <a:fillRef idx="0">
            <a:schemeClr val="accent1"/>
          </a:fillRef>
          <a:effectRef idx="1">
            <a:schemeClr val="accent1"/>
          </a:effectRef>
          <a:fontRef idx="minor">
            <a:schemeClr val="tx1"/>
          </a:fontRef>
        </p:style>
      </p:cxnSp>
      <p:pic>
        <p:nvPicPr>
          <p:cNvPr id="26" name="Picture 25" descr="A circle with arrows in it&#10;&#10;Description automatically generated">
            <a:extLst>
              <a:ext uri="{FF2B5EF4-FFF2-40B4-BE49-F238E27FC236}">
                <a16:creationId xmlns:a16="http://schemas.microsoft.com/office/drawing/2014/main" id="{D2E7C0DD-3E73-7FDF-A696-51167B6E6BEC}"/>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359900" y="2330745"/>
            <a:ext cx="449015" cy="473686"/>
          </a:xfrm>
          <a:prstGeom prst="rect">
            <a:avLst/>
          </a:prstGeom>
        </p:spPr>
      </p:pic>
    </p:spTree>
    <p:extLst>
      <p:ext uri="{BB962C8B-B14F-4D97-AF65-F5344CB8AC3E}">
        <p14:creationId xmlns:p14="http://schemas.microsoft.com/office/powerpoint/2010/main" val="3182092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AAE8B-12C0-C4DC-BF3B-545E3EBCB40A}"/>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5B921C26-9A41-B63F-6037-91A1F3BC745C}"/>
              </a:ext>
            </a:extLst>
          </p:cNvPr>
          <p:cNvSpPr/>
          <p:nvPr/>
        </p:nvSpPr>
        <p:spPr>
          <a:xfrm>
            <a:off x="223711" y="1543736"/>
            <a:ext cx="1618688" cy="501916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utoShape 4">
            <a:extLst>
              <a:ext uri="{FF2B5EF4-FFF2-40B4-BE49-F238E27FC236}">
                <a16:creationId xmlns:a16="http://schemas.microsoft.com/office/drawing/2014/main" id="{987F1E1D-2EAD-13DC-055A-CA59E91E5F9E}"/>
              </a:ext>
            </a:extLst>
          </p:cNvPr>
          <p:cNvSpPr>
            <a:spLocks noChangeArrowheads="1"/>
          </p:cNvSpPr>
          <p:nvPr/>
        </p:nvSpPr>
        <p:spPr bwMode="auto">
          <a:xfrm>
            <a:off x="502184" y="801493"/>
            <a:ext cx="1347397"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Story Line</a:t>
            </a:r>
          </a:p>
        </p:txBody>
      </p:sp>
      <p:sp>
        <p:nvSpPr>
          <p:cNvPr id="3" name="TextBox 2">
            <a:extLst>
              <a:ext uri="{FF2B5EF4-FFF2-40B4-BE49-F238E27FC236}">
                <a16:creationId xmlns:a16="http://schemas.microsoft.com/office/drawing/2014/main" id="{77DDB152-3D5D-DC6A-A5BF-85B1BBF822BF}"/>
              </a:ext>
            </a:extLst>
          </p:cNvPr>
          <p:cNvSpPr txBox="1"/>
          <p:nvPr/>
        </p:nvSpPr>
        <p:spPr>
          <a:xfrm>
            <a:off x="1886617" y="797730"/>
            <a:ext cx="4932761" cy="261610"/>
          </a:xfrm>
          <a:prstGeom prst="rect">
            <a:avLst/>
          </a:prstGeom>
          <a:noFill/>
        </p:spPr>
        <p:txBody>
          <a:bodyPr wrap="none" rtlCol="0">
            <a:spAutoFit/>
          </a:bodyPr>
          <a:lstStyle/>
          <a:p>
            <a:r>
              <a:rPr lang="en-US" sz="1100" dirty="0"/>
              <a:t>AI Agentic Tech Dashboard for AWS  Network ACL Inbound Rule Update in AWS</a:t>
            </a:r>
          </a:p>
        </p:txBody>
      </p:sp>
      <p:sp>
        <p:nvSpPr>
          <p:cNvPr id="4" name="Rectangle 3">
            <a:extLst>
              <a:ext uri="{FF2B5EF4-FFF2-40B4-BE49-F238E27FC236}">
                <a16:creationId xmlns:a16="http://schemas.microsoft.com/office/drawing/2014/main" id="{D269005A-2A97-ABE6-AFD4-DFE6F3457D84}"/>
              </a:ext>
            </a:extLst>
          </p:cNvPr>
          <p:cNvSpPr/>
          <p:nvPr/>
        </p:nvSpPr>
        <p:spPr>
          <a:xfrm>
            <a:off x="1886617" y="803353"/>
            <a:ext cx="8441952" cy="24250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Storytelling outline">
            <a:extLst>
              <a:ext uri="{FF2B5EF4-FFF2-40B4-BE49-F238E27FC236}">
                <a16:creationId xmlns:a16="http://schemas.microsoft.com/office/drawing/2014/main" id="{36F68EEC-5F6B-07B7-52BF-DFCA97271C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710" y="767380"/>
            <a:ext cx="278475" cy="278475"/>
          </a:xfrm>
          <a:prstGeom prst="rect">
            <a:avLst/>
          </a:prstGeom>
        </p:spPr>
      </p:pic>
      <p:sp>
        <p:nvSpPr>
          <p:cNvPr id="7" name="AutoShape 4">
            <a:extLst>
              <a:ext uri="{FF2B5EF4-FFF2-40B4-BE49-F238E27FC236}">
                <a16:creationId xmlns:a16="http://schemas.microsoft.com/office/drawing/2014/main" id="{B5C7B28D-F982-7203-3A46-663332EF0FEA}"/>
              </a:ext>
            </a:extLst>
          </p:cNvPr>
          <p:cNvSpPr>
            <a:spLocks noChangeArrowheads="1"/>
          </p:cNvSpPr>
          <p:nvPr/>
        </p:nvSpPr>
        <p:spPr bwMode="auto">
          <a:xfrm>
            <a:off x="502184" y="1118880"/>
            <a:ext cx="1347397"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Objective</a:t>
            </a:r>
          </a:p>
        </p:txBody>
      </p:sp>
      <p:sp>
        <p:nvSpPr>
          <p:cNvPr id="8" name="TextBox 7">
            <a:extLst>
              <a:ext uri="{FF2B5EF4-FFF2-40B4-BE49-F238E27FC236}">
                <a16:creationId xmlns:a16="http://schemas.microsoft.com/office/drawing/2014/main" id="{6E13B54A-73EC-0937-81FA-BB81CBBCE2F9}"/>
              </a:ext>
            </a:extLst>
          </p:cNvPr>
          <p:cNvSpPr txBox="1"/>
          <p:nvPr/>
        </p:nvSpPr>
        <p:spPr>
          <a:xfrm>
            <a:off x="1871643" y="1111185"/>
            <a:ext cx="8097088" cy="261610"/>
          </a:xfrm>
          <a:prstGeom prst="rect">
            <a:avLst/>
          </a:prstGeom>
          <a:noFill/>
        </p:spPr>
        <p:txBody>
          <a:bodyPr wrap="none" rtlCol="0">
            <a:spAutoFit/>
          </a:bodyPr>
          <a:lstStyle/>
          <a:p>
            <a:r>
              <a:rPr lang="en-US" sz="1100" dirty="0"/>
              <a:t>AI Agentic Solution for Network ACL inbound rule update for subnet and perform remediation steps for providing proper resolution. </a:t>
            </a:r>
          </a:p>
        </p:txBody>
      </p:sp>
      <p:sp>
        <p:nvSpPr>
          <p:cNvPr id="9" name="Rectangle 8">
            <a:extLst>
              <a:ext uri="{FF2B5EF4-FFF2-40B4-BE49-F238E27FC236}">
                <a16:creationId xmlns:a16="http://schemas.microsoft.com/office/drawing/2014/main" id="{0B930B2F-DF9F-AEBA-D642-78182BB586BF}"/>
              </a:ext>
            </a:extLst>
          </p:cNvPr>
          <p:cNvSpPr/>
          <p:nvPr/>
        </p:nvSpPr>
        <p:spPr>
          <a:xfrm>
            <a:off x="1886617" y="1120740"/>
            <a:ext cx="8441952" cy="24250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Target outline">
            <a:extLst>
              <a:ext uri="{FF2B5EF4-FFF2-40B4-BE49-F238E27FC236}">
                <a16:creationId xmlns:a16="http://schemas.microsoft.com/office/drawing/2014/main" id="{1654E616-8F3B-F865-5E03-58D42BAEE2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3711" y="1087598"/>
            <a:ext cx="278475" cy="278475"/>
          </a:xfrm>
          <a:prstGeom prst="rect">
            <a:avLst/>
          </a:prstGeom>
        </p:spPr>
      </p:pic>
      <p:sp>
        <p:nvSpPr>
          <p:cNvPr id="13" name="AutoShape 4">
            <a:extLst>
              <a:ext uri="{FF2B5EF4-FFF2-40B4-BE49-F238E27FC236}">
                <a16:creationId xmlns:a16="http://schemas.microsoft.com/office/drawing/2014/main" id="{E9209BEA-5280-9991-2582-4B42CC5888BF}"/>
              </a:ext>
            </a:extLst>
          </p:cNvPr>
          <p:cNvSpPr>
            <a:spLocks noChangeArrowheads="1"/>
          </p:cNvSpPr>
          <p:nvPr/>
        </p:nvSpPr>
        <p:spPr bwMode="auto">
          <a:xfrm>
            <a:off x="502184" y="1432799"/>
            <a:ext cx="1347397"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Key Activities</a:t>
            </a:r>
          </a:p>
        </p:txBody>
      </p:sp>
      <p:sp>
        <p:nvSpPr>
          <p:cNvPr id="14" name="TextBox 13">
            <a:extLst>
              <a:ext uri="{FF2B5EF4-FFF2-40B4-BE49-F238E27FC236}">
                <a16:creationId xmlns:a16="http://schemas.microsoft.com/office/drawing/2014/main" id="{C930CD6D-0D49-2202-736E-F567E4C42801}"/>
              </a:ext>
            </a:extLst>
          </p:cNvPr>
          <p:cNvSpPr txBox="1"/>
          <p:nvPr/>
        </p:nvSpPr>
        <p:spPr>
          <a:xfrm>
            <a:off x="136173" y="1692791"/>
            <a:ext cx="1657309" cy="4819781"/>
          </a:xfrm>
          <a:prstGeom prst="rect">
            <a:avLst/>
          </a:prstGeom>
          <a:noFill/>
        </p:spPr>
        <p:txBody>
          <a:bodyPr wrap="square" rtlCol="0">
            <a:spAutoFit/>
          </a:bodyPr>
          <a:lstStyle/>
          <a:p>
            <a:pPr marL="171450" indent="-171450">
              <a:buFont typeface="Arial" panose="020B0604020202020204" pitchFamily="34" charset="0"/>
              <a:buChar char="•"/>
            </a:pPr>
            <a:r>
              <a:rPr lang="en-US" sz="960" dirty="0"/>
              <a:t>CloudWatch monitor's the network ACL inbound rule  no. 100 which allows traffic.</a:t>
            </a:r>
          </a:p>
          <a:p>
            <a:pPr marL="171450" indent="-171450">
              <a:buFont typeface="Arial" panose="020B0604020202020204" pitchFamily="34" charset="0"/>
              <a:buChar char="•"/>
            </a:pPr>
            <a:r>
              <a:rPr lang="en-US" sz="960" dirty="0"/>
              <a:t>If this rule is missing/removed from the NACL, then CloudWatch sends an email and triggers the lambda function.</a:t>
            </a:r>
          </a:p>
          <a:p>
            <a:pPr marL="171450" indent="-171450">
              <a:buFont typeface="Arial" panose="020B0604020202020204" pitchFamily="34" charset="0"/>
              <a:buChar char="•"/>
            </a:pPr>
            <a:r>
              <a:rPr lang="en-US" sz="960" dirty="0"/>
              <a:t>The lambda function will create an incident in the SNOW.</a:t>
            </a:r>
          </a:p>
          <a:p>
            <a:pPr marL="171450" indent="-171450">
              <a:buFont typeface="Arial" panose="020B0604020202020204" pitchFamily="34" charset="0"/>
              <a:buChar char="•"/>
            </a:pPr>
            <a:r>
              <a:rPr lang="en-US" sz="960" dirty="0"/>
              <a:t>AI Agent will pull the incident from the SNOW.</a:t>
            </a:r>
          </a:p>
          <a:p>
            <a:pPr marL="171450" indent="-171450">
              <a:buFont typeface="Arial" panose="020B0604020202020204" pitchFamily="34" charset="0"/>
              <a:buChar char="•"/>
            </a:pPr>
            <a:r>
              <a:rPr lang="en-US" sz="960" dirty="0"/>
              <a:t>If AI agent is not capable in performing the remediation steps, then user can load SOP,URLs in the dynamic skilling via training the AI agent.</a:t>
            </a:r>
          </a:p>
          <a:p>
            <a:pPr marL="171450" indent="-171450">
              <a:buFont typeface="Arial" panose="020B0604020202020204" pitchFamily="34" charset="0"/>
              <a:buChar char="•"/>
            </a:pPr>
            <a:r>
              <a:rPr lang="en-US" sz="960" dirty="0"/>
              <a:t>Once AI agent is trained on that skill it will add rule no. 100 in inbound rules of NACL in the sandbox environment and close the incident with proper remediation steps and updates in work note as well.</a:t>
            </a:r>
          </a:p>
        </p:txBody>
      </p:sp>
      <p:grpSp>
        <p:nvGrpSpPr>
          <p:cNvPr id="25" name="Group 24">
            <a:extLst>
              <a:ext uri="{FF2B5EF4-FFF2-40B4-BE49-F238E27FC236}">
                <a16:creationId xmlns:a16="http://schemas.microsoft.com/office/drawing/2014/main" id="{0E41EF9A-E01F-6727-1D83-3B0631BC712E}"/>
              </a:ext>
            </a:extLst>
          </p:cNvPr>
          <p:cNvGrpSpPr/>
          <p:nvPr/>
        </p:nvGrpSpPr>
        <p:grpSpPr>
          <a:xfrm>
            <a:off x="217574" y="1421701"/>
            <a:ext cx="274320" cy="274320"/>
            <a:chOff x="5638800" y="2971800"/>
            <a:chExt cx="307200" cy="319489"/>
          </a:xfrm>
        </p:grpSpPr>
        <p:pic>
          <p:nvPicPr>
            <p:cNvPr id="22" name="Graphic 21" descr="Old Key outline">
              <a:extLst>
                <a:ext uri="{FF2B5EF4-FFF2-40B4-BE49-F238E27FC236}">
                  <a16:creationId xmlns:a16="http://schemas.microsoft.com/office/drawing/2014/main" id="{8A4FC581-B0A7-A2F2-FD94-BAAA969A61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38800" y="2971800"/>
              <a:ext cx="307200" cy="307200"/>
            </a:xfrm>
            <a:prstGeom prst="rect">
              <a:avLst/>
            </a:prstGeom>
          </p:spPr>
        </p:pic>
        <p:pic>
          <p:nvPicPr>
            <p:cNvPr id="24" name="Graphic 23" descr="Old Key with solid fill">
              <a:extLst>
                <a:ext uri="{FF2B5EF4-FFF2-40B4-BE49-F238E27FC236}">
                  <a16:creationId xmlns:a16="http://schemas.microsoft.com/office/drawing/2014/main" id="{E0A5DB42-70CB-F6BF-E166-CA67053C711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V="1">
              <a:off x="5638800" y="2984089"/>
              <a:ext cx="307200" cy="307200"/>
            </a:xfrm>
            <a:prstGeom prst="rect">
              <a:avLst/>
            </a:prstGeom>
          </p:spPr>
        </p:pic>
      </p:grpSp>
      <p:pic>
        <p:nvPicPr>
          <p:cNvPr id="33" name="Graphic 32" descr="Network diagram outline">
            <a:extLst>
              <a:ext uri="{FF2B5EF4-FFF2-40B4-BE49-F238E27FC236}">
                <a16:creationId xmlns:a16="http://schemas.microsoft.com/office/drawing/2014/main" id="{2A1055B6-7EE8-7298-74AB-E2C9ABEAED0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843177" y="1402005"/>
            <a:ext cx="283464" cy="283464"/>
          </a:xfrm>
          <a:prstGeom prst="rect">
            <a:avLst/>
          </a:prstGeom>
        </p:spPr>
      </p:pic>
      <p:sp>
        <p:nvSpPr>
          <p:cNvPr id="35" name="Rectangle 34">
            <a:extLst>
              <a:ext uri="{FF2B5EF4-FFF2-40B4-BE49-F238E27FC236}">
                <a16:creationId xmlns:a16="http://schemas.microsoft.com/office/drawing/2014/main" id="{07131B80-26B8-1656-33B7-6342C4166EA5}"/>
              </a:ext>
            </a:extLst>
          </p:cNvPr>
          <p:cNvSpPr/>
          <p:nvPr/>
        </p:nvSpPr>
        <p:spPr>
          <a:xfrm>
            <a:off x="3630032" y="5440349"/>
            <a:ext cx="6698535" cy="111531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203417D-7508-C828-41EA-5F3C5F944FD8}"/>
              </a:ext>
            </a:extLst>
          </p:cNvPr>
          <p:cNvSpPr txBox="1"/>
          <p:nvPr/>
        </p:nvSpPr>
        <p:spPr>
          <a:xfrm>
            <a:off x="3638816" y="5602449"/>
            <a:ext cx="6395806" cy="461665"/>
          </a:xfrm>
          <a:prstGeom prst="rect">
            <a:avLst/>
          </a:prstGeom>
          <a:noFill/>
        </p:spPr>
        <p:txBody>
          <a:bodyPr wrap="square" rtlCol="0">
            <a:spAutoFit/>
          </a:bodyPr>
          <a:lstStyle/>
          <a:p>
            <a:r>
              <a:rPr lang="en-US" sz="1200" dirty="0"/>
              <a:t>Web services /API calls with read/write privileges to specified tools or environment for integration.</a:t>
            </a:r>
          </a:p>
        </p:txBody>
      </p:sp>
      <p:sp>
        <p:nvSpPr>
          <p:cNvPr id="138" name="TextBox 137">
            <a:extLst>
              <a:ext uri="{FF2B5EF4-FFF2-40B4-BE49-F238E27FC236}">
                <a16:creationId xmlns:a16="http://schemas.microsoft.com/office/drawing/2014/main" id="{CE3F5F0E-88B4-501F-2CEF-AA592B2A4E57}"/>
              </a:ext>
            </a:extLst>
          </p:cNvPr>
          <p:cNvSpPr txBox="1"/>
          <p:nvPr/>
        </p:nvSpPr>
        <p:spPr>
          <a:xfrm>
            <a:off x="217574" y="46055"/>
            <a:ext cx="9523954" cy="1200329"/>
          </a:xfrm>
          <a:prstGeom prst="rect">
            <a:avLst/>
          </a:prstGeom>
          <a:noFill/>
        </p:spPr>
        <p:txBody>
          <a:bodyPr wrap="none" rtlCol="0">
            <a:spAutoFit/>
          </a:bodyPr>
          <a:lstStyle/>
          <a:p>
            <a:r>
              <a:rPr lang="en-US" sz="3600" dirty="0"/>
              <a:t>AWS Network ACL(NACL) Inbound Rule Update</a:t>
            </a:r>
          </a:p>
          <a:p>
            <a:r>
              <a:rPr lang="en-US" sz="3600" dirty="0"/>
              <a:t>		</a:t>
            </a:r>
          </a:p>
        </p:txBody>
      </p:sp>
      <p:sp>
        <p:nvSpPr>
          <p:cNvPr id="5" name="Rectangle 4">
            <a:extLst>
              <a:ext uri="{FF2B5EF4-FFF2-40B4-BE49-F238E27FC236}">
                <a16:creationId xmlns:a16="http://schemas.microsoft.com/office/drawing/2014/main" id="{2613708B-2432-4C6A-3425-029EF1DBCB16}"/>
              </a:ext>
            </a:extLst>
          </p:cNvPr>
          <p:cNvSpPr/>
          <p:nvPr/>
        </p:nvSpPr>
        <p:spPr>
          <a:xfrm>
            <a:off x="1893036" y="5447586"/>
            <a:ext cx="1691372" cy="1115312"/>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36">
            <a:extLst>
              <a:ext uri="{FF2B5EF4-FFF2-40B4-BE49-F238E27FC236}">
                <a16:creationId xmlns:a16="http://schemas.microsoft.com/office/drawing/2014/main" id="{FE70EDFC-1D0A-110F-23FA-B0707CB39B9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28698" y="5676987"/>
            <a:ext cx="955936" cy="139656"/>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4">
            <a:extLst>
              <a:ext uri="{FF2B5EF4-FFF2-40B4-BE49-F238E27FC236}">
                <a16:creationId xmlns:a16="http://schemas.microsoft.com/office/drawing/2014/main" id="{0E9D46F9-DBE6-58F2-891B-93BC1AC6953D}"/>
              </a:ext>
            </a:extLst>
          </p:cNvPr>
          <p:cNvSpPr>
            <a:spLocks noChangeArrowheads="1"/>
          </p:cNvSpPr>
          <p:nvPr/>
        </p:nvSpPr>
        <p:spPr bwMode="auto">
          <a:xfrm>
            <a:off x="3838594" y="5190768"/>
            <a:ext cx="1398031"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Readiness</a:t>
            </a:r>
          </a:p>
        </p:txBody>
      </p:sp>
      <p:pic>
        <p:nvPicPr>
          <p:cNvPr id="19" name="Graphic 18" descr="Badge Tick outline">
            <a:extLst>
              <a:ext uri="{FF2B5EF4-FFF2-40B4-BE49-F238E27FC236}">
                <a16:creationId xmlns:a16="http://schemas.microsoft.com/office/drawing/2014/main" id="{01D211A8-2407-0986-7CE3-BDA26A15857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55130" y="5159974"/>
            <a:ext cx="283464" cy="283464"/>
          </a:xfrm>
          <a:prstGeom prst="rect">
            <a:avLst/>
          </a:prstGeom>
        </p:spPr>
      </p:pic>
      <p:pic>
        <p:nvPicPr>
          <p:cNvPr id="20" name="Graphic 19" descr="Badge Tick outline">
            <a:extLst>
              <a:ext uri="{FF2B5EF4-FFF2-40B4-BE49-F238E27FC236}">
                <a16:creationId xmlns:a16="http://schemas.microsoft.com/office/drawing/2014/main" id="{6A33E2FC-9770-7F36-F327-0A3464C5F7F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555130" y="5159974"/>
            <a:ext cx="283464" cy="283464"/>
          </a:xfrm>
          <a:prstGeom prst="rect">
            <a:avLst/>
          </a:prstGeom>
        </p:spPr>
      </p:pic>
      <p:sp>
        <p:nvSpPr>
          <p:cNvPr id="21" name="AutoShape 4">
            <a:extLst>
              <a:ext uri="{FF2B5EF4-FFF2-40B4-BE49-F238E27FC236}">
                <a16:creationId xmlns:a16="http://schemas.microsoft.com/office/drawing/2014/main" id="{B2D6C9D1-67FA-9A0E-7C49-DFD5780F0B5B}"/>
              </a:ext>
            </a:extLst>
          </p:cNvPr>
          <p:cNvSpPr>
            <a:spLocks noChangeArrowheads="1"/>
          </p:cNvSpPr>
          <p:nvPr/>
        </p:nvSpPr>
        <p:spPr bwMode="auto">
          <a:xfrm>
            <a:off x="2190993" y="5186637"/>
            <a:ext cx="1380892"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Integrations</a:t>
            </a:r>
          </a:p>
        </p:txBody>
      </p:sp>
      <p:pic>
        <p:nvPicPr>
          <p:cNvPr id="23" name="Graphic 22" descr="Internet Of Things outline">
            <a:extLst>
              <a:ext uri="{FF2B5EF4-FFF2-40B4-BE49-F238E27FC236}">
                <a16:creationId xmlns:a16="http://schemas.microsoft.com/office/drawing/2014/main" id="{75951D82-9601-104F-518D-E71B1A3B974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80513" y="5162410"/>
            <a:ext cx="286789" cy="286789"/>
          </a:xfrm>
          <a:prstGeom prst="rect">
            <a:avLst/>
          </a:prstGeom>
        </p:spPr>
      </p:pic>
      <p:sp>
        <p:nvSpPr>
          <p:cNvPr id="27" name="Rectangle: Rounded Corners 26">
            <a:extLst>
              <a:ext uri="{FF2B5EF4-FFF2-40B4-BE49-F238E27FC236}">
                <a16:creationId xmlns:a16="http://schemas.microsoft.com/office/drawing/2014/main" id="{6F1DB292-FE73-A97B-5EBB-F599AAB128A9}"/>
              </a:ext>
            </a:extLst>
          </p:cNvPr>
          <p:cNvSpPr/>
          <p:nvPr/>
        </p:nvSpPr>
        <p:spPr>
          <a:xfrm>
            <a:off x="5496032" y="1453999"/>
            <a:ext cx="1649860" cy="275739"/>
          </a:xfrm>
          <a:prstGeom prst="roundRect">
            <a:avLst/>
          </a:prstGeom>
          <a:solidFill>
            <a:schemeClr val="accent1">
              <a:alpha val="8000"/>
            </a:schemeClr>
          </a:solidFill>
          <a:ln>
            <a:solidFill>
              <a:schemeClr val="accent1">
                <a:shade val="50000"/>
                <a:alpha val="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AI Agentic Process</a:t>
            </a:r>
            <a:endParaRPr lang="en-IN" sz="800" dirty="0">
              <a:solidFill>
                <a:schemeClr val="tx1"/>
              </a:solidFill>
            </a:endParaRPr>
          </a:p>
        </p:txBody>
      </p:sp>
      <p:sp>
        <p:nvSpPr>
          <p:cNvPr id="76" name="Rectangle 75">
            <a:extLst>
              <a:ext uri="{FF2B5EF4-FFF2-40B4-BE49-F238E27FC236}">
                <a16:creationId xmlns:a16="http://schemas.microsoft.com/office/drawing/2014/main" id="{C4E46763-7BE9-445C-6476-CABEEC20A7B9}"/>
              </a:ext>
            </a:extLst>
          </p:cNvPr>
          <p:cNvSpPr/>
          <p:nvPr/>
        </p:nvSpPr>
        <p:spPr>
          <a:xfrm>
            <a:off x="1893036" y="1405093"/>
            <a:ext cx="8423009" cy="3743909"/>
          </a:xfrm>
          <a:prstGeom prst="rect">
            <a:avLst/>
          </a:prstGeom>
          <a:noFill/>
          <a:ln w="317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AutoShape 4">
            <a:extLst>
              <a:ext uri="{FF2B5EF4-FFF2-40B4-BE49-F238E27FC236}">
                <a16:creationId xmlns:a16="http://schemas.microsoft.com/office/drawing/2014/main" id="{43A3AD79-D6B3-1A91-1BFA-5D0219B5224E}"/>
              </a:ext>
            </a:extLst>
          </p:cNvPr>
          <p:cNvSpPr>
            <a:spLocks noChangeArrowheads="1"/>
          </p:cNvSpPr>
          <p:nvPr/>
        </p:nvSpPr>
        <p:spPr bwMode="auto">
          <a:xfrm>
            <a:off x="2126641" y="1432799"/>
            <a:ext cx="1398031" cy="246221"/>
          </a:xfrm>
          <a:prstGeom prst="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path path="circle">
              <a:fillToRect l="100000" b="100000"/>
            </a:path>
            <a:tileRect t="-100000" r="-100000"/>
          </a:gradFill>
          <a:ln>
            <a:no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128" fontAlgn="base">
              <a:spcBef>
                <a:spcPct val="0"/>
              </a:spcBef>
              <a:spcAft>
                <a:spcPct val="0"/>
              </a:spcAft>
            </a:pPr>
            <a:r>
              <a:rPr lang="en-US" sz="1000" b="1" kern="0" dirty="0">
                <a:solidFill>
                  <a:srgbClr val="FFFFFF"/>
                </a:solidFill>
                <a:latin typeface="Arial" panose="020B0604020202020204"/>
              </a:rPr>
              <a:t>High Level Diagram</a:t>
            </a:r>
          </a:p>
        </p:txBody>
      </p:sp>
      <p:pic>
        <p:nvPicPr>
          <p:cNvPr id="10" name="Picture 9" descr="A computer with a cloud and gear&#10;&#10;Description automatically generated">
            <a:extLst>
              <a:ext uri="{FF2B5EF4-FFF2-40B4-BE49-F238E27FC236}">
                <a16:creationId xmlns:a16="http://schemas.microsoft.com/office/drawing/2014/main" id="{F42247A9-6C65-5FB3-6DAA-FDC51FEA97B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185997" y="2832478"/>
            <a:ext cx="444868" cy="444868"/>
          </a:xfrm>
          <a:prstGeom prst="rect">
            <a:avLst/>
          </a:prstGeom>
        </p:spPr>
      </p:pic>
      <p:pic>
        <p:nvPicPr>
          <p:cNvPr id="11" name="Picture 10" descr="A black silhouette of a person&#10;&#10;Description automatically generated">
            <a:extLst>
              <a:ext uri="{FF2B5EF4-FFF2-40B4-BE49-F238E27FC236}">
                <a16:creationId xmlns:a16="http://schemas.microsoft.com/office/drawing/2014/main" id="{81CEDC9A-97E7-6747-5A52-91A15D5574B1}"/>
              </a:ext>
            </a:extLst>
          </p:cNvPr>
          <p:cNvPicPr>
            <a:picLocks noChangeAspect="1"/>
          </p:cNvPicPr>
          <p:nvPr/>
        </p:nvPicPr>
        <p:blipFill>
          <a:blip r:embed="rId19">
            <a:extLst>
              <a:ext uri="{28A0092B-C50C-407E-A947-70E740481C1C}">
                <a14:useLocalDpi xmlns:a14="http://schemas.microsoft.com/office/drawing/2010/main" val="0"/>
              </a:ext>
            </a:extLst>
          </a:blip>
          <a:srcRect l="10941" t="4103" r="7598" b="15341"/>
          <a:stretch/>
        </p:blipFill>
        <p:spPr>
          <a:xfrm>
            <a:off x="6136008" y="2781644"/>
            <a:ext cx="511701" cy="573977"/>
          </a:xfrm>
          <a:prstGeom prst="rect">
            <a:avLst/>
          </a:prstGeom>
        </p:spPr>
      </p:pic>
      <p:cxnSp>
        <p:nvCxnSpPr>
          <p:cNvPr id="16" name="Straight Arrow Connector 15">
            <a:extLst>
              <a:ext uri="{FF2B5EF4-FFF2-40B4-BE49-F238E27FC236}">
                <a16:creationId xmlns:a16="http://schemas.microsoft.com/office/drawing/2014/main" id="{A3957E89-925A-01DA-6E2D-5545642E6DB1}"/>
              </a:ext>
            </a:extLst>
          </p:cNvPr>
          <p:cNvCxnSpPr>
            <a:cxnSpLocks/>
          </p:cNvCxnSpPr>
          <p:nvPr/>
        </p:nvCxnSpPr>
        <p:spPr>
          <a:xfrm>
            <a:off x="6628329" y="3078408"/>
            <a:ext cx="455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66C6FF0-4562-9013-8E1D-C0BB1F271B99}"/>
              </a:ext>
            </a:extLst>
          </p:cNvPr>
          <p:cNvSpPr txBox="1"/>
          <p:nvPr/>
        </p:nvSpPr>
        <p:spPr>
          <a:xfrm>
            <a:off x="7026961" y="3292287"/>
            <a:ext cx="940635" cy="461665"/>
          </a:xfrm>
          <a:prstGeom prst="rect">
            <a:avLst/>
          </a:prstGeom>
          <a:noFill/>
        </p:spPr>
        <p:txBody>
          <a:bodyPr wrap="square" rtlCol="0">
            <a:spAutoFit/>
          </a:bodyPr>
          <a:lstStyle/>
          <a:p>
            <a:r>
              <a:rPr lang="en-US" sz="600" dirty="0"/>
              <a:t>AI Agent will perform the  remediation steps  in the  sandbox environment.</a:t>
            </a:r>
            <a:endParaRPr lang="en-IN" sz="600" dirty="0"/>
          </a:p>
        </p:txBody>
      </p:sp>
      <p:grpSp>
        <p:nvGrpSpPr>
          <p:cNvPr id="34" name="Group 33">
            <a:extLst>
              <a:ext uri="{FF2B5EF4-FFF2-40B4-BE49-F238E27FC236}">
                <a16:creationId xmlns:a16="http://schemas.microsoft.com/office/drawing/2014/main" id="{F345A0D2-7B95-E51B-5891-561FED87896C}"/>
              </a:ext>
            </a:extLst>
          </p:cNvPr>
          <p:cNvGrpSpPr/>
          <p:nvPr/>
        </p:nvGrpSpPr>
        <p:grpSpPr>
          <a:xfrm>
            <a:off x="2046514" y="2148477"/>
            <a:ext cx="8098972" cy="2311750"/>
            <a:chOff x="3688318" y="2177757"/>
            <a:chExt cx="5957706" cy="2008879"/>
          </a:xfrm>
        </p:grpSpPr>
        <p:sp>
          <p:nvSpPr>
            <p:cNvPr id="36" name="Rectangle: Rounded Corners 35">
              <a:extLst>
                <a:ext uri="{FF2B5EF4-FFF2-40B4-BE49-F238E27FC236}">
                  <a16:creationId xmlns:a16="http://schemas.microsoft.com/office/drawing/2014/main" id="{C0E3D9D5-8B86-667E-3AAC-4DBC02B7CB38}"/>
                </a:ext>
              </a:extLst>
            </p:cNvPr>
            <p:cNvSpPr/>
            <p:nvPr/>
          </p:nvSpPr>
          <p:spPr>
            <a:xfrm>
              <a:off x="3688318" y="2177757"/>
              <a:ext cx="5957706" cy="2008879"/>
            </a:xfrm>
            <a:prstGeom prst="roundRect">
              <a:avLst/>
            </a:prstGeom>
            <a:noFill/>
            <a:ln>
              <a:solidFill>
                <a:schemeClr val="accent1">
                  <a:shade val="50000"/>
                  <a:alpha val="39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TextBox 46">
              <a:extLst>
                <a:ext uri="{FF2B5EF4-FFF2-40B4-BE49-F238E27FC236}">
                  <a16:creationId xmlns:a16="http://schemas.microsoft.com/office/drawing/2014/main" id="{2816B7CA-02AF-A059-175B-4BE02A037812}"/>
                </a:ext>
              </a:extLst>
            </p:cNvPr>
            <p:cNvSpPr txBox="1"/>
            <p:nvPr/>
          </p:nvSpPr>
          <p:spPr>
            <a:xfrm>
              <a:off x="3816956" y="2189201"/>
              <a:ext cx="1468673" cy="302459"/>
            </a:xfrm>
            <a:prstGeom prst="rect">
              <a:avLst/>
            </a:prstGeom>
            <a:noFill/>
          </p:spPr>
          <p:txBody>
            <a:bodyPr wrap="square" rtlCol="0">
              <a:spAutoFit/>
            </a:bodyPr>
            <a:lstStyle/>
            <a:p>
              <a:r>
                <a:rPr lang="en-US" sz="800" b="1" dirty="0"/>
                <a:t>Skill Validation Process</a:t>
              </a:r>
              <a:endParaRPr lang="en-IN" sz="800" b="1" dirty="0"/>
            </a:p>
          </p:txBody>
        </p:sp>
        <p:cxnSp>
          <p:nvCxnSpPr>
            <p:cNvPr id="54" name="Straight Arrow Connector 53">
              <a:extLst>
                <a:ext uri="{FF2B5EF4-FFF2-40B4-BE49-F238E27FC236}">
                  <a16:creationId xmlns:a16="http://schemas.microsoft.com/office/drawing/2014/main" id="{41772924-B520-5992-A92C-97324EFAF23F}"/>
                </a:ext>
              </a:extLst>
            </p:cNvPr>
            <p:cNvCxnSpPr>
              <a:cxnSpLocks/>
            </p:cNvCxnSpPr>
            <p:nvPr/>
          </p:nvCxnSpPr>
          <p:spPr>
            <a:xfrm>
              <a:off x="6289743" y="3011999"/>
              <a:ext cx="3657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89B3D3E-8A96-85A1-7B0E-5E57BF0B5F01}"/>
                </a:ext>
              </a:extLst>
            </p:cNvPr>
            <p:cNvCxnSpPr>
              <a:cxnSpLocks/>
            </p:cNvCxnSpPr>
            <p:nvPr/>
          </p:nvCxnSpPr>
          <p:spPr>
            <a:xfrm>
              <a:off x="7821314" y="2988991"/>
              <a:ext cx="332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52D0C6D-3547-A2D1-1D8D-33772A1B5715}"/>
                </a:ext>
              </a:extLst>
            </p:cNvPr>
            <p:cNvCxnSpPr>
              <a:cxnSpLocks/>
            </p:cNvCxnSpPr>
            <p:nvPr/>
          </p:nvCxnSpPr>
          <p:spPr>
            <a:xfrm>
              <a:off x="5568135" y="3020088"/>
              <a:ext cx="3208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91" name="Picture 90" descr="A close up of a logo&#10;&#10;Description automatically generated">
            <a:extLst>
              <a:ext uri="{FF2B5EF4-FFF2-40B4-BE49-F238E27FC236}">
                <a16:creationId xmlns:a16="http://schemas.microsoft.com/office/drawing/2014/main" id="{DE816EB0-8F2B-21A8-DBC4-1920274BA628}"/>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346849" y="2878872"/>
            <a:ext cx="439888" cy="439888"/>
          </a:xfrm>
          <a:prstGeom prst="rect">
            <a:avLst/>
          </a:prstGeom>
          <a:ln>
            <a:solidFill>
              <a:schemeClr val="accent1"/>
            </a:solidFill>
          </a:ln>
        </p:spPr>
      </p:pic>
      <p:sp>
        <p:nvSpPr>
          <p:cNvPr id="92" name="TextBox 91">
            <a:extLst>
              <a:ext uri="{FF2B5EF4-FFF2-40B4-BE49-F238E27FC236}">
                <a16:creationId xmlns:a16="http://schemas.microsoft.com/office/drawing/2014/main" id="{6F73C21C-824F-FB76-764A-B8572AB37EC9}"/>
              </a:ext>
            </a:extLst>
          </p:cNvPr>
          <p:cNvSpPr txBox="1"/>
          <p:nvPr/>
        </p:nvSpPr>
        <p:spPr>
          <a:xfrm>
            <a:off x="8228485" y="3309454"/>
            <a:ext cx="808845" cy="369332"/>
          </a:xfrm>
          <a:prstGeom prst="rect">
            <a:avLst/>
          </a:prstGeom>
          <a:noFill/>
        </p:spPr>
        <p:txBody>
          <a:bodyPr wrap="square" rtlCol="0">
            <a:spAutoFit/>
          </a:bodyPr>
          <a:lstStyle/>
          <a:p>
            <a:r>
              <a:rPr lang="en-US" sz="600" dirty="0"/>
              <a:t>Agent will update the work notes and close the incident</a:t>
            </a:r>
            <a:endParaRPr lang="en-IN" sz="600" dirty="0"/>
          </a:p>
        </p:txBody>
      </p:sp>
      <p:sp>
        <p:nvSpPr>
          <p:cNvPr id="97" name="TextBox 96">
            <a:extLst>
              <a:ext uri="{FF2B5EF4-FFF2-40B4-BE49-F238E27FC236}">
                <a16:creationId xmlns:a16="http://schemas.microsoft.com/office/drawing/2014/main" id="{6C17CD9E-F453-C002-0753-59C0B1444732}"/>
              </a:ext>
            </a:extLst>
          </p:cNvPr>
          <p:cNvSpPr txBox="1"/>
          <p:nvPr/>
        </p:nvSpPr>
        <p:spPr>
          <a:xfrm>
            <a:off x="6040847" y="3282071"/>
            <a:ext cx="913862" cy="461665"/>
          </a:xfrm>
          <a:prstGeom prst="rect">
            <a:avLst/>
          </a:prstGeom>
          <a:noFill/>
        </p:spPr>
        <p:txBody>
          <a:bodyPr wrap="square" rtlCol="0">
            <a:spAutoFit/>
          </a:bodyPr>
          <a:lstStyle/>
          <a:p>
            <a:r>
              <a:rPr lang="en-US" sz="600" dirty="0"/>
              <a:t>User will  fetch the incident and train the AI agent via dynamic skilling</a:t>
            </a:r>
            <a:endParaRPr lang="en-IN" sz="600" dirty="0"/>
          </a:p>
        </p:txBody>
      </p:sp>
      <p:pic>
        <p:nvPicPr>
          <p:cNvPr id="101" name="Picture 100" descr="A white outline of a cloud with a magnifying glass&#10;&#10;Description automatically generated">
            <a:extLst>
              <a:ext uri="{FF2B5EF4-FFF2-40B4-BE49-F238E27FC236}">
                <a16:creationId xmlns:a16="http://schemas.microsoft.com/office/drawing/2014/main" id="{FC6A9EE4-724A-B355-A18C-C902FD95BF63}"/>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05400" y="2897232"/>
            <a:ext cx="403168" cy="403168"/>
          </a:xfrm>
          <a:prstGeom prst="rect">
            <a:avLst/>
          </a:prstGeom>
        </p:spPr>
      </p:pic>
      <p:sp>
        <p:nvSpPr>
          <p:cNvPr id="102" name="TextBox 101">
            <a:extLst>
              <a:ext uri="{FF2B5EF4-FFF2-40B4-BE49-F238E27FC236}">
                <a16:creationId xmlns:a16="http://schemas.microsoft.com/office/drawing/2014/main" id="{FE3F9BD5-767C-6F78-3C38-92CA154BC47C}"/>
              </a:ext>
            </a:extLst>
          </p:cNvPr>
          <p:cNvSpPr txBox="1"/>
          <p:nvPr/>
        </p:nvSpPr>
        <p:spPr>
          <a:xfrm>
            <a:off x="2111277" y="3355621"/>
            <a:ext cx="941818" cy="276999"/>
          </a:xfrm>
          <a:prstGeom prst="rect">
            <a:avLst/>
          </a:prstGeom>
          <a:noFill/>
        </p:spPr>
        <p:txBody>
          <a:bodyPr wrap="square" rtlCol="0">
            <a:spAutoFit/>
          </a:bodyPr>
          <a:lstStyle/>
          <a:p>
            <a:r>
              <a:rPr lang="en-US" sz="600" dirty="0"/>
              <a:t>CloudWatch monitors the route </a:t>
            </a:r>
            <a:r>
              <a:rPr lang="en-US" sz="600" dirty="0" err="1"/>
              <a:t>rable</a:t>
            </a:r>
            <a:endParaRPr lang="en-IN" sz="600" dirty="0"/>
          </a:p>
        </p:txBody>
      </p:sp>
      <p:pic>
        <p:nvPicPr>
          <p:cNvPr id="109" name="Picture 108" descr="A white letter on an orange background&#10;&#10;Description automatically generated">
            <a:extLst>
              <a:ext uri="{FF2B5EF4-FFF2-40B4-BE49-F238E27FC236}">
                <a16:creationId xmlns:a16="http://schemas.microsoft.com/office/drawing/2014/main" id="{DCF0A7F6-9829-9854-AFF4-AEE148579B6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189619" y="2897232"/>
            <a:ext cx="511701" cy="362352"/>
          </a:xfrm>
          <a:prstGeom prst="rect">
            <a:avLst/>
          </a:prstGeom>
        </p:spPr>
      </p:pic>
      <p:sp>
        <p:nvSpPr>
          <p:cNvPr id="110" name="TextBox 109">
            <a:extLst>
              <a:ext uri="{FF2B5EF4-FFF2-40B4-BE49-F238E27FC236}">
                <a16:creationId xmlns:a16="http://schemas.microsoft.com/office/drawing/2014/main" id="{D1CCB96F-6088-C5DE-BB1E-53B3542BCDE8}"/>
              </a:ext>
            </a:extLst>
          </p:cNvPr>
          <p:cNvSpPr txBox="1"/>
          <p:nvPr/>
        </p:nvSpPr>
        <p:spPr>
          <a:xfrm>
            <a:off x="4090040" y="3295271"/>
            <a:ext cx="913862" cy="276999"/>
          </a:xfrm>
          <a:prstGeom prst="rect">
            <a:avLst/>
          </a:prstGeom>
          <a:noFill/>
        </p:spPr>
        <p:txBody>
          <a:bodyPr wrap="square" rtlCol="0">
            <a:spAutoFit/>
          </a:bodyPr>
          <a:lstStyle/>
          <a:p>
            <a:r>
              <a:rPr lang="en-US" sz="600" dirty="0"/>
              <a:t>Lambda function triggered </a:t>
            </a:r>
            <a:endParaRPr lang="en-IN" sz="600" dirty="0"/>
          </a:p>
        </p:txBody>
      </p:sp>
      <p:cxnSp>
        <p:nvCxnSpPr>
          <p:cNvPr id="114" name="Straight Arrow Connector 113">
            <a:extLst>
              <a:ext uri="{FF2B5EF4-FFF2-40B4-BE49-F238E27FC236}">
                <a16:creationId xmlns:a16="http://schemas.microsoft.com/office/drawing/2014/main" id="{38E64A2F-B19C-EB85-D867-B00C29C512B3}"/>
              </a:ext>
            </a:extLst>
          </p:cNvPr>
          <p:cNvCxnSpPr>
            <a:cxnSpLocks/>
          </p:cNvCxnSpPr>
          <p:nvPr/>
        </p:nvCxnSpPr>
        <p:spPr>
          <a:xfrm flipV="1">
            <a:off x="2733739" y="2615373"/>
            <a:ext cx="608434" cy="25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2ADE3090-E506-7E19-8495-C897B9DF23A7}"/>
              </a:ext>
            </a:extLst>
          </p:cNvPr>
          <p:cNvCxnSpPr>
            <a:cxnSpLocks/>
          </p:cNvCxnSpPr>
          <p:nvPr/>
        </p:nvCxnSpPr>
        <p:spPr>
          <a:xfrm>
            <a:off x="2802388" y="3146161"/>
            <a:ext cx="14172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1" name="TextBox 120">
            <a:extLst>
              <a:ext uri="{FF2B5EF4-FFF2-40B4-BE49-F238E27FC236}">
                <a16:creationId xmlns:a16="http://schemas.microsoft.com/office/drawing/2014/main" id="{66922AD9-5924-EC99-1843-548A5E7EF714}"/>
              </a:ext>
            </a:extLst>
          </p:cNvPr>
          <p:cNvSpPr txBox="1"/>
          <p:nvPr/>
        </p:nvSpPr>
        <p:spPr>
          <a:xfrm>
            <a:off x="2828868" y="2942064"/>
            <a:ext cx="1394287" cy="215444"/>
          </a:xfrm>
          <a:prstGeom prst="rect">
            <a:avLst/>
          </a:prstGeom>
          <a:noFill/>
        </p:spPr>
        <p:txBody>
          <a:bodyPr wrap="square" rtlCol="0">
            <a:spAutoFit/>
          </a:bodyPr>
          <a:lstStyle/>
          <a:p>
            <a:r>
              <a:rPr lang="en-US" sz="800" dirty="0"/>
              <a:t>If an anomaly is detected</a:t>
            </a:r>
          </a:p>
        </p:txBody>
      </p:sp>
      <p:pic>
        <p:nvPicPr>
          <p:cNvPr id="125" name="Picture 124" descr="A close up of a logo&#10;&#10;Description automatically generated">
            <a:extLst>
              <a:ext uri="{FF2B5EF4-FFF2-40B4-BE49-F238E27FC236}">
                <a16:creationId xmlns:a16="http://schemas.microsoft.com/office/drawing/2014/main" id="{AD990E88-1C7B-F7EE-F763-719A7D5CD4B4}"/>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82703" y="2864464"/>
            <a:ext cx="439888" cy="439888"/>
          </a:xfrm>
          <a:prstGeom prst="rect">
            <a:avLst/>
          </a:prstGeom>
          <a:ln>
            <a:solidFill>
              <a:schemeClr val="accent1"/>
            </a:solidFill>
          </a:ln>
        </p:spPr>
      </p:pic>
      <p:sp>
        <p:nvSpPr>
          <p:cNvPr id="126" name="TextBox 125">
            <a:extLst>
              <a:ext uri="{FF2B5EF4-FFF2-40B4-BE49-F238E27FC236}">
                <a16:creationId xmlns:a16="http://schemas.microsoft.com/office/drawing/2014/main" id="{93B6DBB9-6C8F-F040-F602-68F70ECEE15C}"/>
              </a:ext>
            </a:extLst>
          </p:cNvPr>
          <p:cNvSpPr txBox="1"/>
          <p:nvPr/>
        </p:nvSpPr>
        <p:spPr>
          <a:xfrm>
            <a:off x="4932614" y="3328238"/>
            <a:ext cx="845189" cy="276999"/>
          </a:xfrm>
          <a:prstGeom prst="rect">
            <a:avLst/>
          </a:prstGeom>
          <a:noFill/>
        </p:spPr>
        <p:txBody>
          <a:bodyPr wrap="square" rtlCol="0">
            <a:spAutoFit/>
          </a:bodyPr>
          <a:lstStyle/>
          <a:p>
            <a:r>
              <a:rPr lang="en-US" sz="600" dirty="0"/>
              <a:t>Incident created in ServiceNow</a:t>
            </a:r>
            <a:endParaRPr lang="en-IN" sz="600" dirty="0"/>
          </a:p>
        </p:txBody>
      </p:sp>
      <p:sp>
        <p:nvSpPr>
          <p:cNvPr id="127" name="TextBox 126">
            <a:extLst>
              <a:ext uri="{FF2B5EF4-FFF2-40B4-BE49-F238E27FC236}">
                <a16:creationId xmlns:a16="http://schemas.microsoft.com/office/drawing/2014/main" id="{E2D78226-F793-533B-A4E8-4D5418F16498}"/>
              </a:ext>
            </a:extLst>
          </p:cNvPr>
          <p:cNvSpPr txBox="1"/>
          <p:nvPr/>
        </p:nvSpPr>
        <p:spPr>
          <a:xfrm>
            <a:off x="7649222" y="3936921"/>
            <a:ext cx="1284692" cy="276999"/>
          </a:xfrm>
          <a:prstGeom prst="rect">
            <a:avLst/>
          </a:prstGeom>
          <a:noFill/>
        </p:spPr>
        <p:txBody>
          <a:bodyPr wrap="square" rtlCol="0">
            <a:spAutoFit/>
          </a:bodyPr>
          <a:lstStyle/>
          <a:p>
            <a:r>
              <a:rPr lang="en-US" sz="600" dirty="0"/>
              <a:t>successfully tested in test env, move to staging area</a:t>
            </a:r>
          </a:p>
        </p:txBody>
      </p:sp>
      <p:pic>
        <p:nvPicPr>
          <p:cNvPr id="133" name="Picture 132" descr="A yellow circle with black text&#10;&#10;Description automatically generated">
            <a:extLst>
              <a:ext uri="{FF2B5EF4-FFF2-40B4-BE49-F238E27FC236}">
                <a16:creationId xmlns:a16="http://schemas.microsoft.com/office/drawing/2014/main" id="{8772C291-C383-FE76-42C7-FBA0C00DA97D}"/>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179444" y="3676327"/>
            <a:ext cx="503853" cy="524007"/>
          </a:xfrm>
          <a:prstGeom prst="rect">
            <a:avLst/>
          </a:prstGeom>
        </p:spPr>
      </p:pic>
      <p:cxnSp>
        <p:nvCxnSpPr>
          <p:cNvPr id="134" name="Straight Arrow Connector 133">
            <a:extLst>
              <a:ext uri="{FF2B5EF4-FFF2-40B4-BE49-F238E27FC236}">
                <a16:creationId xmlns:a16="http://schemas.microsoft.com/office/drawing/2014/main" id="{D5ACC5AE-643D-1678-5A64-D540F1735522}"/>
              </a:ext>
            </a:extLst>
          </p:cNvPr>
          <p:cNvCxnSpPr>
            <a:cxnSpLocks/>
          </p:cNvCxnSpPr>
          <p:nvPr/>
        </p:nvCxnSpPr>
        <p:spPr>
          <a:xfrm>
            <a:off x="7408431" y="3938331"/>
            <a:ext cx="1735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65F008F-87BA-9B8D-0C5B-C29F68925342}"/>
              </a:ext>
            </a:extLst>
          </p:cNvPr>
          <p:cNvCxnSpPr>
            <a:cxnSpLocks/>
          </p:cNvCxnSpPr>
          <p:nvPr/>
        </p:nvCxnSpPr>
        <p:spPr>
          <a:xfrm>
            <a:off x="7403691" y="3736596"/>
            <a:ext cx="0" cy="207528"/>
          </a:xfrm>
          <a:prstGeom prst="line">
            <a:avLst/>
          </a:prstGeom>
        </p:spPr>
        <p:style>
          <a:lnRef idx="2">
            <a:schemeClr val="accent1"/>
          </a:lnRef>
          <a:fillRef idx="0">
            <a:schemeClr val="accent1"/>
          </a:fillRef>
          <a:effectRef idx="1">
            <a:schemeClr val="accent1"/>
          </a:effectRef>
          <a:fontRef idx="minor">
            <a:schemeClr val="tx1"/>
          </a:fontRef>
        </p:style>
      </p:cxnSp>
      <p:pic>
        <p:nvPicPr>
          <p:cNvPr id="29" name="Picture 28" descr="A logo of a lock&#10;&#10;Description automatically generated">
            <a:extLst>
              <a:ext uri="{FF2B5EF4-FFF2-40B4-BE49-F238E27FC236}">
                <a16:creationId xmlns:a16="http://schemas.microsoft.com/office/drawing/2014/main" id="{9B104962-5EAF-7F0B-F6BF-76C3BABD9A6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3343756" y="2264396"/>
            <a:ext cx="555262" cy="592696"/>
          </a:xfrm>
          <a:prstGeom prst="rect">
            <a:avLst/>
          </a:prstGeom>
        </p:spPr>
      </p:pic>
    </p:spTree>
    <p:extLst>
      <p:ext uri="{BB962C8B-B14F-4D97-AF65-F5344CB8AC3E}">
        <p14:creationId xmlns:p14="http://schemas.microsoft.com/office/powerpoint/2010/main" val="2324818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1295</Words>
  <Application>Microsoft Office PowerPoint</Application>
  <PresentationFormat>Widescreen</PresentationFormat>
  <Paragraphs>140</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Shweta Agarwal</dc:creator>
  <cp:lastModifiedBy>Shweta Agarwal</cp:lastModifiedBy>
  <cp:revision>3</cp:revision>
  <dcterms:created xsi:type="dcterms:W3CDTF">2024-12-31T03:55:00Z</dcterms:created>
  <dcterms:modified xsi:type="dcterms:W3CDTF">2024-12-31T12:46:06Z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1528f8b1-33e7-4b94-a73d-977f9bd21cb8</vt:lpwstr>
  </property>
  <property fmtid="{D5CDD505-2E9C-101B-9397-08002B2CF9AE}" pid="3" name="HCLClassification">
    <vt:lpwstr>HCL_Cla5s_1nt3rnal</vt:lpwstr>
  </property>
  <property fmtid="{D5CDD505-2E9C-101B-9397-08002B2CF9AE}" pid="4" name="HCLClassD6">
    <vt:lpwstr>False</vt:lpwstr>
  </property>
</Properties>
</file>