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nt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ter-bold.fntdata"/><Relationship Id="rId12" Type="http://schemas.openxmlformats.org/officeDocument/2006/relationships/font" Target="fonts/Inter-regular.fntdata"/><Relationship Id="rId15" Type="http://schemas.openxmlformats.org/officeDocument/2006/relationships/font" Target="fonts/Inter-boldItalic.fntdata"/><Relationship Id="rId14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dceec8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6dceec8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dceec8680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6dceec8680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6dceec8680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6dceec868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6dceec868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6dceec868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6dceec8680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6dceec8680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dceec8680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6dceec8680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1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198" name="Google Shape;198;p22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22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2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2" name="Google Shape;202;p22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2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6" name="Google Shape;206;p22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7" name="Google Shape;207;p22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2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0" name="Google Shape;210;p22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8" name="Google Shape;218;p23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3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0" name="Google Shape;220;p23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3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2" name="Google Shape;222;p23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3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4" name="Google Shape;224;p23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3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6" name="Google Shape;226;p23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3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3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3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3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3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3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4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4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1" name="Google Shape;29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8" name="Google Shape;30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" name="Google Shape;33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5" Type="http://schemas.openxmlformats.org/officeDocument/2006/relationships/image" Target="../media/image2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5" Type="http://schemas.openxmlformats.org/officeDocument/2006/relationships/image" Target="../media/image2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7"/>
          <p:cNvCxnSpPr/>
          <p:nvPr/>
        </p:nvCxnSpPr>
        <p:spPr>
          <a:xfrm>
            <a:off x="283850" y="14675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7"/>
          <p:cNvCxnSpPr/>
          <p:nvPr/>
        </p:nvCxnSpPr>
        <p:spPr>
          <a:xfrm>
            <a:off x="283850" y="8296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7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TruAID</a:t>
            </a:r>
            <a:endParaRPr/>
          </a:p>
        </p:txBody>
      </p:sp>
      <p:sp>
        <p:nvSpPr>
          <p:cNvPr id="365" name="Google Shape;365;p4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366" name="Google Shape;366;p4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367" name="Google Shape;367;p47"/>
          <p:cNvSpPr txBox="1"/>
          <p:nvPr>
            <p:ph idx="4" type="title"/>
          </p:nvPr>
        </p:nvSpPr>
        <p:spPr>
          <a:xfrm>
            <a:off x="288625" y="4778975"/>
            <a:ext cx="4227300" cy="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TruAID</a:t>
            </a:r>
            <a:endParaRPr/>
          </a:p>
        </p:txBody>
      </p:sp>
      <p:cxnSp>
        <p:nvCxnSpPr>
          <p:cNvPr id="368" name="Google Shape;368;p4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9" name="Google Shape;369;p47" title="ChatGPT Image Jul 12, 2025, 12_33_0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100" y="1566072"/>
            <a:ext cx="3012867" cy="3012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/>
          <p:nvPr/>
        </p:nvSpPr>
        <p:spPr>
          <a:xfrm>
            <a:off x="2456700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p48"/>
          <p:cNvSpPr/>
          <p:nvPr/>
        </p:nvSpPr>
        <p:spPr>
          <a:xfrm>
            <a:off x="4084967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5713233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7" name="Google Shape;377;p48"/>
          <p:cNvSpPr/>
          <p:nvPr/>
        </p:nvSpPr>
        <p:spPr>
          <a:xfrm>
            <a:off x="7341500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8" name="Google Shape;378;p48"/>
          <p:cNvSpPr/>
          <p:nvPr/>
        </p:nvSpPr>
        <p:spPr>
          <a:xfrm>
            <a:off x="2457150" y="1989875"/>
            <a:ext cx="1515000" cy="269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4085188" y="1989875"/>
            <a:ext cx="1515000" cy="269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0" name="Google Shape;380;p48"/>
          <p:cNvSpPr/>
          <p:nvPr/>
        </p:nvSpPr>
        <p:spPr>
          <a:xfrm>
            <a:off x="5713675" y="1989875"/>
            <a:ext cx="1515000" cy="269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1" name="Google Shape;381;p48"/>
          <p:cNvSpPr/>
          <p:nvPr/>
        </p:nvSpPr>
        <p:spPr>
          <a:xfrm>
            <a:off x="7341950" y="1989875"/>
            <a:ext cx="1515000" cy="269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82" name="Google Shape;382;p48"/>
          <p:cNvCxnSpPr/>
          <p:nvPr/>
        </p:nvCxnSpPr>
        <p:spPr>
          <a:xfrm>
            <a:off x="2635350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8"/>
          <p:cNvCxnSpPr/>
          <p:nvPr/>
        </p:nvCxnSpPr>
        <p:spPr>
          <a:xfrm>
            <a:off x="2635350" y="4524150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8"/>
          <p:cNvCxnSpPr/>
          <p:nvPr/>
        </p:nvCxnSpPr>
        <p:spPr>
          <a:xfrm>
            <a:off x="4263388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8"/>
          <p:cNvCxnSpPr/>
          <p:nvPr/>
        </p:nvCxnSpPr>
        <p:spPr>
          <a:xfrm>
            <a:off x="4263388" y="4524150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8"/>
          <p:cNvCxnSpPr/>
          <p:nvPr/>
        </p:nvCxnSpPr>
        <p:spPr>
          <a:xfrm>
            <a:off x="5891875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8"/>
          <p:cNvCxnSpPr/>
          <p:nvPr/>
        </p:nvCxnSpPr>
        <p:spPr>
          <a:xfrm>
            <a:off x="5891875" y="4524150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8"/>
          <p:cNvCxnSpPr/>
          <p:nvPr/>
        </p:nvCxnSpPr>
        <p:spPr>
          <a:xfrm>
            <a:off x="7520150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8"/>
          <p:cNvCxnSpPr/>
          <p:nvPr/>
        </p:nvCxnSpPr>
        <p:spPr>
          <a:xfrm>
            <a:off x="7520150" y="4524150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48"/>
          <p:cNvSpPr txBox="1"/>
          <p:nvPr>
            <p:ph idx="21" type="title"/>
          </p:nvPr>
        </p:nvSpPr>
        <p:spPr>
          <a:xfrm>
            <a:off x="283850" y="285900"/>
            <a:ext cx="2773200" cy="2355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Untrusted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</a:t>
            </a:r>
            <a:endParaRPr/>
          </a:p>
        </p:txBody>
      </p:sp>
      <p:pic>
        <p:nvPicPr>
          <p:cNvPr descr="A portrait of a businesswoman. " id="392" name="Google Shape;392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7077" r="418" t="0"/>
          <a:stretch/>
        </p:blipFill>
        <p:spPr>
          <a:xfrm>
            <a:off x="2456700" y="373175"/>
            <a:ext cx="1514998" cy="1616699"/>
          </a:xfrm>
          <a:prstGeom prst="rect">
            <a:avLst/>
          </a:prstGeom>
        </p:spPr>
      </p:pic>
      <p:sp>
        <p:nvSpPr>
          <p:cNvPr id="393" name="Google Shape;393;p48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Translator</a:t>
            </a:r>
            <a:endParaRPr/>
          </a:p>
        </p:txBody>
      </p:sp>
      <p:sp>
        <p:nvSpPr>
          <p:cNvPr id="394" name="Google Shape;394;p48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 …</a:t>
            </a:r>
            <a:endParaRPr/>
          </a:p>
        </p:txBody>
      </p:sp>
      <p:pic>
        <p:nvPicPr>
          <p:cNvPr descr="Portrait of woman smiling" id="395" name="Google Shape;395;p48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48419" l="32757" r="39042" t="6425"/>
          <a:stretch/>
        </p:blipFill>
        <p:spPr>
          <a:xfrm>
            <a:off x="4084738" y="373175"/>
            <a:ext cx="1514998" cy="1616699"/>
          </a:xfrm>
          <a:prstGeom prst="rect">
            <a:avLst/>
          </a:prstGeom>
        </p:spPr>
      </p:pic>
      <p:sp>
        <p:nvSpPr>
          <p:cNvPr id="396" name="Google Shape;396;p48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8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stories</a:t>
            </a:r>
            <a:endParaRPr/>
          </a:p>
        </p:txBody>
      </p:sp>
      <p:pic>
        <p:nvPicPr>
          <p:cNvPr descr="A smiling man with glasses. " id="398" name="Google Shape;398;p48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23144" l="27167" r="28851" t="6442"/>
          <a:stretch/>
        </p:blipFill>
        <p:spPr>
          <a:xfrm>
            <a:off x="5713225" y="373175"/>
            <a:ext cx="1514998" cy="1616699"/>
          </a:xfrm>
          <a:prstGeom prst="rect">
            <a:avLst/>
          </a:prstGeom>
        </p:spPr>
      </p:pic>
      <p:sp>
        <p:nvSpPr>
          <p:cNvPr id="399" name="Google Shape;399;p48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</a:t>
            </a:r>
            <a:endParaRPr/>
          </a:p>
        </p:txBody>
      </p:sp>
      <p:sp>
        <p:nvSpPr>
          <p:cNvPr id="400" name="Google Shape;400;p48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the code</a:t>
            </a:r>
            <a:endParaRPr/>
          </a:p>
        </p:txBody>
      </p:sp>
      <p:pic>
        <p:nvPicPr>
          <p:cNvPr descr="Portrait of a man smiling" id="401" name="Google Shape;401;p48"/>
          <p:cNvPicPr preferRelativeResize="0"/>
          <p:nvPr>
            <p:ph idx="15" type="pic"/>
          </p:nvPr>
        </p:nvPicPr>
        <p:blipFill rotWithShape="1">
          <a:blip r:embed="rId6">
            <a:alphaModFix/>
          </a:blip>
          <a:srcRect b="36364" l="32429" r="28294" t="754"/>
          <a:stretch/>
        </p:blipFill>
        <p:spPr>
          <a:xfrm>
            <a:off x="7341950" y="373175"/>
            <a:ext cx="1514998" cy="1616699"/>
          </a:xfrm>
          <a:prstGeom prst="rect">
            <a:avLst/>
          </a:prstGeom>
        </p:spPr>
      </p:pic>
      <p:sp>
        <p:nvSpPr>
          <p:cNvPr id="402" name="Google Shape;402;p48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</a:t>
            </a:r>
            <a:endParaRPr/>
          </a:p>
        </p:txBody>
      </p:sp>
      <p:pic>
        <p:nvPicPr>
          <p:cNvPr id="403" name="Google Shape;403;p48" title="downloa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8350" y="2982774"/>
            <a:ext cx="1328400" cy="88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/>
          <p:nvPr/>
        </p:nvSpPr>
        <p:spPr>
          <a:xfrm>
            <a:off x="2456700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49"/>
          <p:cNvSpPr/>
          <p:nvPr/>
        </p:nvSpPr>
        <p:spPr>
          <a:xfrm>
            <a:off x="4084967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0" name="Google Shape;410;p49"/>
          <p:cNvSpPr/>
          <p:nvPr/>
        </p:nvSpPr>
        <p:spPr>
          <a:xfrm>
            <a:off x="5713233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1" name="Google Shape;411;p49"/>
          <p:cNvSpPr/>
          <p:nvPr/>
        </p:nvSpPr>
        <p:spPr>
          <a:xfrm>
            <a:off x="7341500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2" name="Google Shape;412;p49"/>
          <p:cNvSpPr/>
          <p:nvPr/>
        </p:nvSpPr>
        <p:spPr>
          <a:xfrm>
            <a:off x="7341950" y="1989875"/>
            <a:ext cx="1515000" cy="269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13" name="Google Shape;413;p49"/>
          <p:cNvCxnSpPr/>
          <p:nvPr/>
        </p:nvCxnSpPr>
        <p:spPr>
          <a:xfrm>
            <a:off x="2635350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9"/>
          <p:cNvCxnSpPr/>
          <p:nvPr/>
        </p:nvCxnSpPr>
        <p:spPr>
          <a:xfrm>
            <a:off x="4263388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9"/>
          <p:cNvCxnSpPr/>
          <p:nvPr/>
        </p:nvCxnSpPr>
        <p:spPr>
          <a:xfrm>
            <a:off x="5891875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9"/>
          <p:cNvCxnSpPr/>
          <p:nvPr/>
        </p:nvCxnSpPr>
        <p:spPr>
          <a:xfrm>
            <a:off x="7520150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9"/>
          <p:cNvCxnSpPr/>
          <p:nvPr/>
        </p:nvCxnSpPr>
        <p:spPr>
          <a:xfrm>
            <a:off x="7520150" y="4524150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49"/>
          <p:cNvSpPr txBox="1"/>
          <p:nvPr>
            <p:ph idx="21" type="title"/>
          </p:nvPr>
        </p:nvSpPr>
        <p:spPr>
          <a:xfrm>
            <a:off x="283850" y="285900"/>
            <a:ext cx="2773200" cy="2355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Collaborate</a:t>
            </a:r>
            <a:endParaRPr/>
          </a:p>
        </p:txBody>
      </p:sp>
      <p:pic>
        <p:nvPicPr>
          <p:cNvPr descr="A portrait of a businesswoman. " id="420" name="Google Shape;420;p4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7077" r="418" t="0"/>
          <a:stretch/>
        </p:blipFill>
        <p:spPr>
          <a:xfrm>
            <a:off x="2456700" y="373175"/>
            <a:ext cx="1514998" cy="1616699"/>
          </a:xfrm>
          <a:prstGeom prst="rect">
            <a:avLst/>
          </a:prstGeom>
        </p:spPr>
      </p:pic>
      <p:sp>
        <p:nvSpPr>
          <p:cNvPr id="421" name="Google Shape;421;p49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Translator</a:t>
            </a:r>
            <a:endParaRPr/>
          </a:p>
        </p:txBody>
      </p:sp>
      <p:pic>
        <p:nvPicPr>
          <p:cNvPr descr="Portrait of woman smiling" id="422" name="Google Shape;422;p49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48419" l="32757" r="39042" t="6425"/>
          <a:stretch/>
        </p:blipFill>
        <p:spPr>
          <a:xfrm>
            <a:off x="4084738" y="373175"/>
            <a:ext cx="1514998" cy="1616699"/>
          </a:xfrm>
          <a:prstGeom prst="rect">
            <a:avLst/>
          </a:prstGeom>
        </p:spPr>
      </p:pic>
      <p:sp>
        <p:nvSpPr>
          <p:cNvPr id="423" name="Google Shape;423;p49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smiling man with glasses. " id="424" name="Google Shape;424;p49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23144" l="27167" r="28851" t="6442"/>
          <a:stretch/>
        </p:blipFill>
        <p:spPr>
          <a:xfrm>
            <a:off x="5713225" y="373175"/>
            <a:ext cx="1514998" cy="1616699"/>
          </a:xfrm>
          <a:prstGeom prst="rect">
            <a:avLst/>
          </a:prstGeom>
        </p:spPr>
      </p:pic>
      <p:sp>
        <p:nvSpPr>
          <p:cNvPr id="425" name="Google Shape;425;p49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</a:t>
            </a:r>
            <a:endParaRPr/>
          </a:p>
        </p:txBody>
      </p:sp>
      <p:pic>
        <p:nvPicPr>
          <p:cNvPr descr="Portrait of a man smiling" id="426" name="Google Shape;426;p49"/>
          <p:cNvPicPr preferRelativeResize="0"/>
          <p:nvPr>
            <p:ph idx="15" type="pic"/>
          </p:nvPr>
        </p:nvPicPr>
        <p:blipFill rotWithShape="1">
          <a:blip r:embed="rId6">
            <a:alphaModFix/>
          </a:blip>
          <a:srcRect b="36364" l="32429" r="28294" t="754"/>
          <a:stretch/>
        </p:blipFill>
        <p:spPr>
          <a:xfrm>
            <a:off x="7341950" y="373175"/>
            <a:ext cx="1514998" cy="1616699"/>
          </a:xfrm>
          <a:prstGeom prst="rect">
            <a:avLst/>
          </a:prstGeom>
        </p:spPr>
      </p:pic>
      <p:sp>
        <p:nvSpPr>
          <p:cNvPr id="427" name="Google Shape;427;p49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</a:t>
            </a:r>
            <a:endParaRPr/>
          </a:p>
        </p:txBody>
      </p:sp>
      <p:pic>
        <p:nvPicPr>
          <p:cNvPr id="428" name="Google Shape;428;p49" title="downloa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8350" y="2982774"/>
            <a:ext cx="1328400" cy="88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9" title="8757988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4750" y="2982775"/>
            <a:ext cx="1889025" cy="18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9" title="pngtree-no-not-allowed-text-sign-picture-image_7917075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6000" y="861000"/>
            <a:ext cx="2197800" cy="21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/>
          <p:nvPr/>
        </p:nvSpPr>
        <p:spPr>
          <a:xfrm>
            <a:off x="2456700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6" name="Google Shape;436;p50"/>
          <p:cNvSpPr/>
          <p:nvPr/>
        </p:nvSpPr>
        <p:spPr>
          <a:xfrm>
            <a:off x="4084967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7" name="Google Shape;437;p50"/>
          <p:cNvSpPr/>
          <p:nvPr/>
        </p:nvSpPr>
        <p:spPr>
          <a:xfrm>
            <a:off x="5713233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8" name="Google Shape;438;p50"/>
          <p:cNvSpPr/>
          <p:nvPr/>
        </p:nvSpPr>
        <p:spPr>
          <a:xfrm>
            <a:off x="7341500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9" name="Google Shape;439;p50"/>
          <p:cNvSpPr/>
          <p:nvPr/>
        </p:nvSpPr>
        <p:spPr>
          <a:xfrm>
            <a:off x="7341950" y="1989875"/>
            <a:ext cx="1515000" cy="269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40" name="Google Shape;440;p50"/>
          <p:cNvCxnSpPr/>
          <p:nvPr/>
        </p:nvCxnSpPr>
        <p:spPr>
          <a:xfrm>
            <a:off x="2635350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50"/>
          <p:cNvCxnSpPr/>
          <p:nvPr/>
        </p:nvCxnSpPr>
        <p:spPr>
          <a:xfrm>
            <a:off x="4263388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50"/>
          <p:cNvCxnSpPr/>
          <p:nvPr/>
        </p:nvCxnSpPr>
        <p:spPr>
          <a:xfrm>
            <a:off x="5891875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50"/>
          <p:cNvCxnSpPr/>
          <p:nvPr/>
        </p:nvCxnSpPr>
        <p:spPr>
          <a:xfrm>
            <a:off x="7520150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50"/>
          <p:cNvCxnSpPr/>
          <p:nvPr/>
        </p:nvCxnSpPr>
        <p:spPr>
          <a:xfrm>
            <a:off x="7520150" y="4524150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5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50"/>
          <p:cNvSpPr txBox="1"/>
          <p:nvPr>
            <p:ph idx="21" type="title"/>
          </p:nvPr>
        </p:nvSpPr>
        <p:spPr>
          <a:xfrm rot="-5400000">
            <a:off x="-712975" y="2076600"/>
            <a:ext cx="3295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</a:t>
            </a:r>
            <a:endParaRPr/>
          </a:p>
        </p:txBody>
      </p:sp>
      <p:pic>
        <p:nvPicPr>
          <p:cNvPr descr="A portrait of a businesswoman. " id="447" name="Google Shape;447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7077" r="418" t="0"/>
          <a:stretch/>
        </p:blipFill>
        <p:spPr>
          <a:xfrm>
            <a:off x="2456700" y="373175"/>
            <a:ext cx="1514998" cy="1616699"/>
          </a:xfrm>
          <a:prstGeom prst="rect">
            <a:avLst/>
          </a:prstGeom>
        </p:spPr>
      </p:pic>
      <p:sp>
        <p:nvSpPr>
          <p:cNvPr id="448" name="Google Shape;448;p50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Translator</a:t>
            </a:r>
            <a:endParaRPr/>
          </a:p>
        </p:txBody>
      </p:sp>
      <p:pic>
        <p:nvPicPr>
          <p:cNvPr descr="Portrait of woman smiling" id="449" name="Google Shape;449;p50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48419" l="32757" r="39042" t="6425"/>
          <a:stretch/>
        </p:blipFill>
        <p:spPr>
          <a:xfrm>
            <a:off x="4084738" y="373175"/>
            <a:ext cx="1514998" cy="1616699"/>
          </a:xfrm>
          <a:prstGeom prst="rect">
            <a:avLst/>
          </a:prstGeom>
        </p:spPr>
      </p:pic>
      <p:sp>
        <p:nvSpPr>
          <p:cNvPr id="450" name="Google Shape;450;p50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smiling man with glasses. " id="451" name="Google Shape;451;p50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23144" l="27167" r="28851" t="6442"/>
          <a:stretch/>
        </p:blipFill>
        <p:spPr>
          <a:xfrm>
            <a:off x="5713225" y="373175"/>
            <a:ext cx="1514998" cy="1616699"/>
          </a:xfrm>
          <a:prstGeom prst="rect">
            <a:avLst/>
          </a:prstGeom>
        </p:spPr>
      </p:pic>
      <p:sp>
        <p:nvSpPr>
          <p:cNvPr id="452" name="Google Shape;452;p50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</a:t>
            </a:r>
            <a:endParaRPr/>
          </a:p>
        </p:txBody>
      </p:sp>
      <p:pic>
        <p:nvPicPr>
          <p:cNvPr descr="Portrait of a man smiling" id="453" name="Google Shape;453;p50"/>
          <p:cNvPicPr preferRelativeResize="0"/>
          <p:nvPr>
            <p:ph idx="15" type="pic"/>
          </p:nvPr>
        </p:nvPicPr>
        <p:blipFill rotWithShape="1">
          <a:blip r:embed="rId6">
            <a:alphaModFix/>
          </a:blip>
          <a:srcRect b="36364" l="32429" r="28294" t="754"/>
          <a:stretch/>
        </p:blipFill>
        <p:spPr>
          <a:xfrm>
            <a:off x="7341950" y="373175"/>
            <a:ext cx="1514998" cy="1616699"/>
          </a:xfrm>
          <a:prstGeom prst="rect">
            <a:avLst/>
          </a:prstGeom>
        </p:spPr>
      </p:pic>
      <p:sp>
        <p:nvSpPr>
          <p:cNvPr id="454" name="Google Shape;454;p50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</a:t>
            </a:r>
            <a:endParaRPr/>
          </a:p>
        </p:txBody>
      </p:sp>
      <p:pic>
        <p:nvPicPr>
          <p:cNvPr id="455" name="Google Shape;455;p50" title="downloa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8350" y="2982774"/>
            <a:ext cx="1328400" cy="88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0" title="pngtree-no-not-allowed-text-sign-picture-image_7917075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6000" y="861000"/>
            <a:ext cx="2197800" cy="21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0"/>
          <p:cNvSpPr txBox="1"/>
          <p:nvPr/>
        </p:nvSpPr>
        <p:spPr>
          <a:xfrm>
            <a:off x="1339350" y="2713725"/>
            <a:ext cx="65808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    agent_id: </a:t>
            </a:r>
            <a:r>
              <a:rPr lang="en" sz="1450">
                <a:solidFill>
                  <a:srgbClr val="2EAEBB"/>
                </a:solidFill>
              </a:rPr>
              <a:t>str  → ID of agents for listing</a:t>
            </a:r>
            <a:endParaRPr sz="1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    agent_card: </a:t>
            </a:r>
            <a:r>
              <a:rPr lang="en" sz="1450">
                <a:solidFill>
                  <a:srgbClr val="2EAEBB"/>
                </a:solidFill>
              </a:rPr>
              <a:t>str → agents discovery</a:t>
            </a:r>
            <a:endParaRPr sz="1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    model_digest: </a:t>
            </a:r>
            <a:r>
              <a:rPr lang="en" sz="1450">
                <a:solidFill>
                  <a:srgbClr val="2EAEBB"/>
                </a:solidFill>
              </a:rPr>
              <a:t>str → model &amp; prompt, agents are the agents we verified </a:t>
            </a:r>
            <a:endParaRPr sz="1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    input_hash: </a:t>
            </a:r>
            <a:r>
              <a:rPr lang="en" sz="1450">
                <a:solidFill>
                  <a:srgbClr val="2EAEBB"/>
                </a:solidFill>
              </a:rPr>
              <a:t>str  </a:t>
            </a:r>
            <a:endParaRPr sz="1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    output_hash: </a:t>
            </a:r>
            <a:r>
              <a:rPr lang="en" sz="1450">
                <a:solidFill>
                  <a:srgbClr val="2EAEBB"/>
                </a:solidFill>
              </a:rPr>
              <a:t>str </a:t>
            </a:r>
            <a:endParaRPr sz="1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    policy_id: </a:t>
            </a:r>
            <a:r>
              <a:rPr lang="en" sz="1450">
                <a:solidFill>
                  <a:srgbClr val="2EAEBB"/>
                </a:solidFill>
              </a:rPr>
              <a:t>str → who could access which tool and agents</a:t>
            </a:r>
            <a:endParaRPr sz="1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    timestamp: </a:t>
            </a:r>
            <a:r>
              <a:rPr lang="en" sz="1450">
                <a:solidFill>
                  <a:srgbClr val="2EAEBB"/>
                </a:solidFill>
              </a:rPr>
              <a:t>str</a:t>
            </a:r>
            <a:endParaRPr sz="1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    signature: </a:t>
            </a:r>
            <a:r>
              <a:rPr lang="en" sz="1450">
                <a:solidFill>
                  <a:srgbClr val="2EAEBB"/>
                </a:solidFill>
              </a:rPr>
              <a:t>str → it is the agents who did the stuff</a:t>
            </a:r>
            <a:endParaRPr sz="1450">
              <a:solidFill>
                <a:srgbClr val="2EAEBB"/>
              </a:solidFill>
            </a:endParaRPr>
          </a:p>
        </p:txBody>
      </p:sp>
      <p:pic>
        <p:nvPicPr>
          <p:cNvPr id="458" name="Google Shape;458;p50" title="8757988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4650" y="3716975"/>
            <a:ext cx="1328401" cy="13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51"/>
          <p:cNvSpPr txBox="1"/>
          <p:nvPr>
            <p:ph type="title"/>
          </p:nvPr>
        </p:nvSpPr>
        <p:spPr>
          <a:xfrm>
            <a:off x="284850" y="285900"/>
            <a:ext cx="6423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and Trustworthy</a:t>
            </a:r>
            <a:endParaRPr/>
          </a:p>
        </p:txBody>
      </p:sp>
      <p:sp>
        <p:nvSpPr>
          <p:cNvPr id="465" name="Google Shape;465;p51"/>
          <p:cNvSpPr txBox="1"/>
          <p:nvPr/>
        </p:nvSpPr>
        <p:spPr>
          <a:xfrm>
            <a:off x="647475" y="917525"/>
            <a:ext cx="7729200" cy="3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Verified Identities of Agents and Tools (done)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Blockchain Proof (done)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Privacy preserving logs with </a:t>
            </a: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PII filtered (done)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Distributed IFC policy by cert and remote attestation (in progress)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Information flow controlled for sensitive data tracking (coming soon)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52"/>
          <p:cNvSpPr txBox="1"/>
          <p:nvPr>
            <p:ph type="title"/>
          </p:nvPr>
        </p:nvSpPr>
        <p:spPr>
          <a:xfrm>
            <a:off x="284850" y="285900"/>
            <a:ext cx="6423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</a:t>
            </a:r>
            <a:endParaRPr/>
          </a:p>
        </p:txBody>
      </p:sp>
      <p:sp>
        <p:nvSpPr>
          <p:cNvPr id="472" name="Google Shape;472;p52"/>
          <p:cNvSpPr txBox="1"/>
          <p:nvPr/>
        </p:nvSpPr>
        <p:spPr>
          <a:xfrm>
            <a:off x="647475" y="917525"/>
            <a:ext cx="7729200" cy="3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Blockchain node (done)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MCP server (done)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MCP client (done)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Agents (done)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Monitoring (done)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