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6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70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80D0F-1F38-461B-86C0-215DFF01709C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9B0FE-0E37-4EB1-B2B8-8849742F0F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Retirada progresiva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9B0FE-0E37-4EB1-B2B8-8849742F0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7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Compara el total de registros de uso de bicicletas de los años 2019 a 2021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9B0FE-0E37-4EB1-B2B8-8849742F0F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5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effectLst/>
                <a:latin typeface="Consolas" panose="020B0609020204030204" pitchFamily="49" charset="0"/>
              </a:rPr>
              <a:t>Se esperaría que el número de usuarios con abono anual habría incrementado después de la pandemia. Quizá esos usuarios usaron menos el abono porque el 9 de Mayo de 2021 finalizó el segundo estado de alarma y el fin de las restricciones de movilidad, y los usuarios con abono se fueron de Madrid (puente de mayo y San Isidro). En el 2020 aumenta el usuario ocasional en comparación al 2019. En 2021 este usuario también desciende, quizá porque hay menos turistas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9B0FE-0E37-4EB1-B2B8-8849742F0F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descenso de registros 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aumento posterior</a:t>
            </a:r>
          </a:p>
          <a:p>
            <a:pPr marL="285750" indent="-285750">
              <a:buFontTx/>
              <a:buChar char="-"/>
            </a:pPr>
            <a:r>
              <a:rPr lang="es-ES" sz="12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descenso de registros al eliminar restricciones de movilidad</a:t>
            </a:r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9B0FE-0E37-4EB1-B2B8-8849742F0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C2D7E-A676-469D-A49D-FC84D9F4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F1B58-A296-4575-93E9-6F903C49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F251C-1A57-42B5-8DE9-E9977AB8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079D9-7129-42A0-B8D6-DF5E76E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AC88A-1C53-4F0B-8637-65878A0C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2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24A9D-0ABF-45FD-B76D-2A9019EF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B88E19-7CC4-41AB-B15E-35B8E06A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423A0-A2AE-4310-B46B-91DBB7E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7AD58-4082-4BD0-95EA-347DCF5B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364632-B5E7-4D05-91D4-AADDDEF6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D5A889-2315-4109-A374-65C0E9C5F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9DFD89-8F99-4F80-A68B-30DD9275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19B34-27DB-4332-997D-F614A2D1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3CBE1D-B008-4962-8E4C-4199B9D2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8E5E9-0B54-4766-A33A-3CFA305F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02695-669F-441A-9B9A-4F9ABE59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5648B-10D3-4C20-8DC6-FD11D6DB8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2C926-E32A-4E0D-A438-9D1997E4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BEF544-2D22-4EA2-80EC-CCC56279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552D1-BD61-43F6-AE7E-E823DF8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0F55D-376F-4937-ADFB-DA3D23B9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2C3DE8-D496-44EA-AFFF-4942A61E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BCE38E-1C14-4566-B15A-B651FEED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DEB22-EC13-4AC9-937F-61D4176F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AD4EE4-16D4-45E2-978F-86B923FB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C66E-3988-4732-97F1-6CD7973F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AB36F-B1E2-4095-BAEF-45E95153C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BF10DB-3730-4A13-BBDB-C2EC50815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611A5-8E65-4A43-BBEE-5BADDF67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19B0C-BA9A-4429-906F-C8099AE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BB2302-BE1E-4E26-8EC8-B70AE7C3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F3A63-610E-42D4-8003-2CFEF48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C3FEB-EFFA-4C72-BDC8-A784A7AE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BA4A6F-8714-4A4A-A81C-80108064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55B476-A35B-4FF8-951A-04544A6B4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D7544F-154E-4D31-8CCE-8DC76140C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529D5B-B568-4235-BC09-660E1683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C86DB2-5A66-43EA-92F9-F9FCDC79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7D94F8-CA43-4FB4-83AE-6A358C48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7C16D-66F3-4216-9468-3E8AE015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3FF61A-FDD0-4A06-B399-B55104F7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867811-6E24-4B2A-BBDE-AFBCAB7B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C717E0-A7E3-412C-86F5-6FB94CB0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519D7B-F79C-4551-9BBA-08AC0029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4F6AEE-1C8F-409E-A060-0B683D65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B73DE6-FF20-4D99-A91B-0C47FE4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D3782-CBD0-4F00-AF91-B387F7E5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D0D7C-DC84-49C6-9CE1-A322F39C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1C10B0-B985-4B68-9B0A-D7DB5ABD3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48607-3456-43E3-BB9B-2CBF6E45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C0186C-A4B0-4EFE-800E-FBCE3ED9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CC366F-5AFA-41C7-9682-8F78BF69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0B782-EB59-4C0C-BC57-25832DCB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91D4BA-A5A9-4028-83DA-B6E6731FD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B8A6E3-27F4-471E-AAAC-E48DF2404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90038B-B5DC-42F6-B751-B2FF5640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17C29-C86B-446A-A78A-1609154C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679444-D39B-4CDA-8490-1545BB68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4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D27359-3F73-4EBC-B656-B4251CC8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68764D-2D86-4B09-85A4-C0B4B0B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C748A-D6B0-49A4-BC1B-110AAE975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EAFE6-682A-4457-962A-0CD210409CDD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05553-E400-4594-BFE0-AB8B21DA2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78B5F7-768F-4E34-94BC-29A2E791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0C50-2375-485E-A3ED-AD282EB27D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aintmaps.com/es/mapas-en-blanco/278c/muestras" TargetMode="External"/><Relationship Id="rId2" Type="http://schemas.openxmlformats.org/officeDocument/2006/relationships/hyperlink" Target="https://www.istockphoto.com/es/vector/quiero-que-mi-bicycle-ride-gm455434461-1733083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redaccionmedica.com/images/destacados/el-covid-19-frente-a-la-gripe-y-otros-coronavirus-ojo-a-las-comorbilidades-8526.jpg" TargetMode="External"/><Relationship Id="rId4" Type="http://schemas.openxmlformats.org/officeDocument/2006/relationships/hyperlink" Target="https://pbs.twimg.com/profile_images/1148169365264773120/JzlZZKEm_400x400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505C8-D673-4742-BDDE-34495083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ES" sz="3600" b="1" i="0" dirty="0">
                <a:solidFill>
                  <a:srgbClr val="5F6368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</a:br>
            <a:r>
              <a:rPr lang="es-ES" sz="40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Analizando datos del uso de </a:t>
            </a:r>
            <a:r>
              <a:rPr lang="es-ES" sz="4000" b="1" i="0" dirty="0" err="1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BiciMAD</a:t>
            </a:r>
            <a:br>
              <a:rPr lang="es-ES" sz="40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</a:br>
            <a:r>
              <a:rPr lang="es-ES" sz="27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EDA | </a:t>
            </a:r>
            <a:r>
              <a:rPr lang="es-ES" sz="2700" b="1" i="0" dirty="0" err="1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Bootcamp</a:t>
            </a:r>
            <a:r>
              <a:rPr lang="es-ES" sz="27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 Data </a:t>
            </a:r>
            <a:r>
              <a:rPr lang="es-ES" sz="2700" b="1" i="0" dirty="0" err="1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Science</a:t>
            </a:r>
            <a:br>
              <a:rPr lang="es-ES" sz="3100" b="1" i="0" dirty="0">
                <a:solidFill>
                  <a:srgbClr val="5F6368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</a:br>
            <a:endParaRPr lang="en-US" sz="3600" dirty="0">
              <a:latin typeface="Arial Rounded MT Bold" panose="020F070403050403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1026" name="Picture 2" descr="I Want To Ride My Bicycle Stock Illustration - Download Image Now - iStock">
            <a:extLst>
              <a:ext uri="{FF2B5EF4-FFF2-40B4-BE49-F238E27FC236}">
                <a16:creationId xmlns:a16="http://schemas.microsoft.com/office/drawing/2014/main" id="{DFE5FA64-A8F1-4F08-AAE7-3F5CCA09A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77" y="1690688"/>
            <a:ext cx="6498869" cy="48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1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3DC6D11-2670-4EF5-BA94-C54B806BD83D}"/>
              </a:ext>
            </a:extLst>
          </p:cNvPr>
          <p:cNvSpPr txBox="1"/>
          <p:nvPr/>
        </p:nvSpPr>
        <p:spPr>
          <a:xfrm>
            <a:off x="386080" y="307120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Código de </a:t>
            </a: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usuario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CB6CDC7-BF99-4A4D-AC45-A78A4424F59F}"/>
              </a:ext>
            </a:extLst>
          </p:cNvPr>
          <p:cNvSpPr txBox="1"/>
          <p:nvPr/>
        </p:nvSpPr>
        <p:spPr>
          <a:xfrm>
            <a:off x="1080977" y="923126"/>
            <a:ext cx="914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‘c87385356e6eb4b9854a2e64f719017d1023e3de201abbf34b4e62e485efa7d4’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143D26-4EB9-46A2-9D1F-B0285399B253}"/>
              </a:ext>
            </a:extLst>
          </p:cNvPr>
          <p:cNvSpPr txBox="1"/>
          <p:nvPr/>
        </p:nvSpPr>
        <p:spPr>
          <a:xfrm>
            <a:off x="386079" y="2579364"/>
            <a:ext cx="11139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Estaciones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D138CC-8B00-4F20-9E0E-254C052156AE}"/>
              </a:ext>
            </a:extLst>
          </p:cNvPr>
          <p:cNvSpPr txBox="1"/>
          <p:nvPr/>
        </p:nvSpPr>
        <p:spPr>
          <a:xfrm>
            <a:off x="386078" y="5177318"/>
            <a:ext cx="1134872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 ¿Duración de tiempo de viaje más frecuente? </a:t>
            </a:r>
            <a:r>
              <a: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10.5 min</a:t>
            </a:r>
          </a:p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 ¿Hora y día? </a:t>
            </a:r>
            <a:r>
              <a: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13h, día 20 (lunes)</a:t>
            </a:r>
          </a:p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 ¿Estaciones de recogida y devolución? </a:t>
            </a:r>
            <a:r>
              <a: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57 y 46 (centro Madrid)</a:t>
            </a:r>
          </a:p>
          <a:p>
            <a:r>
              <a: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- ¿Código postal más frecuente? </a:t>
            </a:r>
            <a:r>
              <a: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28005 (Zona Puerta de Toledo)</a:t>
            </a:r>
          </a:p>
          <a:p>
            <a:pPr algn="ctr"/>
            <a:endParaRPr lang="es-E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45133A6-29B0-419C-B1DE-6E0173430778}"/>
              </a:ext>
            </a:extLst>
          </p:cNvPr>
          <p:cNvGrpSpPr/>
          <p:nvPr/>
        </p:nvGrpSpPr>
        <p:grpSpPr>
          <a:xfrm>
            <a:off x="868562" y="1407016"/>
            <a:ext cx="9144000" cy="1490415"/>
            <a:chOff x="868562" y="1407016"/>
            <a:chExt cx="9144000" cy="1490415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8919F4C-3EF6-4862-ABEC-9C8C4A036ED2}"/>
                </a:ext>
              </a:extLst>
            </p:cNvPr>
            <p:cNvSpPr txBox="1"/>
            <p:nvPr/>
          </p:nvSpPr>
          <p:spPr>
            <a:xfrm>
              <a:off x="868562" y="1407016"/>
              <a:ext cx="9144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Este usuario de 17-18 años se hizo 27 min a las 0h del día de 1 de enero de 2020 (Nochevieja. ¡Buena manera de comenzar el año!)</a:t>
              </a:r>
            </a:p>
          </p:txBody>
        </p:sp>
        <p:pic>
          <p:nvPicPr>
            <p:cNvPr id="4098" name="Picture 2" descr="Nochevieja sietepasiete - Home | Facebook">
              <a:extLst>
                <a:ext uri="{FF2B5EF4-FFF2-40B4-BE49-F238E27FC236}">
                  <a16:creationId xmlns:a16="http://schemas.microsoft.com/office/drawing/2014/main" id="{828CCDA0-47F9-46DF-9F2D-4D3E7FE29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822" y="1782617"/>
              <a:ext cx="1560740" cy="1114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7C95393-1DE6-4B42-B586-3B20A8FD16B5}"/>
              </a:ext>
            </a:extLst>
          </p:cNvPr>
          <p:cNvGrpSpPr/>
          <p:nvPr/>
        </p:nvGrpSpPr>
        <p:grpSpPr>
          <a:xfrm>
            <a:off x="868562" y="2579364"/>
            <a:ext cx="9144000" cy="1972104"/>
            <a:chOff x="868562" y="2579364"/>
            <a:chExt cx="9144000" cy="1972104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16E139D-EC31-4566-BBCB-398918D80DB0}"/>
                </a:ext>
              </a:extLst>
            </p:cNvPr>
            <p:cNvSpPr txBox="1"/>
            <p:nvPr/>
          </p:nvSpPr>
          <p:spPr>
            <a:xfrm>
              <a:off x="868562" y="3074140"/>
              <a:ext cx="914400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Estaciones de recogida                           Estaciones devolución</a:t>
              </a:r>
            </a:p>
            <a:p>
              <a:pPr algn="ctr"/>
              <a:endParaRPr lang="es-ES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pPr algn="ctr"/>
              <a:endParaRPr lang="es-ES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(¿desplazamiento por trabajo?)</a:t>
              </a:r>
            </a:p>
            <a:p>
              <a:pPr algn="ctr"/>
              <a:endParaRPr lang="es-ES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4100" name="Picture 4" descr="325 preguntas de sí o no (divertidas, incómodas, para niños)">
              <a:extLst>
                <a:ext uri="{FF2B5EF4-FFF2-40B4-BE49-F238E27FC236}">
                  <a16:creationId xmlns:a16="http://schemas.microsoft.com/office/drawing/2014/main" id="{A12FB283-12DA-4D8C-AA43-5C1B66C761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56" t="4752" r="9277" b="12456"/>
            <a:stretch/>
          </p:blipFill>
          <p:spPr bwMode="auto">
            <a:xfrm>
              <a:off x="4858175" y="2579364"/>
              <a:ext cx="1164773" cy="1372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6673E35-E3DB-4A37-8CCC-D83B65D01416}"/>
              </a:ext>
            </a:extLst>
          </p:cNvPr>
          <p:cNvSpPr txBox="1"/>
          <p:nvPr/>
        </p:nvSpPr>
        <p:spPr>
          <a:xfrm>
            <a:off x="453141" y="4328388"/>
            <a:ext cx="11139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Frecuencia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51AC70C-BDE2-4B37-8B0A-94DC181EF633}"/>
              </a:ext>
            </a:extLst>
          </p:cNvPr>
          <p:cNvSpPr txBox="1"/>
          <p:nvPr/>
        </p:nvSpPr>
        <p:spPr>
          <a:xfrm>
            <a:off x="386079" y="307120"/>
            <a:ext cx="111289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Conclusiones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22EBDF3-512A-498E-9D4C-45F2631C7F07}"/>
              </a:ext>
            </a:extLst>
          </p:cNvPr>
          <p:cNvGrpSpPr/>
          <p:nvPr/>
        </p:nvGrpSpPr>
        <p:grpSpPr>
          <a:xfrm>
            <a:off x="393401" y="649656"/>
            <a:ext cx="11348722" cy="1104013"/>
            <a:chOff x="393401" y="649656"/>
            <a:chExt cx="11348722" cy="1104013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ED05407-5750-4472-B09E-3C3E7C8A6914}"/>
                </a:ext>
              </a:extLst>
            </p:cNvPr>
            <p:cNvSpPr txBox="1"/>
            <p:nvPr/>
          </p:nvSpPr>
          <p:spPr>
            <a:xfrm>
              <a:off x="393401" y="1261227"/>
              <a:ext cx="113487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Impacto de la pandemia en el uso de </a:t>
              </a:r>
              <a:r>
                <a:rPr lang="es-ES" sz="2000" dirty="0" err="1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BiciMAD</a:t>
              </a:r>
              <a:endParaRPr lang="es-ES" sz="2000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8194" name="Picture 2" descr="Fotos de Green check mark de stock, Green check mark imágenes libres de  derechos | Depositphotos®">
              <a:extLst>
                <a:ext uri="{FF2B5EF4-FFF2-40B4-BE49-F238E27FC236}">
                  <a16:creationId xmlns:a16="http://schemas.microsoft.com/office/drawing/2014/main" id="{C74FEEBD-4920-4765-9D00-BE2B6A9AB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520" y="649656"/>
              <a:ext cx="1104013" cy="110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2FDC4850-5255-40CF-8553-73E5EA659773}"/>
              </a:ext>
            </a:extLst>
          </p:cNvPr>
          <p:cNvGrpSpPr/>
          <p:nvPr/>
        </p:nvGrpSpPr>
        <p:grpSpPr>
          <a:xfrm>
            <a:off x="386079" y="1360720"/>
            <a:ext cx="10951773" cy="1958627"/>
            <a:chOff x="386079" y="1360720"/>
            <a:chExt cx="10951773" cy="1958627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BABDC471-7E86-4210-B477-DC8BEEA01019}"/>
                </a:ext>
              </a:extLst>
            </p:cNvPr>
            <p:cNvSpPr txBox="1"/>
            <p:nvPr/>
          </p:nvSpPr>
          <p:spPr>
            <a:xfrm>
              <a:off x="386079" y="1924875"/>
              <a:ext cx="1095177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Percepción de </a:t>
              </a:r>
              <a:r>
                <a:rPr lang="es-ES" sz="2000" dirty="0" err="1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BiciMAD</a:t>
              </a:r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 como transporte seguro en tiempos de pandemia</a:t>
              </a:r>
            </a:p>
            <a:p>
              <a:endPara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Impacto de eventos climáticos (Filomena)</a:t>
              </a:r>
              <a:endPara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12" name="Picture 2" descr="Fotos de Green check mark de stock, Green check mark imágenes libres de  derechos | Depositphotos®">
              <a:extLst>
                <a:ext uri="{FF2B5EF4-FFF2-40B4-BE49-F238E27FC236}">
                  <a16:creationId xmlns:a16="http://schemas.microsoft.com/office/drawing/2014/main" id="{5BA67002-79D9-40A3-B477-537C171EF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6115" y="1360720"/>
              <a:ext cx="1104013" cy="110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otos de Green check mark de stock, Green check mark imágenes libres de  derechos | Depositphotos®">
              <a:extLst>
                <a:ext uri="{FF2B5EF4-FFF2-40B4-BE49-F238E27FC236}">
                  <a16:creationId xmlns:a16="http://schemas.microsoft.com/office/drawing/2014/main" id="{756CD1EC-D62C-478B-90A8-65582B860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6349" y="2215334"/>
              <a:ext cx="1104013" cy="110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7113B48-A4E8-45E6-AB75-4E073502C325}"/>
              </a:ext>
            </a:extLst>
          </p:cNvPr>
          <p:cNvGrpSpPr/>
          <p:nvPr/>
        </p:nvGrpSpPr>
        <p:grpSpPr>
          <a:xfrm>
            <a:off x="386079" y="3111744"/>
            <a:ext cx="10951773" cy="2290673"/>
            <a:chOff x="386079" y="3111744"/>
            <a:chExt cx="10951773" cy="2290673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FE7CDD6-8B35-4CF3-B577-C31455EE00B5}"/>
                </a:ext>
              </a:extLst>
            </p:cNvPr>
            <p:cNvSpPr txBox="1"/>
            <p:nvPr/>
          </p:nvSpPr>
          <p:spPr>
            <a:xfrm>
              <a:off x="386079" y="3494202"/>
              <a:ext cx="10951773" cy="1908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Los usuarios que más utilizan </a:t>
              </a:r>
              <a:r>
                <a:rPr lang="es-ES" sz="2000" dirty="0" err="1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BiciMAD</a:t>
              </a:r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 no son los más jóvenes</a:t>
              </a:r>
            </a:p>
            <a:p>
              <a:endPara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A mayor edad, más dura el trayecto </a:t>
              </a:r>
            </a:p>
            <a:p>
              <a:endParaRPr lang="es-ES" sz="2000" b="1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r>
                <a:rPr lang="es-ES" sz="20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La pandemia no ha hecho que los usuarios se saquen más el abono anual</a:t>
              </a:r>
            </a:p>
            <a:p>
              <a:pPr algn="ctr"/>
              <a:endParaRPr lang="es-ES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8196" name="Picture 4" descr="Icono Signo de exclamación, interrogación Gratis de 780 Free Vector Emoji">
              <a:extLst>
                <a:ext uri="{FF2B5EF4-FFF2-40B4-BE49-F238E27FC236}">
                  <a16:creationId xmlns:a16="http://schemas.microsoft.com/office/drawing/2014/main" id="{E321242F-1960-4863-A3E5-F4C0A14FF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1544" y="3111744"/>
              <a:ext cx="877125" cy="87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cono Signo de exclamación, interrogación Gratis de 780 Free Vector Emoji">
              <a:extLst>
                <a:ext uri="{FF2B5EF4-FFF2-40B4-BE49-F238E27FC236}">
                  <a16:creationId xmlns:a16="http://schemas.microsoft.com/office/drawing/2014/main" id="{469EAC7F-2544-495E-92F1-1B168E2A4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076" y="3873011"/>
              <a:ext cx="877125" cy="87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cono Signo de exclamación, interrogación Gratis de 780 Free Vector Emoji">
              <a:extLst>
                <a:ext uri="{FF2B5EF4-FFF2-40B4-BE49-F238E27FC236}">
                  <a16:creationId xmlns:a16="http://schemas.microsoft.com/office/drawing/2014/main" id="{921237BB-AA05-4C58-868E-37BF27FFD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4911" y="4311573"/>
              <a:ext cx="877125" cy="87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97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505C8-D673-4742-BDDE-34495083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61" y="180754"/>
            <a:ext cx="10515600" cy="1116530"/>
          </a:xfrm>
        </p:spPr>
        <p:txBody>
          <a:bodyPr>
            <a:normAutofit fontScale="90000"/>
          </a:bodyPr>
          <a:lstStyle/>
          <a:p>
            <a:pPr algn="ctr"/>
            <a:br>
              <a:rPr lang="es-ES" sz="3600" b="1" i="0" dirty="0">
                <a:solidFill>
                  <a:srgbClr val="5F6368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</a:br>
            <a:r>
              <a:rPr lang="es-ES" sz="4000" b="1" i="0" dirty="0">
                <a:solidFill>
                  <a:srgbClr val="002060"/>
                </a:solidFill>
                <a:effectLst/>
                <a:latin typeface="Arial Rounded MT Bold" panose="020F0704030504030204" pitchFamily="34" charset="0"/>
                <a:ea typeface="Verdana" panose="020B0604030504040204" pitchFamily="34" charset="0"/>
                <a:cs typeface="Aharoni" panose="02010803020104030203" pitchFamily="2" charset="-79"/>
              </a:rPr>
              <a:t>Gracias</a:t>
            </a:r>
            <a:endParaRPr lang="en-US" sz="3600" dirty="0">
              <a:latin typeface="Arial Rounded MT Bold" panose="020F0704030504030204" pitchFamily="34" charset="0"/>
              <a:ea typeface="Verdan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9220" name="Picture 4" descr="Deptford Market Yard on Twitter: &amp;quot;&amp;#39;I want to ride my bicycle, I want to ride  my bike&amp;#39; 🚴🚴‍♀️ Get your broken bikes down to #FolkestoneGardens this  Sunday between 10am till 2pm for">
            <a:extLst>
              <a:ext uri="{FF2B5EF4-FFF2-40B4-BE49-F238E27FC236}">
                <a16:creationId xmlns:a16="http://schemas.microsoft.com/office/drawing/2014/main" id="{AA2E7C80-483F-4FBF-A62A-9EE085BAF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74" y="1382344"/>
            <a:ext cx="4701031" cy="472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4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C956D-2CB7-4CC8-8BA2-36E4512FA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9" y="980322"/>
            <a:ext cx="11128980" cy="3857492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1400" dirty="0">
                <a:latin typeface="Arial Rounded MT Bold" panose="020F0704030504030204" pitchFamily="34" charset="0"/>
                <a:hlinkClick r:id="rId2"/>
              </a:rPr>
              <a:t>https://www.istockphoto.com/es/vector/quiero-que-mi-bicycle-ride-gm455434461-17330839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1400" dirty="0">
                <a:latin typeface="Arial Rounded MT Bold" panose="020F0704030504030204" pitchFamily="34" charset="0"/>
                <a:hlinkClick r:id="rId3"/>
              </a:rPr>
              <a:t>https://paintmaps.com/es/mapas-en-blanco/278c/muestras</a:t>
            </a:r>
            <a:r>
              <a:rPr lang="en-US" sz="1400" dirty="0">
                <a:latin typeface="Arial Rounded MT Bold" panose="020F0704030504030204" pitchFamily="34" charset="0"/>
              </a:rPr>
              <a:t>  </a:t>
            </a:r>
          </a:p>
          <a:p>
            <a:pPr>
              <a:buFontTx/>
              <a:buChar char="-"/>
            </a:pPr>
            <a:r>
              <a:rPr lang="en-US" sz="1400" dirty="0">
                <a:latin typeface="Arial Rounded MT Bold" panose="020F0704030504030204" pitchFamily="34" charset="0"/>
                <a:hlinkClick r:id="rId4"/>
              </a:rPr>
              <a:t>https://pbs.twimg.com/profile_images/1148169365264773120/JzlZZKEm_400x400.png</a:t>
            </a:r>
            <a:r>
              <a:rPr lang="en-US" sz="1400" dirty="0">
                <a:latin typeface="Arial Rounded MT Bold" panose="020F070403050403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sz="1400" dirty="0">
                <a:latin typeface="Arial Rounded MT Bold" panose="020F0704030504030204" pitchFamily="34" charset="0"/>
                <a:hlinkClick r:id="rId5"/>
              </a:rPr>
              <a:t>https://www.redaccionmedica.com/images/destacados/el-covid-19-frente-a-la-gripe-y-otros-coronavirus-ojo-a-las-comorbilidades-8526.jpg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1400" dirty="0">
                <a:latin typeface="Arial Rounded MT Bold" panose="020F0704030504030204" pitchFamily="34" charset="0"/>
              </a:rPr>
              <a:t>https://www.google.com/</a:t>
            </a:r>
            <a:r>
              <a:rPr lang="en-US" sz="1400" dirty="0" err="1">
                <a:latin typeface="Arial Rounded MT Bold" panose="020F0704030504030204" pitchFamily="34" charset="0"/>
              </a:rPr>
              <a:t>imgres?imgurl</a:t>
            </a:r>
            <a:r>
              <a:rPr lang="en-US" sz="1400" dirty="0">
                <a:latin typeface="Arial Rounded MT Bold" panose="020F0704030504030204" pitchFamily="34" charset="0"/>
              </a:rPr>
              <a:t>=https%3A%2F%2Flookaside.fbsbx.com%2Flookaside%2Fcrawler%2Fmedia%2F%3Fmedia_id%3D729314613835719&amp;imgrefurl=https%3A%2F%2Fm.facebook.com%2FNochevieja-sietepasiete-729314613835719%2F&amp;tbnid=BV65FtlUz-er-M&amp;vet=12ahUKEwjCrPe4vrf1AhUBBRoKHZhzDMwQMygzegQIARBc..i&amp;docid=rA1jdQOuSBiFzM&amp;w=1600&amp;h=1144&amp;itg=1&amp;q=</a:t>
            </a:r>
            <a:r>
              <a:rPr lang="en-US" sz="1400" dirty="0" err="1">
                <a:latin typeface="Arial Rounded MT Bold" panose="020F0704030504030204" pitchFamily="34" charset="0"/>
              </a:rPr>
              <a:t>nochevieja&amp;ved</a:t>
            </a:r>
            <a:r>
              <a:rPr lang="en-US" sz="1400" dirty="0">
                <a:latin typeface="Arial Rounded MT Bold" panose="020F0704030504030204" pitchFamily="34" charset="0"/>
              </a:rPr>
              <a:t>=2ahUKEwjCrPe4vrf1AhUBBRoKHZhzDMwQMygzegQIARBc   </a:t>
            </a:r>
          </a:p>
          <a:p>
            <a:pPr>
              <a:buFontTx/>
              <a:buChar char="-"/>
            </a:pPr>
            <a:endParaRPr lang="en-US" sz="1400" dirty="0">
              <a:latin typeface="Arial Rounded MT Bold" panose="020F0704030504030204" pitchFamily="34" charset="0"/>
            </a:endParaRPr>
          </a:p>
          <a:p>
            <a:pPr>
              <a:buFontTx/>
              <a:buChar char="-"/>
            </a:pPr>
            <a:r>
              <a:rPr lang="en-US" sz="1400" dirty="0">
                <a:latin typeface="Arial Rounded MT Bold" panose="020F0704030504030204" pitchFamily="34" charset="0"/>
              </a:rPr>
              <a:t>https://www.google.com/</a:t>
            </a:r>
            <a:r>
              <a:rPr lang="en-US" sz="1400" dirty="0" err="1">
                <a:latin typeface="Arial Rounded MT Bold" panose="020F0704030504030204" pitchFamily="34" charset="0"/>
              </a:rPr>
              <a:t>imgres?imgurl</a:t>
            </a:r>
            <a:r>
              <a:rPr lang="en-US" sz="1400" dirty="0">
                <a:latin typeface="Arial Rounded MT Bold" panose="020F0704030504030204" pitchFamily="34" charset="0"/>
              </a:rPr>
              <a:t>=https%3A%2F%2Fi.pinimg.com%2Foriginals%2Fe0%2Fc2%2F2a%2Fe0c22a5a0dfcf19b23c705886480fe86.jpg&amp;imgrefurl=https%3A%2F%2Fgrup-policlinic.com%2Fcentros-medicos%2Fpoliclinic-torreblanca-sant-cugat%2F%3Fcid%3D158%26shop%3Don%2Bmy%2Bbicycle%26xi%3D1%26xc%3D20%26pr%3D33.99%26you%3D0&amp;tbnid=ZdhzsSLXziX7mM&amp;vet=12ahUKEwiEyrCYxbf1AhUU_BoKHQNgDVUQMygDegUIARC_AQ..i&amp;docid=e4TFM500LIEOAM&amp;w=1080&amp;h=1077&amp;itg=1&amp;q=i%20want%20to%20ride%20my%20bicycle&amp;ved=2ahUKEwiEyrCYxbf1AhUU_BoKHQNgDVUQMygDegUIARC_AQ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63CF5C-4E9A-4B14-A56D-E47854CE5AB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757" t="26796" r="48520" b="42395"/>
          <a:stretch/>
        </p:blipFill>
        <p:spPr>
          <a:xfrm>
            <a:off x="839973" y="4837814"/>
            <a:ext cx="4124206" cy="17130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687298-1956-43DA-BD99-C9737AD5F2FA}"/>
              </a:ext>
            </a:extLst>
          </p:cNvPr>
          <p:cNvSpPr txBox="1"/>
          <p:nvPr/>
        </p:nvSpPr>
        <p:spPr>
          <a:xfrm>
            <a:off x="386079" y="307120"/>
            <a:ext cx="111289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Fuentes de imágenes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21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5DDAC-45BD-4141-BFAD-490A9C08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Motivación</a:t>
            </a:r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del </a:t>
            </a:r>
            <a:r>
              <a:rPr lang="en-U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trabajo</a:t>
            </a:r>
            <a:endParaRPr lang="en-US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I Want To Ride My Bicycle Stock Illustration - Download Image Now - iStock">
            <a:extLst>
              <a:ext uri="{FF2B5EF4-FFF2-40B4-BE49-F238E27FC236}">
                <a16:creationId xmlns:a16="http://schemas.microsoft.com/office/drawing/2014/main" id="{4001B92D-72D4-490C-AB80-0A8D70B4A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77" y="1690688"/>
            <a:ext cx="6498869" cy="488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pas de muestra para Comunidad de Madrid (coloreado,sombrío)">
            <a:extLst>
              <a:ext uri="{FF2B5EF4-FFF2-40B4-BE49-F238E27FC236}">
                <a16:creationId xmlns:a16="http://schemas.microsoft.com/office/drawing/2014/main" id="{85F6B557-0998-4A62-86F9-A7CCAF5CA3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6" t="8802" r="22550" b="8996"/>
          <a:stretch/>
        </p:blipFill>
        <p:spPr bwMode="auto">
          <a:xfrm>
            <a:off x="427668" y="1281877"/>
            <a:ext cx="2022570" cy="204186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EE17207-0F07-4F1B-A777-61D1A117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" y="3534261"/>
            <a:ext cx="2657547" cy="28985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4" descr="Silhouette of different bicycles for children man Vector Image">
            <a:extLst>
              <a:ext uri="{FF2B5EF4-FFF2-40B4-BE49-F238E27FC236}">
                <a16:creationId xmlns:a16="http://schemas.microsoft.com/office/drawing/2014/main" id="{3EA522BE-D921-40B4-AE27-28873E5B3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41" r="46738" b="8867"/>
          <a:stretch/>
        </p:blipFill>
        <p:spPr bwMode="auto">
          <a:xfrm>
            <a:off x="8169724" y="4052288"/>
            <a:ext cx="3613213" cy="23805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ciMAD (@BiciMAD) / Twitter">
            <a:extLst>
              <a:ext uri="{FF2B5EF4-FFF2-40B4-BE49-F238E27FC236}">
                <a16:creationId xmlns:a16="http://schemas.microsoft.com/office/drawing/2014/main" id="{365C6CE3-7200-4F53-A473-5DECB68064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8" r="7495"/>
          <a:stretch/>
        </p:blipFill>
        <p:spPr bwMode="auto">
          <a:xfrm>
            <a:off x="8169724" y="273244"/>
            <a:ext cx="3524436" cy="35231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vid-19, gripe y otros coronavirus: ojo a las comorbilidades">
            <a:extLst>
              <a:ext uri="{FF2B5EF4-FFF2-40B4-BE49-F238E27FC236}">
                <a16:creationId xmlns:a16="http://schemas.microsoft.com/office/drawing/2014/main" id="{8F696CF1-8644-439D-A174-BA4118C8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605088"/>
            <a:ext cx="2781300" cy="164782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91377D-CCE6-4C6B-9686-042264ABC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1" y="304801"/>
            <a:ext cx="6503117" cy="5110479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7F12F0C4-419D-41F5-85CF-9A48F25943D9}"/>
              </a:ext>
            </a:extLst>
          </p:cNvPr>
          <p:cNvGrpSpPr/>
          <p:nvPr/>
        </p:nvGrpSpPr>
        <p:grpSpPr>
          <a:xfrm>
            <a:off x="3525520" y="5024293"/>
            <a:ext cx="2265681" cy="1335303"/>
            <a:chOff x="3525520" y="5136053"/>
            <a:chExt cx="2265681" cy="1335303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0BDE679-9AF9-46B2-AC3F-CA10CFD2D176}"/>
                </a:ext>
              </a:extLst>
            </p:cNvPr>
            <p:cNvSpPr txBox="1"/>
            <p:nvPr/>
          </p:nvSpPr>
          <p:spPr>
            <a:xfrm>
              <a:off x="3525520" y="5548026"/>
              <a:ext cx="225551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Estado de </a:t>
              </a:r>
              <a:r>
                <a:rPr lang="en-US" dirty="0" err="1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alarma</a:t>
              </a:r>
              <a:endParaRPr lang="en-US" dirty="0">
                <a:solidFill>
                  <a:srgbClr val="002060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15 </a:t>
              </a:r>
              <a:r>
                <a:rPr lang="en-US" dirty="0" err="1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marzo</a:t>
              </a:r>
              <a:r>
                <a:rPr lang="en-U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 al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21 </a:t>
              </a:r>
              <a:r>
                <a:rPr lang="en-US" dirty="0" err="1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junio</a:t>
              </a:r>
              <a:endParaRPr lang="en-US" dirty="0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F769B04A-48AC-46DB-B16B-21087340AF24}"/>
                </a:ext>
              </a:extLst>
            </p:cNvPr>
            <p:cNvGrpSpPr/>
            <p:nvPr/>
          </p:nvGrpSpPr>
          <p:grpSpPr>
            <a:xfrm>
              <a:off x="4450439" y="5136053"/>
              <a:ext cx="1340762" cy="437040"/>
              <a:chOff x="1487500" y="4470240"/>
              <a:chExt cx="1631621" cy="437040"/>
            </a:xfrm>
          </p:grpSpPr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0A3BFA39-9D50-418C-8447-144D506AD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7500" y="4470240"/>
                <a:ext cx="0" cy="4370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7B4AE70D-EACB-4166-9D79-5EE5266F0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9120" y="4470240"/>
                <a:ext cx="0" cy="4370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1CBBF8FB-8CEA-41F0-BB1C-5A995192F9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87500" y="4907280"/>
                <a:ext cx="163162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1D268744-1C39-4DF1-9F7C-73256E137914}"/>
              </a:ext>
            </a:extLst>
          </p:cNvPr>
          <p:cNvSpPr/>
          <p:nvPr/>
        </p:nvSpPr>
        <p:spPr>
          <a:xfrm>
            <a:off x="4699539" y="3651731"/>
            <a:ext cx="294279" cy="6688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C3DB7C4-8C30-420C-B098-94E848ABE867}"/>
              </a:ext>
            </a:extLst>
          </p:cNvPr>
          <p:cNvGrpSpPr/>
          <p:nvPr/>
        </p:nvGrpSpPr>
        <p:grpSpPr>
          <a:xfrm>
            <a:off x="4185920" y="542471"/>
            <a:ext cx="1874877" cy="1616722"/>
            <a:chOff x="4185920" y="1040311"/>
            <a:chExt cx="1874877" cy="1616722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514ADE5-7D16-4776-9EA9-77AB3E4694F9}"/>
                </a:ext>
              </a:extLst>
            </p:cNvPr>
            <p:cNvSpPr txBox="1"/>
            <p:nvPr/>
          </p:nvSpPr>
          <p:spPr>
            <a:xfrm>
              <a:off x="4185920" y="1040311"/>
              <a:ext cx="18748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Fin confinamiento y restricciones movilidad </a:t>
              </a:r>
            </a:p>
          </p:txBody>
        </p:sp>
        <p:sp>
          <p:nvSpPr>
            <p:cNvPr id="25" name="Flecha: hacia abajo 24">
              <a:extLst>
                <a:ext uri="{FF2B5EF4-FFF2-40B4-BE49-F238E27FC236}">
                  <a16:creationId xmlns:a16="http://schemas.microsoft.com/office/drawing/2014/main" id="{0A9E380C-0F65-4B67-B670-790F2F08C1F4}"/>
                </a:ext>
              </a:extLst>
            </p:cNvPr>
            <p:cNvSpPr/>
            <p:nvPr/>
          </p:nvSpPr>
          <p:spPr>
            <a:xfrm>
              <a:off x="5070558" y="2240640"/>
              <a:ext cx="334562" cy="41639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AE49D4D-83A6-4D45-B429-2EE0F685F239}"/>
              </a:ext>
            </a:extLst>
          </p:cNvPr>
          <p:cNvGrpSpPr/>
          <p:nvPr/>
        </p:nvGrpSpPr>
        <p:grpSpPr>
          <a:xfrm>
            <a:off x="5405120" y="5181600"/>
            <a:ext cx="2377440" cy="1515955"/>
            <a:chOff x="4185920" y="5293360"/>
            <a:chExt cx="2377440" cy="1515955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A88181B-A1B9-49FC-99C5-6639E355EC60}"/>
                </a:ext>
              </a:extLst>
            </p:cNvPr>
            <p:cNvSpPr txBox="1"/>
            <p:nvPr/>
          </p:nvSpPr>
          <p:spPr>
            <a:xfrm>
              <a:off x="4185920" y="5608986"/>
              <a:ext cx="237744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Relajación de normas y "nueva normalidad" </a:t>
              </a:r>
            </a:p>
            <a:p>
              <a:endParaRPr lang="en-US" dirty="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8FC45014-C2D1-4E9A-AB07-401D49007B32}"/>
                </a:ext>
              </a:extLst>
            </p:cNvPr>
            <p:cNvGrpSpPr/>
            <p:nvPr/>
          </p:nvGrpSpPr>
          <p:grpSpPr>
            <a:xfrm>
              <a:off x="4806039" y="5293360"/>
              <a:ext cx="985161" cy="279733"/>
              <a:chOff x="1920240" y="4627547"/>
              <a:chExt cx="1198880" cy="279733"/>
            </a:xfrm>
          </p:grpSpPr>
          <p:cxnSp>
            <p:nvCxnSpPr>
              <p:cNvPr id="30" name="Conector recto 29">
                <a:extLst>
                  <a:ext uri="{FF2B5EF4-FFF2-40B4-BE49-F238E27FC236}">
                    <a16:creationId xmlns:a16="http://schemas.microsoft.com/office/drawing/2014/main" id="{F66BC55D-6831-4818-9984-2A6B916A4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240" y="4627547"/>
                <a:ext cx="0" cy="27973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E185BE70-DEF5-4134-9D28-38D43D885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9120" y="4627547"/>
                <a:ext cx="0" cy="27973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E4C3DF7D-7CA2-47AC-9A6E-F5DE63F52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0240" y="4907280"/>
                <a:ext cx="119888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03297E9-5A34-4D48-B812-39F222471722}"/>
              </a:ext>
            </a:extLst>
          </p:cNvPr>
          <p:cNvGrpSpPr/>
          <p:nvPr/>
        </p:nvGrpSpPr>
        <p:grpSpPr>
          <a:xfrm>
            <a:off x="7660639" y="5242813"/>
            <a:ext cx="1756961" cy="991518"/>
            <a:chOff x="7660639" y="5740653"/>
            <a:chExt cx="1756961" cy="991518"/>
          </a:xfrm>
        </p:grpSpPr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AA6B51EE-D322-4813-8C92-AE6CBAF4AA16}"/>
                </a:ext>
              </a:extLst>
            </p:cNvPr>
            <p:cNvSpPr txBox="1"/>
            <p:nvPr/>
          </p:nvSpPr>
          <p:spPr>
            <a:xfrm>
              <a:off x="7660639" y="6085840"/>
              <a:ext cx="17569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Segunda ola</a:t>
              </a:r>
            </a:p>
            <a:p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noviembre</a:t>
              </a:r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29C0F24-250A-4B3D-BCAE-BF9DC5D61DF4}"/>
                </a:ext>
              </a:extLst>
            </p:cNvPr>
            <p:cNvCxnSpPr>
              <a:cxnSpLocks/>
            </p:cNvCxnSpPr>
            <p:nvPr/>
          </p:nvCxnSpPr>
          <p:spPr>
            <a:xfrm>
              <a:off x="7782560" y="5740653"/>
              <a:ext cx="0" cy="345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3BCB539E-D987-4BE3-8B5C-F36D5CFB7E1A}"/>
              </a:ext>
            </a:extLst>
          </p:cNvPr>
          <p:cNvGrpSpPr/>
          <p:nvPr/>
        </p:nvGrpSpPr>
        <p:grpSpPr>
          <a:xfrm>
            <a:off x="8593896" y="4836413"/>
            <a:ext cx="2036362" cy="751587"/>
            <a:chOff x="8593896" y="5334253"/>
            <a:chExt cx="2036362" cy="75158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D72C07D0-9B66-447F-9C9F-836E8E62B2BF}"/>
                </a:ext>
              </a:extLst>
            </p:cNvPr>
            <p:cNvSpPr txBox="1"/>
            <p:nvPr/>
          </p:nvSpPr>
          <p:spPr>
            <a:xfrm>
              <a:off x="8593896" y="5439509"/>
              <a:ext cx="20363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Navidades sin restricciones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D825C61E-277D-403B-9388-F79D7DE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8636000" y="5334253"/>
              <a:ext cx="0" cy="3451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FBCC88-17E4-4DE9-8A5C-3DAAB1C50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05" y="287108"/>
            <a:ext cx="8024656" cy="5808892"/>
          </a:xfrm>
          <a:prstGeom prst="rect">
            <a:avLst/>
          </a:prstGeom>
        </p:spPr>
      </p:pic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0951A6B1-A04D-46E1-973E-3378A6439C3E}"/>
              </a:ext>
            </a:extLst>
          </p:cNvPr>
          <p:cNvSpPr/>
          <p:nvPr/>
        </p:nvSpPr>
        <p:spPr>
          <a:xfrm rot="10800000">
            <a:off x="8205983" y="3926081"/>
            <a:ext cx="294279" cy="668895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E08B8F-9CA6-4CE9-B08E-7E68DBC094CC}"/>
              </a:ext>
            </a:extLst>
          </p:cNvPr>
          <p:cNvSpPr txBox="1"/>
          <p:nvPr/>
        </p:nvSpPr>
        <p:spPr>
          <a:xfrm>
            <a:off x="287147" y="628307"/>
            <a:ext cx="2524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Comparar año </a:t>
            </a:r>
          </a:p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prepandemia (2019) con año pandemia (2020)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7412A5-BF9E-4BB0-AB83-FB1823E8B3D8}"/>
              </a:ext>
            </a:extLst>
          </p:cNvPr>
          <p:cNvSpPr txBox="1"/>
          <p:nvPr/>
        </p:nvSpPr>
        <p:spPr>
          <a:xfrm>
            <a:off x="150056" y="2783202"/>
            <a:ext cx="33768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¿Qué se espera?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descenso de registros al comienzo de la pandemia 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aumento posterior tras preferir el uso de bicicleta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81F625-7BAF-4411-AE13-6AF1E90BE90C}"/>
              </a:ext>
            </a:extLst>
          </p:cNvPr>
          <p:cNvSpPr txBox="1"/>
          <p:nvPr/>
        </p:nvSpPr>
        <p:spPr>
          <a:xfrm>
            <a:off x="278823" y="5492095"/>
            <a:ext cx="5065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>
                <a:solidFill>
                  <a:srgbClr val="00206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s-ES" dirty="0"/>
              <a:t>Año 2021:</a:t>
            </a:r>
          </a:p>
          <a:p>
            <a:r>
              <a:rPr lang="es-ES" dirty="0"/>
              <a:t>Filomena (8-10 Enero)</a:t>
            </a:r>
          </a:p>
          <a:p>
            <a:r>
              <a:rPr lang="es-ES" dirty="0"/>
              <a:t>Fin restricciones de movilidad (9 de Mayo)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2D38D4F6-D49F-4471-991F-8BEF588BE67B}"/>
              </a:ext>
            </a:extLst>
          </p:cNvPr>
          <p:cNvSpPr/>
          <p:nvPr/>
        </p:nvSpPr>
        <p:spPr>
          <a:xfrm rot="10800000">
            <a:off x="4892868" y="3926082"/>
            <a:ext cx="294279" cy="66889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6921B157-82F2-4E6B-A20C-45C170524480}"/>
              </a:ext>
            </a:extLst>
          </p:cNvPr>
          <p:cNvSpPr/>
          <p:nvPr/>
        </p:nvSpPr>
        <p:spPr>
          <a:xfrm rot="8797681">
            <a:off x="7288810" y="1358664"/>
            <a:ext cx="294279" cy="66889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3035761-9D12-4D9D-B6F6-C326ED9A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79" y="1087092"/>
            <a:ext cx="6969761" cy="53373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371B3CC-C0FB-43E4-9A2F-7B28894C73DC}"/>
              </a:ext>
            </a:extLst>
          </p:cNvPr>
          <p:cNvSpPr txBox="1"/>
          <p:nvPr/>
        </p:nvSpPr>
        <p:spPr>
          <a:xfrm>
            <a:off x="386080" y="307120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Duración</a:t>
            </a:r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del </a:t>
            </a: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trayecto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0A6BF102-6FA3-4083-BA15-D7862E89DBF3}"/>
              </a:ext>
            </a:extLst>
          </p:cNvPr>
          <p:cNvSpPr/>
          <p:nvPr/>
        </p:nvSpPr>
        <p:spPr>
          <a:xfrm rot="1870099">
            <a:off x="3408195" y="3456874"/>
            <a:ext cx="294279" cy="668895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1C4251B3-CA36-4901-AD59-CEF87AE8051E}"/>
              </a:ext>
            </a:extLst>
          </p:cNvPr>
          <p:cNvSpPr/>
          <p:nvPr/>
        </p:nvSpPr>
        <p:spPr>
          <a:xfrm rot="15795692">
            <a:off x="4445540" y="1416530"/>
            <a:ext cx="294279" cy="66889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83BF03-8349-44F0-A96D-B7B0588E72DB}"/>
              </a:ext>
            </a:extLst>
          </p:cNvPr>
          <p:cNvSpPr txBox="1"/>
          <p:nvPr/>
        </p:nvSpPr>
        <p:spPr>
          <a:xfrm>
            <a:off x="386080" y="307120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Duración</a:t>
            </a:r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del </a:t>
            </a: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trayecto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B62F5-A0AE-4FFA-8832-098EA60F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964700"/>
            <a:ext cx="5821292" cy="43778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7EB2F85-69B0-4B42-96E1-F7D29ECE1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773" y="964700"/>
            <a:ext cx="5821292" cy="437789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3EE01CC-FFE4-442E-83B2-1747018ED021}"/>
              </a:ext>
            </a:extLst>
          </p:cNvPr>
          <p:cNvGrpSpPr/>
          <p:nvPr/>
        </p:nvGrpSpPr>
        <p:grpSpPr>
          <a:xfrm>
            <a:off x="223520" y="1126470"/>
            <a:ext cx="7977398" cy="4812153"/>
            <a:chOff x="233680" y="1126470"/>
            <a:chExt cx="7977398" cy="4812153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4FEBF66-3937-41FD-9DD9-1D7E295F8BFD}"/>
                </a:ext>
              </a:extLst>
            </p:cNvPr>
            <p:cNvSpPr txBox="1"/>
            <p:nvPr/>
          </p:nvSpPr>
          <p:spPr>
            <a:xfrm>
              <a:off x="233680" y="5476958"/>
              <a:ext cx="78333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2019</a:t>
              </a:r>
              <a:r>
                <a:rPr lang="es-ES" sz="24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: en verano aumenta la duración del trayecto</a:t>
              </a:r>
            </a:p>
          </p:txBody>
        </p:sp>
        <p:sp>
          <p:nvSpPr>
            <p:cNvPr id="15" name="Flecha: hacia abajo 14">
              <a:extLst>
                <a:ext uri="{FF2B5EF4-FFF2-40B4-BE49-F238E27FC236}">
                  <a16:creationId xmlns:a16="http://schemas.microsoft.com/office/drawing/2014/main" id="{B30B98B2-31A7-4A6F-AB12-BA2E4465844C}"/>
                </a:ext>
              </a:extLst>
            </p:cNvPr>
            <p:cNvSpPr/>
            <p:nvPr/>
          </p:nvSpPr>
          <p:spPr>
            <a:xfrm rot="2523804">
              <a:off x="1749679" y="1126470"/>
              <a:ext cx="294279" cy="66889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2075AA4B-C6D4-4BDA-905E-F78AFD2531BE}"/>
                </a:ext>
              </a:extLst>
            </p:cNvPr>
            <p:cNvSpPr/>
            <p:nvPr/>
          </p:nvSpPr>
          <p:spPr>
            <a:xfrm rot="2523804">
              <a:off x="7916799" y="1126471"/>
              <a:ext cx="294279" cy="66889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7CCF682-71A1-4182-9726-887275DD58B5}"/>
              </a:ext>
            </a:extLst>
          </p:cNvPr>
          <p:cNvGrpSpPr/>
          <p:nvPr/>
        </p:nvGrpSpPr>
        <p:grpSpPr>
          <a:xfrm>
            <a:off x="233680" y="1134524"/>
            <a:ext cx="9813735" cy="5220441"/>
            <a:chOff x="233680" y="1134524"/>
            <a:chExt cx="9813735" cy="522044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3D421AB-0E4B-4917-9CBE-58964D844E09}"/>
                </a:ext>
              </a:extLst>
            </p:cNvPr>
            <p:cNvSpPr txBox="1"/>
            <p:nvPr/>
          </p:nvSpPr>
          <p:spPr>
            <a:xfrm>
              <a:off x="233680" y="5893300"/>
              <a:ext cx="78333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solidFill>
                    <a:srgbClr val="FF0000"/>
                  </a:solidFill>
                  <a:latin typeface="Arial Rounded MT Bold" panose="020F0704030504030204" pitchFamily="34" charset="0"/>
                </a:rPr>
                <a:t>2020</a:t>
              </a:r>
              <a:r>
                <a:rPr lang="es-ES" sz="2400" dirty="0">
                  <a:solidFill>
                    <a:srgbClr val="002060"/>
                  </a:solidFill>
                  <a:latin typeface="Arial Rounded MT Bold" panose="020F0704030504030204" pitchFamily="34" charset="0"/>
                </a:rPr>
                <a:t>: esta tendencia es mucho mayor</a:t>
              </a:r>
            </a:p>
          </p:txBody>
        </p:sp>
        <p:sp>
          <p:nvSpPr>
            <p:cNvPr id="18" name="Flecha: hacia abajo 17">
              <a:extLst>
                <a:ext uri="{FF2B5EF4-FFF2-40B4-BE49-F238E27FC236}">
                  <a16:creationId xmlns:a16="http://schemas.microsoft.com/office/drawing/2014/main" id="{55AEF891-B0F3-41DD-99A4-A84A483A1422}"/>
                </a:ext>
              </a:extLst>
            </p:cNvPr>
            <p:cNvSpPr/>
            <p:nvPr/>
          </p:nvSpPr>
          <p:spPr>
            <a:xfrm rot="2249275">
              <a:off x="3593830" y="1134524"/>
              <a:ext cx="294279" cy="66889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09BA4F55-3F7E-4861-B901-6EF796480E35}"/>
                </a:ext>
              </a:extLst>
            </p:cNvPr>
            <p:cNvSpPr/>
            <p:nvPr/>
          </p:nvSpPr>
          <p:spPr>
            <a:xfrm rot="2249275">
              <a:off x="9753136" y="1134525"/>
              <a:ext cx="294279" cy="668895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C4EC0DE-A37B-447D-8AAD-775A42412A4F}"/>
              </a:ext>
            </a:extLst>
          </p:cNvPr>
          <p:cNvGrpSpPr/>
          <p:nvPr/>
        </p:nvGrpSpPr>
        <p:grpSpPr>
          <a:xfrm>
            <a:off x="233680" y="1111020"/>
            <a:ext cx="11674336" cy="5670692"/>
            <a:chOff x="233680" y="1111020"/>
            <a:chExt cx="11674336" cy="567069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9C55E71-5A5C-4A00-9667-2268CBAE3FF6}"/>
                </a:ext>
              </a:extLst>
            </p:cNvPr>
            <p:cNvSpPr txBox="1"/>
            <p:nvPr/>
          </p:nvSpPr>
          <p:spPr>
            <a:xfrm>
              <a:off x="233680" y="6320047"/>
              <a:ext cx="85852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2400">
                  <a:solidFill>
                    <a:srgbClr val="002060"/>
                  </a:solidFill>
                  <a:latin typeface="Arial Rounded MT Bold" panose="020F0704030504030204" pitchFamily="34" charset="0"/>
                </a:defRPr>
              </a:lvl1pPr>
            </a:lstStyle>
            <a:p>
              <a:r>
                <a:rPr lang="es-ES" dirty="0"/>
                <a:t>2021: no hay tanta diferencia entre invierno y verano</a:t>
              </a:r>
              <a:endParaRPr lang="en-US" dirty="0"/>
            </a:p>
          </p:txBody>
        </p:sp>
        <p:sp>
          <p:nvSpPr>
            <p:cNvPr id="20" name="Flecha: hacia abajo 19">
              <a:extLst>
                <a:ext uri="{FF2B5EF4-FFF2-40B4-BE49-F238E27FC236}">
                  <a16:creationId xmlns:a16="http://schemas.microsoft.com/office/drawing/2014/main" id="{0E32E7BD-1CE2-47D0-9BAE-F05C9B8571DB}"/>
                </a:ext>
              </a:extLst>
            </p:cNvPr>
            <p:cNvSpPr/>
            <p:nvPr/>
          </p:nvSpPr>
          <p:spPr>
            <a:xfrm rot="1870099">
              <a:off x="5513093" y="1127129"/>
              <a:ext cx="294279" cy="668895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echa: hacia abajo 20">
              <a:extLst>
                <a:ext uri="{FF2B5EF4-FFF2-40B4-BE49-F238E27FC236}">
                  <a16:creationId xmlns:a16="http://schemas.microsoft.com/office/drawing/2014/main" id="{A93914D0-2D50-43F1-8AC1-0B288341BE0A}"/>
                </a:ext>
              </a:extLst>
            </p:cNvPr>
            <p:cNvSpPr/>
            <p:nvPr/>
          </p:nvSpPr>
          <p:spPr>
            <a:xfrm rot="1870099">
              <a:off x="11613737" y="1111020"/>
              <a:ext cx="294279" cy="668895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056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D77CD49F-EF42-4FF6-9222-9671628D0CE9}"/>
              </a:ext>
            </a:extLst>
          </p:cNvPr>
          <p:cNvSpPr txBox="1"/>
          <p:nvPr/>
        </p:nvSpPr>
        <p:spPr>
          <a:xfrm>
            <a:off x="386080" y="307120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Tipo de </a:t>
            </a: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usuario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9" name="Tabla 5">
            <a:extLst>
              <a:ext uri="{FF2B5EF4-FFF2-40B4-BE49-F238E27FC236}">
                <a16:creationId xmlns:a16="http://schemas.microsoft.com/office/drawing/2014/main" id="{7F885FCE-0481-4A5E-BAF7-58EA150D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14329"/>
              </p:ext>
            </p:extLst>
          </p:nvPr>
        </p:nvGraphicFramePr>
        <p:xfrm>
          <a:off x="2245361" y="4366317"/>
          <a:ext cx="7130034" cy="188716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802980006"/>
                    </a:ext>
                  </a:extLst>
                </a:gridCol>
                <a:gridCol w="1593543">
                  <a:extLst>
                    <a:ext uri="{9D8B030D-6E8A-4147-A177-3AD203B41FA5}">
                      <a16:colId xmlns:a16="http://schemas.microsoft.com/office/drawing/2014/main" val="3100912289"/>
                    </a:ext>
                  </a:extLst>
                </a:gridCol>
                <a:gridCol w="1395098">
                  <a:extLst>
                    <a:ext uri="{9D8B030D-6E8A-4147-A177-3AD203B41FA5}">
                      <a16:colId xmlns:a16="http://schemas.microsoft.com/office/drawing/2014/main" val="2789009153"/>
                    </a:ext>
                  </a:extLst>
                </a:gridCol>
                <a:gridCol w="1580438">
                  <a:extLst>
                    <a:ext uri="{9D8B030D-6E8A-4147-A177-3AD203B41FA5}">
                      <a16:colId xmlns:a16="http://schemas.microsoft.com/office/drawing/2014/main" val="2934160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Usuario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47665"/>
                  </a:ext>
                </a:extLst>
              </a:tr>
              <a:tr h="403803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Indeterminado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381.037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23.152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38.864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4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Abono</a:t>
                      </a:r>
                      <a:r>
                        <a:rPr lang="en-US" b="0" dirty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anual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6.726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6.494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2.223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5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Usuario</a:t>
                      </a:r>
                      <a:r>
                        <a:rPr lang="en-US" b="0" dirty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ocasional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Rounded MT Bold" panose="020F0704030504030204" pitchFamily="34" charset="0"/>
                        </a:rPr>
                        <a:t>27.300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21.565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19.182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2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Trabajor</a:t>
                      </a:r>
                      <a:r>
                        <a:rPr lang="en-US" b="0" dirty="0"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b="0" dirty="0" err="1">
                          <a:latin typeface="Arial Rounded MT Bold" panose="020F0704030504030204" pitchFamily="34" charset="0"/>
                        </a:rPr>
                        <a:t>empresa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4.203</a:t>
                      </a:r>
                      <a:endParaRPr lang="en-US" b="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29894"/>
                  </a:ext>
                </a:extLst>
              </a:tr>
            </a:tbl>
          </a:graphicData>
        </a:graphic>
      </p:graphicFrame>
      <p:grpSp>
        <p:nvGrpSpPr>
          <p:cNvPr id="13" name="Grupo 12">
            <a:extLst>
              <a:ext uri="{FF2B5EF4-FFF2-40B4-BE49-F238E27FC236}">
                <a16:creationId xmlns:a16="http://schemas.microsoft.com/office/drawing/2014/main" id="{31BAA99A-0F9D-4149-98CD-AD4DBF803DEA}"/>
              </a:ext>
            </a:extLst>
          </p:cNvPr>
          <p:cNvGrpSpPr/>
          <p:nvPr/>
        </p:nvGrpSpPr>
        <p:grpSpPr>
          <a:xfrm>
            <a:off x="386080" y="960284"/>
            <a:ext cx="11257623" cy="3052915"/>
            <a:chOff x="386080" y="960284"/>
            <a:chExt cx="11257623" cy="305291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ACB921C-C908-4EF9-8799-6A27B6F6A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0" y="960284"/>
              <a:ext cx="11257623" cy="3052915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9FD3E47-B132-4110-89C0-71B6233EB91C}"/>
                </a:ext>
              </a:extLst>
            </p:cNvPr>
            <p:cNvSpPr/>
            <p:nvPr/>
          </p:nvSpPr>
          <p:spPr>
            <a:xfrm>
              <a:off x="8006080" y="1808480"/>
              <a:ext cx="599440" cy="294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50CCE0-9EBD-4844-898F-A8112A15E03C}"/>
              </a:ext>
            </a:extLst>
          </p:cNvPr>
          <p:cNvSpPr txBox="1"/>
          <p:nvPr/>
        </p:nvSpPr>
        <p:spPr>
          <a:xfrm>
            <a:off x="9580880" y="4848233"/>
            <a:ext cx="287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Los abonos decrecen</a:t>
            </a:r>
          </a:p>
          <a:p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El usuario ocasional también (¿turismo?)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4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A6C82E1-2567-4876-873B-A6FD14AD5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18"/>
          <a:stretch/>
        </p:blipFill>
        <p:spPr>
          <a:xfrm>
            <a:off x="169788" y="853439"/>
            <a:ext cx="4545563" cy="33077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B9BECA-02D7-4EDE-A486-B71D5940A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4" b="33314"/>
          <a:stretch/>
        </p:blipFill>
        <p:spPr>
          <a:xfrm>
            <a:off x="4893288" y="853439"/>
            <a:ext cx="4789076" cy="34423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3DA370-AEBC-4A9C-A89F-07D9D7262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" t="66592" r="26817" b="223"/>
          <a:stretch/>
        </p:blipFill>
        <p:spPr>
          <a:xfrm>
            <a:off x="8239760" y="853438"/>
            <a:ext cx="3535679" cy="346926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13CDF8E-2E49-4FDC-ABDC-94F9203D71B5}"/>
              </a:ext>
            </a:extLst>
          </p:cNvPr>
          <p:cNvSpPr txBox="1"/>
          <p:nvPr/>
        </p:nvSpPr>
        <p:spPr>
          <a:xfrm>
            <a:off x="386080" y="307120"/>
            <a:ext cx="4480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Rango de </a:t>
            </a:r>
            <a:r>
              <a:rPr lang="en-US" sz="28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edad</a:t>
            </a: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6DE3259-7273-4BC6-8D14-A0E073909681}"/>
              </a:ext>
            </a:extLst>
          </p:cNvPr>
          <p:cNvSpPr txBox="1"/>
          <p:nvPr/>
        </p:nvSpPr>
        <p:spPr>
          <a:xfrm>
            <a:off x="3045680" y="5814875"/>
            <a:ext cx="64234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Sorprende, esperaba que rangos más jóvenes de edad usaran más el servicio. ¿Será que prefieren los patinetes?</a:t>
            </a: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901AA2A4-03CA-48BC-BA97-A8552B5055D1}"/>
              </a:ext>
            </a:extLst>
          </p:cNvPr>
          <p:cNvSpPr/>
          <p:nvPr/>
        </p:nvSpPr>
        <p:spPr>
          <a:xfrm rot="19060482">
            <a:off x="6621509" y="2660924"/>
            <a:ext cx="294279" cy="668895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08BCBA9-7BE9-4924-8842-C15A0A963325}"/>
              </a:ext>
            </a:extLst>
          </p:cNvPr>
          <p:cNvSpPr txBox="1"/>
          <p:nvPr/>
        </p:nvSpPr>
        <p:spPr>
          <a:xfrm>
            <a:off x="3048000" y="44442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Los de 27-40 años son los que más utilizan </a:t>
            </a:r>
            <a:r>
              <a:rPr lang="es-ES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BiciMAD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, seguido de los 41-65 años. </a:t>
            </a:r>
          </a:p>
          <a:p>
            <a:pPr algn="ctr"/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En 2020 el grupo mayoritario, desciende. ¿Teletrabajo?</a:t>
            </a:r>
          </a:p>
        </p:txBody>
      </p:sp>
    </p:spTree>
    <p:extLst>
      <p:ext uri="{BB962C8B-B14F-4D97-AF65-F5344CB8AC3E}">
        <p14:creationId xmlns:p14="http://schemas.microsoft.com/office/powerpoint/2010/main" val="15174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1856E0-6E89-462E-8C9F-439BBD08A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4"/>
          <a:stretch/>
        </p:blipFill>
        <p:spPr>
          <a:xfrm>
            <a:off x="1483344" y="825285"/>
            <a:ext cx="8934450" cy="3581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D4374D9-51D4-4F49-9812-0A9D742E206F}"/>
              </a:ext>
            </a:extLst>
          </p:cNvPr>
          <p:cNvSpPr txBox="1"/>
          <p:nvPr/>
        </p:nvSpPr>
        <p:spPr>
          <a:xfrm>
            <a:off x="386079" y="307120"/>
            <a:ext cx="111289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¿Durante cuánto tiempo usan la bicicleta por rango de edad?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5549460A-9F74-43AE-AE9E-13EBF5952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42878"/>
              </p:ext>
            </p:extLst>
          </p:nvPr>
        </p:nvGraphicFramePr>
        <p:xfrm>
          <a:off x="1989655" y="4051746"/>
          <a:ext cx="3215386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89786">
                  <a:extLst>
                    <a:ext uri="{9D8B030D-6E8A-4147-A177-3AD203B41FA5}">
                      <a16:colId xmlns:a16="http://schemas.microsoft.com/office/drawing/2014/main" val="8635568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4365406"/>
                    </a:ext>
                  </a:extLst>
                </a:gridCol>
              </a:tblGrid>
              <a:tr h="28707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Edad</a:t>
                      </a:r>
                      <a:r>
                        <a:rPr lang="en-US" dirty="0">
                          <a:latin typeface="Arial Rounded MT Bold" panose="020F0704030504030204" pitchFamily="34" charset="0"/>
                        </a:rPr>
                        <a:t> (</a:t>
                      </a:r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años</a:t>
                      </a:r>
                      <a:r>
                        <a:rPr lang="en-US" dirty="0">
                          <a:latin typeface="Arial Rounded MT Bold" panose="020F07040305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Rounded MT Bold" panose="020F0704030504030204" pitchFamily="34" charset="0"/>
                        </a:rPr>
                        <a:t>minutos</a:t>
                      </a:r>
                      <a:endParaRPr lang="en-US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6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Mayor de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4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41-65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58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27-40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8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14.4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0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1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16-17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Rounded MT Bold" panose="020F0704030504030204" pitchFamily="34" charset="0"/>
                        </a:rPr>
                        <a:t>13.1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122826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CCAFBB4D-72FD-4C87-BD0A-E1F24275C0DF}"/>
              </a:ext>
            </a:extLst>
          </p:cNvPr>
          <p:cNvSpPr txBox="1"/>
          <p:nvPr/>
        </p:nvSpPr>
        <p:spPr>
          <a:xfrm>
            <a:off x="6602820" y="5165218"/>
            <a:ext cx="5034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Pedalean más despacio o ,</a:t>
            </a:r>
          </a:p>
          <a:p>
            <a:pPr algn="ctr"/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hacen uso de recreo mientras que otros grupos más jóvenes pedalean más rápido o hacen uso más funcional (</a:t>
            </a:r>
            <a:r>
              <a:rPr lang="es-ES" i="1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e.g</a:t>
            </a:r>
            <a:r>
              <a:rPr lang="es-ES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. </a:t>
            </a:r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ir a trabajar, recados cortos)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35F941F-833A-46E7-92DA-8F028B8F0B22}"/>
              </a:ext>
            </a:extLst>
          </p:cNvPr>
          <p:cNvSpPr txBox="1"/>
          <p:nvPr/>
        </p:nvSpPr>
        <p:spPr>
          <a:xfrm>
            <a:off x="6602820" y="4226182"/>
            <a:ext cx="503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 mayor edad, más dura el trayecto. </a:t>
            </a:r>
          </a:p>
        </p:txBody>
      </p:sp>
    </p:spTree>
    <p:extLst>
      <p:ext uri="{BB962C8B-B14F-4D97-AF65-F5344CB8AC3E}">
        <p14:creationId xmlns:p14="http://schemas.microsoft.com/office/powerpoint/2010/main" val="384379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844</Words>
  <Application>Microsoft Office PowerPoint</Application>
  <PresentationFormat>Panorámica</PresentationFormat>
  <Paragraphs>108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Consolas</vt:lpstr>
      <vt:lpstr>Tema de Office</vt:lpstr>
      <vt:lpstr> Analizando datos del uso de BiciMAD EDA | Bootcamp Data Science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Gracias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Genua</dc:creator>
  <cp:lastModifiedBy>Ana Genua</cp:lastModifiedBy>
  <cp:revision>36</cp:revision>
  <dcterms:created xsi:type="dcterms:W3CDTF">2022-01-14T19:27:29Z</dcterms:created>
  <dcterms:modified xsi:type="dcterms:W3CDTF">2022-01-17T01:02:07Z</dcterms:modified>
</cp:coreProperties>
</file>