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7" r:id="rId6"/>
    <p:sldId id="261" r:id="rId7"/>
    <p:sldId id="259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5E02-1FC1-4454-92E0-E6488C28FC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55A2-C023-418F-8143-637383726C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cuiqingcai.com/1319.html" TargetMode="External"/><Relationship Id="rId2" Type="http://schemas.openxmlformats.org/officeDocument/2006/relationships/hyperlink" Target="http://www.pythontab.com/html/2014/pythonhexinbiancheng_1128/928.html" TargetMode="External"/><Relationship Id="rId1" Type="http://schemas.openxmlformats.org/officeDocument/2006/relationships/hyperlink" Target="http://wiki.ubuntu.org.cn/Python%E6%AD%A3%E5%88%99%E8%A1%A8%E8%BE%BE%E5%BC%8F%E6%93%8D%E4%BD%9C%E6%8C%87%E5%8D%9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oschina.net/p/jieba?fromerr=k4AFejDS" TargetMode="External"/><Relationship Id="rId1" Type="http://schemas.openxmlformats.org/officeDocument/2006/relationships/hyperlink" Target="http://hanlp.linrunsof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tguigu.com/download.s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wnload.csdn.net/detail/wangyin159/8588271?locationNum=3&amp;fps=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pen.163.com/special/opencourse/machinelearning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imooc.com/learn/147" TargetMode="External"/><Relationship Id="rId2" Type="http://schemas.openxmlformats.org/officeDocument/2006/relationships/hyperlink" Target="http://www.runoob.com/css3/css3-tutorial.html" TargetMode="External"/><Relationship Id="rId1" Type="http://schemas.openxmlformats.org/officeDocument/2006/relationships/hyperlink" Target="http://www.runoob.com/html/html-tutoria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ownload.csdn.net/detail/liuyanfov/5687385?locationNum=1&amp;fps=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ntcode.com/zh-cn/" TargetMode="External"/><Relationship Id="rId1" Type="http://schemas.openxmlformats.org/officeDocument/2006/relationships/hyperlink" Target="https://leetcod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iteye.com/news/27580" TargetMode="External"/><Relationship Id="rId1" Type="http://schemas.openxmlformats.org/officeDocument/2006/relationships/hyperlink" Target="http://www.open-open.com/lib/view/open141488657776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gaojiajun.cn/2015/09/front-end-component/" TargetMode="External"/><Relationship Id="rId1" Type="http://schemas.openxmlformats.org/officeDocument/2006/relationships/hyperlink" Target="http://www.hao.uisdc.com/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m.sui.taobao.org/" TargetMode="External"/><Relationship Id="rId4" Type="http://schemas.openxmlformats.org/officeDocument/2006/relationships/hyperlink" Target="http://frozenui.github.io/" TargetMode="External"/><Relationship Id="rId3" Type="http://schemas.openxmlformats.org/officeDocument/2006/relationships/hyperlink" Target="http://amazeui.org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hyperlink" Target="http://www.bootcss.com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templatemonster.com/" TargetMode="External"/><Relationship Id="rId2" Type="http://schemas.openxmlformats.org/officeDocument/2006/relationships/hyperlink" Target="https://templated.co/" TargetMode="External"/><Relationship Id="rId1" Type="http://schemas.openxmlformats.org/officeDocument/2006/relationships/hyperlink" Target="https://www.freewebtemplates.com/" TargetMode="Externa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charts.baidu.com/index.html" TargetMode="External"/><Relationship Id="rId5" Type="http://schemas.openxmlformats.org/officeDocument/2006/relationships/hyperlink" Target="http://datatables.club/" TargetMode="External"/><Relationship Id="rId4" Type="http://schemas.openxmlformats.org/officeDocument/2006/relationships/hyperlink" Target="http://layer.layui.com/" TargetMode="External"/><Relationship Id="rId3" Type="http://schemas.openxmlformats.org/officeDocument/2006/relationships/hyperlink" Target="https://color.adobe.com/zh/explore/?filter=newest" TargetMode="External"/><Relationship Id="rId2" Type="http://schemas.openxmlformats.org/officeDocument/2006/relationships/hyperlink" Target="http://www.iconfont.cn/" TargetMode="External"/><Relationship Id="rId1" Type="http://schemas.openxmlformats.org/officeDocument/2006/relationships/hyperlink" Target="http://www.jq22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oschina.net/p/webcollector?fromerr=mCZD6D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前端学习资料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正则表达式：</a:t>
            </a:r>
            <a:r>
              <a:rPr lang="en-US" altLang="zh-CN" dirty="0" smtClean="0">
                <a:hlinkClick r:id="rId1"/>
              </a:rPr>
              <a:t>http://wiki.ubuntu.org.cn/Python%E6%AD%A3%E5%88%99%E8%A1%A8%E8%BE%BE%E5%BC%8F%E6%93%8D%E4%BD%9C%E6%8C%87%E5%8D%97</a:t>
            </a:r>
            <a:endParaRPr lang="en-US" altLang="zh-CN" dirty="0" smtClean="0"/>
          </a:p>
          <a:p>
            <a:r>
              <a:rPr lang="en-US" altLang="zh-CN" dirty="0" smtClean="0"/>
              <a:t>Urllib2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http://www.pythontab.com/html/2014/pythonhexinbiancheng_1128/928.html</a:t>
            </a:r>
            <a:endParaRPr lang="en-US" altLang="zh-CN" dirty="0" smtClean="0"/>
          </a:p>
          <a:p>
            <a:r>
              <a:rPr lang="en-US" altLang="zh-CN" dirty="0" smtClean="0"/>
              <a:t>Beautiful Soup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http://cuiqingcai.com/1319.html</a:t>
            </a:r>
            <a:endParaRPr lang="en-US" altLang="zh-CN" dirty="0" smtClean="0"/>
          </a:p>
          <a:p>
            <a:r>
              <a:rPr lang="zh-CN" altLang="en-US" dirty="0" smtClean="0"/>
              <a:t>框架：</a:t>
            </a:r>
            <a:r>
              <a:rPr lang="en-US" altLang="zh-CN" dirty="0" err="1" smtClean="0"/>
              <a:t>scrapy</a:t>
            </a:r>
            <a:r>
              <a:rPr lang="zh-CN" altLang="en-US" smtClean="0"/>
              <a:t>，还没有用</a:t>
            </a:r>
            <a:r>
              <a:rPr lang="zh-CN" altLang="en-US" dirty="0" smtClean="0"/>
              <a:t>过。。。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分词资料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4392"/>
          </a:xfrm>
        </p:spPr>
        <p:txBody>
          <a:bodyPr/>
          <a:lstStyle/>
          <a:p>
            <a:r>
              <a:rPr lang="en-US" altLang="zh-CN" dirty="0" err="1" smtClean="0"/>
              <a:t>HanLP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"/>
              </a:rPr>
              <a:t>http://hanlp.linrunsoft.com/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255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Python</a:t>
            </a:r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4010517"/>
            <a:ext cx="10515600" cy="72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结巴分词：</a:t>
            </a:r>
            <a:r>
              <a:rPr lang="en-US" altLang="zh-CN" dirty="0" smtClean="0">
                <a:hlinkClick r:id="rId2"/>
              </a:rPr>
              <a:t>http://www.oschina.net/p/jieba?fromerr=k4AFejDS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后台搭建资料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入手较快的学习网站推荐尚硅谷的系列视频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还有相关的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安装包，</a:t>
            </a:r>
            <a:r>
              <a:rPr lang="en-US" altLang="zh-CN" dirty="0" smtClean="0"/>
              <a:t>pdf</a:t>
            </a:r>
            <a:r>
              <a:rPr lang="zh-CN" altLang="en-US" dirty="0" smtClean="0"/>
              <a:t>课堂笔记，面试汇总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www.atguigu.com/download.shtml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zh-CN" altLang="en-US" dirty="0" smtClean="0"/>
              <a:t>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047" y="6355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集体</a:t>
            </a:r>
            <a:r>
              <a:rPr lang="zh-CN" altLang="en-US" dirty="0" smtClean="0"/>
              <a:t>智慧编程</a:t>
            </a:r>
            <a:br>
              <a:rPr lang="en-US" altLang="zh-CN" dirty="0"/>
            </a:b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download.csdn.net/detail/wangyin159/8588271?locationNum=3&amp;fps=1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047" y="225062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内容涵盖协同过滤，网络爬虫，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，遗传算法，模拟退火算法，神经网络，决策树等（都是入门的讲解，配套代码）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11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br>
              <a:rPr lang="en-US" altLang="zh-CN" dirty="0" smtClean="0"/>
            </a:br>
            <a:r>
              <a:rPr lang="en-US" altLang="zh-CN" dirty="0" smtClean="0"/>
              <a:t>http</a:t>
            </a:r>
            <a:r>
              <a:rPr lang="en-US" altLang="zh-CN" dirty="0"/>
              <a:t>://scikit-learn.org/stable</a:t>
            </a:r>
            <a:r>
              <a:rPr lang="en-US" altLang="zh-CN" dirty="0" smtClean="0"/>
              <a:t>/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759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强大的机器学习包</a:t>
            </a:r>
            <a:endParaRPr lang="en-US" altLang="zh-CN" dirty="0" smtClean="0"/>
          </a:p>
          <a:p>
            <a:r>
              <a:rPr lang="zh-CN" altLang="en-US" dirty="0" smtClean="0"/>
              <a:t>内置数据对象集</a:t>
            </a:r>
            <a:endParaRPr lang="en-US" altLang="zh-CN" dirty="0" smtClean="0"/>
          </a:p>
          <a:p>
            <a:r>
              <a:rPr lang="zh-CN" altLang="en-US" dirty="0" smtClean="0"/>
              <a:t>交叉检验</a:t>
            </a:r>
            <a:endParaRPr lang="en-US" altLang="zh-CN" dirty="0" smtClean="0"/>
          </a:p>
          <a:p>
            <a:r>
              <a:rPr lang="zh-CN" altLang="en-US" dirty="0" smtClean="0"/>
              <a:t>分类（线性，逻辑回归，神经网络，支持向量机（线性内核），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），聚类（</a:t>
            </a:r>
            <a:r>
              <a:rPr lang="en-US" altLang="zh-CN" dirty="0" err="1" smtClean="0"/>
              <a:t>kmeans</a:t>
            </a:r>
            <a:r>
              <a:rPr lang="zh-CN" altLang="en-US" dirty="0" smtClean="0"/>
              <a:t>），主成分分析</a:t>
            </a:r>
            <a:endParaRPr lang="en-US" altLang="zh-CN" dirty="0" smtClean="0"/>
          </a:p>
          <a:p>
            <a:r>
              <a:rPr lang="zh-CN" altLang="en-US" dirty="0" smtClean="0"/>
              <a:t>精确率，召回率分析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搭配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使用，做结果可视化分析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75" y="6098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吴恩</a:t>
            </a:r>
            <a:r>
              <a:rPr lang="zh-CN" altLang="en-US" dirty="0" smtClean="0"/>
              <a:t>达 机器学习公开课</a:t>
            </a:r>
            <a:br>
              <a:rPr lang="en-US" altLang="zh-CN" dirty="0"/>
            </a:b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open.163.com/special/opencourse/machinelearning.html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775" y="292032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算法的公式推导：微积分，线性代数，概率论</a:t>
            </a:r>
            <a:endParaRPr lang="en-US" altLang="zh-CN" dirty="0" smtClean="0"/>
          </a:p>
          <a:p>
            <a:r>
              <a:rPr lang="zh-CN" altLang="en-US" dirty="0" smtClean="0"/>
              <a:t>梯度下降（上升），欠拟合过拟合，牛顿方法，生成学习，朴素贝叶斯，最大间隔分类，感知机等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前端入门课程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菜鸟教程：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HTML5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"/>
              </a:rPr>
              <a:t>http://www.runoob.com/html/html-tutorial.html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CSS3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http://www.runoob.com/css3/css3-tutorial.html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快速过完，了解用法即可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慕课网：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企业网站综合布局实战：</a:t>
            </a:r>
            <a:r>
              <a:rPr lang="en-US" altLang="zh-CN" dirty="0" smtClean="0">
                <a:hlinkClick r:id="rId3"/>
              </a:rPr>
              <a:t>http://www.imooc.com/learn/147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跟着教程做，了解前端页面设计中的层级关系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04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推荐系统实践</a:t>
            </a:r>
            <a:r>
              <a:rPr lang="en-US" altLang="zh-CN" dirty="0"/>
              <a:t>》</a:t>
            </a:r>
            <a:br>
              <a:rPr lang="en-US" altLang="zh-CN" dirty="0"/>
            </a:br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download.csdn.net/detail/liuyanfov/5687385?locationNum=1&amp;fps=1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1426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作者：项亮</a:t>
            </a:r>
            <a:endParaRPr lang="en-US" altLang="zh-CN" dirty="0" smtClean="0"/>
          </a:p>
          <a:p>
            <a:r>
              <a:rPr lang="zh-CN" altLang="en-US" dirty="0" smtClean="0"/>
              <a:t>出版社：人民邮电出版社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r>
              <a:rPr lang="en-US" altLang="zh-CN" dirty="0" smtClean="0"/>
              <a:t>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英文：</a:t>
            </a:r>
            <a:r>
              <a:rPr lang="en-US" altLang="zh-CN" dirty="0" err="1" smtClean="0"/>
              <a:t>Leetcode</a:t>
            </a:r>
            <a:r>
              <a:rPr lang="en-US" altLang="zh-CN" dirty="0"/>
              <a:t>   </a:t>
            </a:r>
            <a:r>
              <a:rPr lang="en-US" altLang="zh-CN" dirty="0" smtClean="0">
                <a:hlinkClick r:id="rId1"/>
              </a:rPr>
              <a:t>https://</a:t>
            </a:r>
            <a:r>
              <a:rPr lang="en-US" altLang="zh-CN" dirty="0">
                <a:hlinkClick r:id="rId1"/>
              </a:rPr>
              <a:t>leetcode.com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中文：</a:t>
            </a:r>
            <a:r>
              <a:rPr lang="en-US" altLang="zh-CN" dirty="0" err="1" smtClean="0"/>
              <a:t>Lintcode</a:t>
            </a:r>
            <a:r>
              <a:rPr lang="en-US" altLang="zh-CN" dirty="0" smtClean="0"/>
              <a:t>  	  </a:t>
            </a:r>
            <a:r>
              <a:rPr lang="en-US" altLang="zh-CN" dirty="0">
                <a:hlinkClick r:id="rId2"/>
              </a:rPr>
              <a:t>http://www.lintcode.com/zh-cn/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推荐使用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Brackets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Brackets 10</a:t>
            </a:r>
            <a:r>
              <a:rPr lang="zh-CN" altLang="en-US" dirty="0"/>
              <a:t>款常用</a:t>
            </a:r>
            <a:r>
              <a:rPr lang="zh-CN" altLang="en-US" dirty="0" smtClean="0"/>
              <a:t>插件：</a:t>
            </a:r>
            <a:r>
              <a:rPr lang="en-US" altLang="zh-CN" dirty="0" smtClean="0">
                <a:hlinkClick r:id="rId1"/>
              </a:rPr>
              <a:t>http://www.open-open.com/lib/view/open1414886577762.html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Emmet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HTML/CSS</a:t>
            </a:r>
            <a:r>
              <a:rPr lang="zh-CN" altLang="en-US" dirty="0" smtClean="0"/>
              <a:t>代码快速编写神器：</a:t>
            </a:r>
            <a:r>
              <a:rPr lang="en-US" altLang="zh-CN" dirty="0" smtClean="0">
                <a:hlinkClick r:id="rId2"/>
              </a:rPr>
              <a:t>http://www.iteye.com/news/27580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Dreamweaver</a:t>
            </a:r>
            <a:r>
              <a:rPr lang="zh-CN" altLang="en-US" dirty="0" smtClean="0"/>
              <a:t>：不太推荐，建议直接通过代码进行排版和美化，样式可以参照模板以及相关网站。（查看网页源代码）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前端各类资源汇总网站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设计师网址导航：</a:t>
            </a:r>
            <a:r>
              <a:rPr lang="en-US" altLang="zh-CN" dirty="0" smtClean="0">
                <a:hlinkClick r:id="rId1"/>
              </a:rPr>
              <a:t>http://www.hao.uisdc.com/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zh-CN" altLang="en-US" dirty="0"/>
              <a:t>组件</a:t>
            </a:r>
            <a:r>
              <a:rPr lang="zh-CN" altLang="en-US" dirty="0" smtClean="0"/>
              <a:t>库：</a:t>
            </a:r>
            <a:r>
              <a:rPr lang="en-US" altLang="zh-CN" dirty="0" smtClean="0">
                <a:hlinkClick r:id="rId2"/>
              </a:rPr>
              <a:t>http://gaojiajun.cn/2015/09/front-end-component/</a:t>
            </a:r>
            <a:endParaRPr lang="en-US" altLang="zh-CN" dirty="0" smtClean="0"/>
          </a:p>
          <a:p>
            <a:r>
              <a:rPr lang="zh-CN" altLang="en-US" dirty="0" smtClean="0"/>
              <a:t>翻墙软件：蓝灯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"/>
              </a:rPr>
              <a:t>http://www.bootcss.com/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（中文网）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hlinkClick r:id="rId2"/>
              </a:rPr>
              <a:t>https://startbootstrap.com/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（英文，网站模板）</a:t>
            </a:r>
            <a:endParaRPr lang="en-US" altLang="zh-CN" dirty="0" smtClean="0"/>
          </a:p>
          <a:p>
            <a:r>
              <a:rPr lang="en-US" altLang="zh-CN" dirty="0" smtClean="0"/>
              <a:t>Amaze </a:t>
            </a:r>
            <a:r>
              <a:rPr lang="en-US" altLang="zh-CN" dirty="0"/>
              <a:t>UI 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http://amazeui.org/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Frozen UI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http://frozenui.github.io/</a:t>
            </a:r>
            <a:endParaRPr lang="en-US" altLang="zh-CN" dirty="0" smtClean="0"/>
          </a:p>
          <a:p>
            <a:r>
              <a:rPr lang="en-US" altLang="zh-CN" dirty="0" smtClean="0"/>
              <a:t>SUI Mobile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http://m.sui.taobao.org/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前端模板网站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 Web Templates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1"/>
              </a:rPr>
              <a:t>https://www.freewebtemplates.com/</a:t>
            </a:r>
            <a:endParaRPr lang="en-US" altLang="zh-CN" dirty="0" smtClean="0"/>
          </a:p>
          <a:p>
            <a:r>
              <a:rPr lang="en-US" altLang="zh-CN" dirty="0" smtClean="0"/>
              <a:t>TEMPLATED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https://templated.co/</a:t>
            </a:r>
            <a:endParaRPr lang="en-US" altLang="zh-CN" dirty="0" smtClean="0"/>
          </a:p>
          <a:p>
            <a:r>
              <a:rPr lang="en-US" altLang="zh-CN" dirty="0" err="1" smtClean="0"/>
              <a:t>TemplateMonster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https://www.templatemonster.com/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插件库：</a:t>
            </a:r>
            <a:r>
              <a:rPr lang="en-US" altLang="zh-CN" dirty="0" smtClean="0">
                <a:hlinkClick r:id="rId1"/>
              </a:rPr>
              <a:t>http://www.jq22.com/</a:t>
            </a:r>
            <a:endParaRPr lang="en-US" altLang="zh-CN" dirty="0" smtClean="0"/>
          </a:p>
          <a:p>
            <a:r>
              <a:rPr lang="zh-CN" altLang="en-US" dirty="0" smtClean="0"/>
              <a:t>矢量图标库：</a:t>
            </a:r>
            <a:r>
              <a:rPr lang="en-US" altLang="zh-CN" dirty="0" smtClean="0">
                <a:hlinkClick r:id="rId2"/>
              </a:rPr>
              <a:t>http://www.iconfont.cn/</a:t>
            </a:r>
            <a:endParaRPr lang="en-US" altLang="zh-CN" dirty="0" smtClean="0"/>
          </a:p>
          <a:p>
            <a:r>
              <a:rPr lang="zh-CN" altLang="en-US" dirty="0" smtClean="0"/>
              <a:t>配色参考：</a:t>
            </a:r>
            <a:r>
              <a:rPr lang="en-US" altLang="zh-CN" dirty="0" smtClean="0">
                <a:hlinkClick r:id="rId3"/>
              </a:rPr>
              <a:t>https://color.adobe.com/zh/explore/?filter=newest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弹层</a:t>
            </a:r>
            <a:r>
              <a:rPr lang="zh-CN" altLang="en-US" dirty="0" smtClean="0"/>
              <a:t>组件：</a:t>
            </a:r>
            <a:r>
              <a:rPr lang="en-US" altLang="zh-CN" dirty="0" smtClean="0">
                <a:hlinkClick r:id="rId4"/>
              </a:rPr>
              <a:t>http://layer.layui.com/</a:t>
            </a:r>
            <a:endParaRPr lang="en-US" altLang="zh-CN" dirty="0" smtClean="0"/>
          </a:p>
          <a:p>
            <a:r>
              <a:rPr lang="en-US" altLang="zh-CN" dirty="0" smtClean="0"/>
              <a:t>JQuery</a:t>
            </a:r>
            <a:r>
              <a:rPr lang="zh-CN" altLang="en-US" dirty="0" smtClean="0"/>
              <a:t>表格插件：</a:t>
            </a:r>
            <a:r>
              <a:rPr lang="en-US" altLang="zh-CN" dirty="0" smtClean="0">
                <a:hlinkClick r:id="rId5"/>
              </a:rPr>
              <a:t>http://datatables.club/</a:t>
            </a:r>
            <a:endParaRPr lang="en-US" altLang="zh-CN" dirty="0" smtClean="0"/>
          </a:p>
          <a:p>
            <a:r>
              <a:rPr lang="zh-CN" altLang="en-US" dirty="0" smtClean="0"/>
              <a:t>图表库：</a:t>
            </a:r>
            <a:r>
              <a:rPr lang="en-US" altLang="zh-CN" dirty="0" smtClean="0">
                <a:hlinkClick r:id="rId6"/>
              </a:rPr>
              <a:t>http://echarts.baidu.com/index.html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爬虫资料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WebCollector</a:t>
            </a:r>
            <a:r>
              <a:rPr lang="zh-CN" altLang="en-US" dirty="0" smtClean="0"/>
              <a:t>框架：</a:t>
            </a:r>
            <a:r>
              <a:rPr lang="en-US" altLang="zh-CN" dirty="0" smtClean="0">
                <a:hlinkClick r:id="rId1"/>
              </a:rPr>
              <a:t>http://www.oschina.net/p/webcollector?fromerr=mCZD6Dpu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宽屏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前端学习资料</vt:lpstr>
      <vt:lpstr>前端入门课程</vt:lpstr>
      <vt:lpstr>推荐使用IDE</vt:lpstr>
      <vt:lpstr>前端各类资源汇总网站</vt:lpstr>
      <vt:lpstr>前端UI框架</vt:lpstr>
      <vt:lpstr>前端模板网站</vt:lpstr>
      <vt:lpstr>其他</vt:lpstr>
      <vt:lpstr>爬虫资料</vt:lpstr>
      <vt:lpstr>JAVA爬虫</vt:lpstr>
      <vt:lpstr>Python爬虫</vt:lpstr>
      <vt:lpstr>分词资料</vt:lpstr>
      <vt:lpstr>Java分词</vt:lpstr>
      <vt:lpstr>后台搭建资料</vt:lpstr>
      <vt:lpstr>JavaEE（Spring，SpringMVC，Hibernate）</vt:lpstr>
      <vt:lpstr>机器学习资料</vt:lpstr>
      <vt:lpstr>集体智慧编程 http://download.csdn.net/detail/wangyin159/8588271?locationNum=3&amp;fps=1 </vt:lpstr>
      <vt:lpstr>Scikit-learn http://scikit-learn.org/stable/  </vt:lpstr>
      <vt:lpstr>吴恩达 机器学习公开课 http://open.163.com/special/opencourse/machinelearning.html </vt:lpstr>
      <vt:lpstr>其他</vt:lpstr>
      <vt:lpstr>《推荐系统实践》 http://download.csdn.net/detail/liuyanfov/5687385?locationNum=1&amp;fps=1 </vt:lpstr>
      <vt:lpstr>数据结构与算法OJ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前端学习资料</dc:title>
  <dc:creator>hp123</dc:creator>
  <cp:lastModifiedBy>asus1</cp:lastModifiedBy>
  <cp:revision>16</cp:revision>
  <dcterms:created xsi:type="dcterms:W3CDTF">2017-03-09T08:17:00Z</dcterms:created>
  <dcterms:modified xsi:type="dcterms:W3CDTF">2017-07-18T03:04:39Z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