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76" r:id="rId3"/>
    <p:sldId id="257" r:id="rId4"/>
    <p:sldId id="258" r:id="rId5"/>
    <p:sldId id="269" r:id="rId6"/>
    <p:sldId id="270" r:id="rId7"/>
    <p:sldId id="262" r:id="rId8"/>
    <p:sldId id="260" r:id="rId9"/>
    <p:sldId id="271" r:id="rId10"/>
    <p:sldId id="277" r:id="rId11"/>
    <p:sldId id="259" r:id="rId12"/>
    <p:sldId id="261" r:id="rId13"/>
    <p:sldId id="272" r:id="rId14"/>
    <p:sldId id="267" r:id="rId15"/>
    <p:sldId id="264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CDC"/>
    <a:srgbClr val="4EC9B0"/>
    <a:srgbClr val="4D95DA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346" autoAdjust="0"/>
  </p:normalViewPr>
  <p:slideViewPr>
    <p:cSldViewPr snapToGrid="0">
      <p:cViewPr varScale="1">
        <p:scale>
          <a:sx n="72" d="100"/>
          <a:sy n="72" d="100"/>
        </p:scale>
        <p:origin x="179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386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4799D-2AFB-4300-860E-1B0ED000DD9D}" type="datetimeFigureOut">
              <a:rPr lang="pl-PL" smtClean="0"/>
              <a:t>05.11.2019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D8FFE-EFFE-424F-B5EC-75BE2878B79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616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D8FFE-EFFE-424F-B5EC-75BE2878B790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9827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D8FFE-EFFE-424F-B5EC-75BE2878B790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2770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D8FFE-EFFE-424F-B5EC-75BE2878B790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2734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D8FFE-EFFE-424F-B5EC-75BE2878B790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6082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D8FFE-EFFE-424F-B5EC-75BE2878B790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0448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D8FFE-EFFE-424F-B5EC-75BE2878B790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7333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D8FFE-EFFE-424F-B5EC-75BE2878B790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9052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D8FFE-EFFE-424F-B5EC-75BE2878B790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4102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D8FFE-EFFE-424F-B5EC-75BE2878B790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4655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D8FFE-EFFE-424F-B5EC-75BE2878B790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6689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D8FFE-EFFE-424F-B5EC-75BE2878B790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6456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D8FFE-EFFE-424F-B5EC-75BE2878B790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8869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D8FFE-EFFE-424F-B5EC-75BE2878B790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2768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BC96-4CA5-4095-9534-5299ECC5FE81}" type="datetimeFigureOut">
              <a:rPr lang="pl-PL" smtClean="0"/>
              <a:t>05.11.2019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9DA6-814E-4EB1-B6C4-7BCC2EECE8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630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BC96-4CA5-4095-9534-5299ECC5FE81}" type="datetimeFigureOut">
              <a:rPr lang="pl-PL" smtClean="0"/>
              <a:t>05.11.2019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9DA6-814E-4EB1-B6C4-7BCC2EECE8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147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BC96-4CA5-4095-9534-5299ECC5FE81}" type="datetimeFigureOut">
              <a:rPr lang="pl-PL" smtClean="0"/>
              <a:t>05.11.2019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9DA6-814E-4EB1-B6C4-7BCC2EECE8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248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BC96-4CA5-4095-9534-5299ECC5FE81}" type="datetimeFigureOut">
              <a:rPr lang="pl-PL" smtClean="0"/>
              <a:t>05.11.2019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9DA6-814E-4EB1-B6C4-7BCC2EECE8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51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BC96-4CA5-4095-9534-5299ECC5FE81}" type="datetimeFigureOut">
              <a:rPr lang="pl-PL" smtClean="0"/>
              <a:t>05.11.2019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9DA6-814E-4EB1-B6C4-7BCC2EECE8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892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BC96-4CA5-4095-9534-5299ECC5FE81}" type="datetimeFigureOut">
              <a:rPr lang="pl-PL" smtClean="0"/>
              <a:t>05.11.2019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9DA6-814E-4EB1-B6C4-7BCC2EECE8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387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BC96-4CA5-4095-9534-5299ECC5FE81}" type="datetimeFigureOut">
              <a:rPr lang="pl-PL" smtClean="0"/>
              <a:t>05.11.2019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9DA6-814E-4EB1-B6C4-7BCC2EECE8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954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BC96-4CA5-4095-9534-5299ECC5FE81}" type="datetimeFigureOut">
              <a:rPr lang="pl-PL" smtClean="0"/>
              <a:t>05.11.2019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9DA6-814E-4EB1-B6C4-7BCC2EECE8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174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BC96-4CA5-4095-9534-5299ECC5FE81}" type="datetimeFigureOut">
              <a:rPr lang="pl-PL" smtClean="0"/>
              <a:t>05.11.2019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9DA6-814E-4EB1-B6C4-7BCC2EECE8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355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BC96-4CA5-4095-9534-5299ECC5FE81}" type="datetimeFigureOut">
              <a:rPr lang="pl-PL" smtClean="0"/>
              <a:t>05.11.2019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9DA6-814E-4EB1-B6C4-7BCC2EECE8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637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BC96-4CA5-4095-9534-5299ECC5FE81}" type="datetimeFigureOut">
              <a:rPr lang="pl-PL" smtClean="0"/>
              <a:t>05.11.2019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9DA6-814E-4EB1-B6C4-7BCC2EECE8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382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DBC96-4CA5-4095-9534-5299ECC5FE81}" type="datetimeFigureOut">
              <a:rPr lang="pl-PL" smtClean="0"/>
              <a:t>05.11.2019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49DA6-814E-4EB1-B6C4-7BCC2EECE8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310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tnetcurry.com/software-gardening/1365/solid-principles" TargetMode="External"/><Relationship Id="rId2" Type="http://schemas.openxmlformats.org/officeDocument/2006/relationships/hyperlink" Target="https://docs.microsoft.com/dotnet/csharp/programming-guide/concepts/object-oriented-programm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factoring.guru/design-patterns/cshar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D588CE-A1B6-4A9E-BCCF-C58BAC348E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6000" dirty="0">
                <a:solidFill>
                  <a:srgbClr val="DCDCDC"/>
                </a:solidFill>
              </a:rPr>
              <a:t>Akademia C#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80E635F-69C2-4123-974D-200B11FF2E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2400" dirty="0">
                <a:solidFill>
                  <a:srgbClr val="4EC9B0"/>
                </a:solidFill>
              </a:rPr>
              <a:t>Paradygmaty obiektowości</a:t>
            </a:r>
          </a:p>
        </p:txBody>
      </p:sp>
    </p:spTree>
    <p:extLst>
      <p:ext uri="{BB962C8B-B14F-4D97-AF65-F5344CB8AC3E}">
        <p14:creationId xmlns:p14="http://schemas.microsoft.com/office/powerpoint/2010/main" val="690575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12F51CF-B034-4B05-9B98-4BDDF64D4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800100"/>
            <a:ext cx="7886700" cy="5257800"/>
          </a:xfrm>
        </p:spPr>
      </p:pic>
    </p:spTree>
    <p:extLst>
      <p:ext uri="{BB962C8B-B14F-4D97-AF65-F5344CB8AC3E}">
        <p14:creationId xmlns:p14="http://schemas.microsoft.com/office/powerpoint/2010/main" val="837540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91664E-5823-4F83-A677-142AC24A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>
                <a:solidFill>
                  <a:srgbClr val="DCDCDC"/>
                </a:solidFill>
              </a:rPr>
              <a:t>Abstrakcja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CA6B4A2-057A-4A89-92F8-2F5F3B51A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200"/>
            <a:ext cx="2405980" cy="3263504"/>
          </a:xfrm>
        </p:spPr>
        <p:txBody>
          <a:bodyPr>
            <a:normAutofit/>
          </a:bodyPr>
          <a:lstStyle/>
          <a:p>
            <a:r>
              <a:rPr lang="pl-PL" sz="2200" dirty="0">
                <a:solidFill>
                  <a:srgbClr val="4EC9B0"/>
                </a:solidFill>
              </a:rPr>
              <a:t>Ukrywanie szczegółów implementacji</a:t>
            </a:r>
          </a:p>
          <a:p>
            <a:r>
              <a:rPr lang="pl-PL" sz="2200" dirty="0">
                <a:solidFill>
                  <a:srgbClr val="4EC9B0"/>
                </a:solidFill>
              </a:rPr>
              <a:t>Podstawowy mechanizm umożliwiający tworzenie rozbudowanych programów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71C611F0-B63E-4907-BDBA-830C5E0440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34629" y="2066399"/>
            <a:ext cx="6108396" cy="3815655"/>
          </a:xfrm>
        </p:spPr>
      </p:pic>
    </p:spTree>
    <p:extLst>
      <p:ext uri="{BB962C8B-B14F-4D97-AF65-F5344CB8AC3E}">
        <p14:creationId xmlns:p14="http://schemas.microsoft.com/office/powerpoint/2010/main" val="393950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DA2677-5E3F-4279-A18B-8161B28C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>
                <a:solidFill>
                  <a:srgbClr val="DCDCDC"/>
                </a:solidFill>
              </a:rPr>
              <a:t>Polimorfizm</a:t>
            </a:r>
          </a:p>
        </p:txBody>
      </p:sp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3D5A58CB-4AEE-4B62-A6A3-82FB5DC6E9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2066400"/>
            <a:ext cx="3573254" cy="2725201"/>
          </a:xfrm>
        </p:spPr>
      </p:pic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9A63B064-DBC8-487F-9F9E-6DBF6FF309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0868" y="2066400"/>
            <a:ext cx="4293535" cy="3332077"/>
          </a:xfr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A0EF1E94-A456-4CEF-8495-A247466BD4AA}"/>
              </a:ext>
            </a:extLst>
          </p:cNvPr>
          <p:cNvSpPr txBox="1"/>
          <p:nvPr/>
        </p:nvSpPr>
        <p:spPr>
          <a:xfrm>
            <a:off x="4572000" y="1690689"/>
            <a:ext cx="25170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dirty="0" err="1">
                <a:solidFill>
                  <a:srgbClr val="4EC9B0"/>
                </a:solidFill>
              </a:rPr>
              <a:t>SelfCheckout.cs</a:t>
            </a:r>
            <a:endParaRPr lang="pl-PL" sz="2200" dirty="0">
              <a:solidFill>
                <a:srgbClr val="4EC9B0"/>
              </a:solidFill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F62305CB-E78E-4717-A749-05063DEEF6A0}"/>
              </a:ext>
            </a:extLst>
          </p:cNvPr>
          <p:cNvSpPr txBox="1"/>
          <p:nvPr/>
        </p:nvSpPr>
        <p:spPr>
          <a:xfrm>
            <a:off x="4572000" y="3677609"/>
            <a:ext cx="29835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dirty="0" err="1">
                <a:solidFill>
                  <a:srgbClr val="4EC9B0"/>
                </a:solidFill>
              </a:rPr>
              <a:t>StaffedCheckout.cs</a:t>
            </a:r>
            <a:endParaRPr lang="pl-PL" sz="2200" dirty="0">
              <a:solidFill>
                <a:srgbClr val="4EC9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749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01EE78-5890-4D2D-9AD4-E7864541F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>
                <a:solidFill>
                  <a:srgbClr val="DCDCDC"/>
                </a:solidFill>
              </a:rPr>
              <a:t>Metody wirtualne i abstrakcyjne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B53FF88-1B32-4BCA-9988-9E9CC978F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000" y="1825200"/>
            <a:ext cx="3521319" cy="4351338"/>
          </a:xfrm>
        </p:spPr>
        <p:txBody>
          <a:bodyPr wrap="square">
            <a:normAutofit/>
          </a:bodyPr>
          <a:lstStyle/>
          <a:p>
            <a:r>
              <a:rPr lang="pl-PL" sz="2200" dirty="0">
                <a:solidFill>
                  <a:srgbClr val="4EC9B0"/>
                </a:solidFill>
              </a:rPr>
              <a:t>Pozwalają na implementację polimorfizmu</a:t>
            </a:r>
          </a:p>
          <a:p>
            <a:r>
              <a:rPr lang="pl-PL" sz="2200" dirty="0">
                <a:solidFill>
                  <a:srgbClr val="4EC9B0"/>
                </a:solidFill>
              </a:rPr>
              <a:t>Nadpisywane w klasach dziedziczących przez użycie </a:t>
            </a:r>
            <a:r>
              <a:rPr lang="pl-PL" sz="2200" i="1" dirty="0" err="1">
                <a:solidFill>
                  <a:srgbClr val="4EC9B0"/>
                </a:solidFill>
              </a:rPr>
              <a:t>override</a:t>
            </a:r>
            <a:endParaRPr lang="pl-PL" sz="2200" i="1" dirty="0">
              <a:solidFill>
                <a:srgbClr val="4EC9B0"/>
              </a:solidFill>
            </a:endParaRPr>
          </a:p>
          <a:p>
            <a:r>
              <a:rPr lang="pl-PL" sz="2200" dirty="0">
                <a:solidFill>
                  <a:srgbClr val="4EC9B0"/>
                </a:solidFill>
              </a:rPr>
              <a:t>Słowo kluczowe </a:t>
            </a:r>
            <a:r>
              <a:rPr lang="pl-PL" sz="2200" i="1" dirty="0" err="1">
                <a:solidFill>
                  <a:srgbClr val="4EC9B0"/>
                </a:solidFill>
              </a:rPr>
              <a:t>sealed</a:t>
            </a:r>
            <a:r>
              <a:rPr lang="pl-PL" sz="2200" dirty="0">
                <a:solidFill>
                  <a:srgbClr val="4EC9B0"/>
                </a:solidFill>
              </a:rPr>
              <a:t> pozwala na zablokowanie możliwości dalszego nadpisywania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E1197AFC-6010-455F-88FC-3B13925594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475" y="2066400"/>
            <a:ext cx="5420876" cy="2320962"/>
          </a:xfrm>
        </p:spPr>
      </p:pic>
    </p:spTree>
    <p:extLst>
      <p:ext uri="{BB962C8B-B14F-4D97-AF65-F5344CB8AC3E}">
        <p14:creationId xmlns:p14="http://schemas.microsoft.com/office/powerpoint/2010/main" val="251610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01EE78-5890-4D2D-9AD4-E7864541F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>
                <a:solidFill>
                  <a:srgbClr val="DCDCDC"/>
                </a:solidFill>
              </a:rPr>
              <a:t>Klasy abstrakcyjne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91B7A20B-D080-46FF-89A7-1B5C479E9D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047" y="2066400"/>
            <a:ext cx="5423303" cy="2322000"/>
          </a:xfr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B53FF88-1B32-4BCA-9988-9E9CC978F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099288" cy="4351338"/>
          </a:xfrm>
        </p:spPr>
        <p:txBody>
          <a:bodyPr>
            <a:normAutofit/>
          </a:bodyPr>
          <a:lstStyle/>
          <a:p>
            <a:r>
              <a:rPr lang="pl-PL" sz="2200" dirty="0">
                <a:solidFill>
                  <a:srgbClr val="4EC9B0"/>
                </a:solidFill>
              </a:rPr>
              <a:t>Mogą zawierać metody abstrakcyjne</a:t>
            </a:r>
          </a:p>
          <a:p>
            <a:r>
              <a:rPr lang="pl-PL" sz="2200" dirty="0">
                <a:solidFill>
                  <a:srgbClr val="4EC9B0"/>
                </a:solidFill>
              </a:rPr>
              <a:t>Nie mogą być instancjonowane</a:t>
            </a:r>
          </a:p>
        </p:txBody>
      </p:sp>
    </p:spTree>
    <p:extLst>
      <p:ext uri="{BB962C8B-B14F-4D97-AF65-F5344CB8AC3E}">
        <p14:creationId xmlns:p14="http://schemas.microsoft.com/office/powerpoint/2010/main" val="1653823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7D6F45-15C0-43FE-81E4-EB2876D5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>
                <a:solidFill>
                  <a:srgbClr val="DCDCDC"/>
                </a:solidFill>
              </a:rPr>
              <a:t>Interfejs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277D6FF8-5EB2-4FA1-9AAA-0246545AD6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137" y="2066399"/>
            <a:ext cx="4411215" cy="2013231"/>
          </a:xfr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C04EB10-32E6-4BEE-A9D8-78915101F3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l-PL" sz="2200" dirty="0">
                <a:solidFill>
                  <a:srgbClr val="4EC9B0"/>
                </a:solidFill>
              </a:rPr>
              <a:t>Specjalny rodzaj klasy</a:t>
            </a:r>
          </a:p>
          <a:p>
            <a:r>
              <a:rPr lang="pl-PL" sz="2200" dirty="0">
                <a:solidFill>
                  <a:srgbClr val="4EC9B0"/>
                </a:solidFill>
              </a:rPr>
              <a:t>Nie posiada własnych pól</a:t>
            </a:r>
          </a:p>
          <a:p>
            <a:r>
              <a:rPr lang="pl-PL" sz="2200" dirty="0">
                <a:solidFill>
                  <a:srgbClr val="4EC9B0"/>
                </a:solidFill>
              </a:rPr>
              <a:t>Zawartość interfejsu jest publiczna oraz abstrakcyjna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3216D9A-2BBC-4434-AD5D-065F1C16E517}"/>
              </a:ext>
            </a:extLst>
          </p:cNvPr>
          <p:cNvSpPr txBox="1"/>
          <p:nvPr/>
        </p:nvSpPr>
        <p:spPr>
          <a:xfrm>
            <a:off x="628650" y="5068967"/>
            <a:ext cx="73372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dirty="0">
                <a:solidFill>
                  <a:srgbClr val="4EC9B0"/>
                </a:solidFill>
              </a:rPr>
              <a:t>Często używane interfejsy:</a:t>
            </a:r>
          </a:p>
          <a:p>
            <a:r>
              <a:rPr lang="pl-PL" sz="2200" dirty="0" err="1">
                <a:solidFill>
                  <a:srgbClr val="4EC9B0"/>
                </a:solidFill>
              </a:rPr>
              <a:t>IEquatable</a:t>
            </a:r>
            <a:r>
              <a:rPr lang="pl-PL" sz="2200" dirty="0">
                <a:solidFill>
                  <a:srgbClr val="4EC9B0"/>
                </a:solidFill>
              </a:rPr>
              <a:t>&lt;T&gt;, </a:t>
            </a:r>
            <a:r>
              <a:rPr lang="pl-PL" sz="2200" dirty="0" err="1">
                <a:solidFill>
                  <a:srgbClr val="4EC9B0"/>
                </a:solidFill>
              </a:rPr>
              <a:t>IComparable</a:t>
            </a:r>
            <a:r>
              <a:rPr lang="pl-PL" sz="2200" dirty="0">
                <a:solidFill>
                  <a:srgbClr val="4EC9B0"/>
                </a:solidFill>
              </a:rPr>
              <a:t>&lt;T&gt;, </a:t>
            </a:r>
            <a:r>
              <a:rPr lang="pl-PL" sz="2200" dirty="0" err="1">
                <a:solidFill>
                  <a:srgbClr val="4EC9B0"/>
                </a:solidFill>
              </a:rPr>
              <a:t>IEnumerable</a:t>
            </a:r>
            <a:r>
              <a:rPr lang="pl-PL" sz="2200" dirty="0">
                <a:solidFill>
                  <a:srgbClr val="4EC9B0"/>
                </a:solidFill>
              </a:rPr>
              <a:t>&lt;T&gt;,</a:t>
            </a:r>
          </a:p>
          <a:p>
            <a:r>
              <a:rPr lang="pl-PL" sz="2200" dirty="0" err="1">
                <a:solidFill>
                  <a:srgbClr val="4EC9B0"/>
                </a:solidFill>
              </a:rPr>
              <a:t>IQueryable</a:t>
            </a:r>
            <a:r>
              <a:rPr lang="pl-PL" sz="2200" dirty="0">
                <a:solidFill>
                  <a:srgbClr val="4EC9B0"/>
                </a:solidFill>
              </a:rPr>
              <a:t>&lt;T&gt;, </a:t>
            </a:r>
            <a:r>
              <a:rPr lang="pl-PL" sz="2200" dirty="0" err="1">
                <a:solidFill>
                  <a:srgbClr val="4EC9B0"/>
                </a:solidFill>
              </a:rPr>
              <a:t>IDisposable</a:t>
            </a:r>
            <a:endParaRPr lang="pl-PL" sz="2200" dirty="0">
              <a:solidFill>
                <a:srgbClr val="4EC9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3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B6402D-9E5C-44F7-852E-EE4DF459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>
                <a:solidFill>
                  <a:srgbClr val="DCDCDC"/>
                </a:solidFill>
              </a:rPr>
              <a:t>SOLID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3C6EE1-4514-4A8B-809F-FFCE808963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rgbClr val="4EC9B0"/>
                </a:solidFill>
              </a:rPr>
              <a:t>Single responsibility</a:t>
            </a:r>
          </a:p>
          <a:p>
            <a:r>
              <a:rPr lang="en-US" sz="2200" dirty="0">
                <a:solidFill>
                  <a:srgbClr val="4EC9B0"/>
                </a:solidFill>
              </a:rPr>
              <a:t>Open</a:t>
            </a:r>
            <a:r>
              <a:rPr lang="pl-PL" sz="2200" dirty="0">
                <a:solidFill>
                  <a:srgbClr val="4EC9B0"/>
                </a:solidFill>
              </a:rPr>
              <a:t>-</a:t>
            </a:r>
            <a:r>
              <a:rPr lang="en-US" sz="2200" dirty="0">
                <a:solidFill>
                  <a:srgbClr val="4EC9B0"/>
                </a:solidFill>
              </a:rPr>
              <a:t>closed</a:t>
            </a:r>
          </a:p>
          <a:p>
            <a:r>
              <a:rPr lang="en-US" sz="2200" dirty="0" err="1">
                <a:solidFill>
                  <a:srgbClr val="4EC9B0"/>
                </a:solidFill>
              </a:rPr>
              <a:t>Liskov</a:t>
            </a:r>
            <a:r>
              <a:rPr lang="en-US" sz="2200" dirty="0">
                <a:solidFill>
                  <a:srgbClr val="4EC9B0"/>
                </a:solidFill>
              </a:rPr>
              <a:t> substitution</a:t>
            </a:r>
          </a:p>
          <a:p>
            <a:r>
              <a:rPr lang="en-US" sz="2200" dirty="0">
                <a:solidFill>
                  <a:srgbClr val="4EC9B0"/>
                </a:solidFill>
              </a:rPr>
              <a:t>Interface segregation</a:t>
            </a:r>
          </a:p>
          <a:p>
            <a:r>
              <a:rPr lang="en-US" sz="2200" dirty="0">
                <a:solidFill>
                  <a:srgbClr val="4EC9B0"/>
                </a:solidFill>
              </a:rPr>
              <a:t>Dependency inversion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28AD7499-95FE-4CAF-BE4B-B5C22429DF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066400"/>
            <a:ext cx="3886200" cy="3684117"/>
          </a:xfr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4FC226A7-51B6-4610-B1AD-8E495B2E2596}"/>
              </a:ext>
            </a:extLst>
          </p:cNvPr>
          <p:cNvSpPr txBox="1"/>
          <p:nvPr/>
        </p:nvSpPr>
        <p:spPr>
          <a:xfrm>
            <a:off x="4847258" y="6061987"/>
            <a:ext cx="34499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dirty="0">
                <a:solidFill>
                  <a:srgbClr val="4EC9B0"/>
                </a:solidFill>
              </a:rPr>
              <a:t>*obrazek niepowiązany</a:t>
            </a:r>
          </a:p>
        </p:txBody>
      </p:sp>
    </p:spTree>
    <p:extLst>
      <p:ext uri="{BB962C8B-B14F-4D97-AF65-F5344CB8AC3E}">
        <p14:creationId xmlns:p14="http://schemas.microsoft.com/office/powerpoint/2010/main" val="105443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E3A959-37F6-4BE5-9B84-DA36C57F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>
                <a:solidFill>
                  <a:srgbClr val="DCDCDC"/>
                </a:solidFill>
              </a:rPr>
              <a:t>Materiały dodatkowe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293A43-03EB-4C90-9CF2-445090E5C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 rIns="72000">
            <a:normAutofit/>
          </a:bodyPr>
          <a:lstStyle/>
          <a:p>
            <a:r>
              <a:rPr lang="pl-PL" sz="2200" dirty="0">
                <a:solidFill>
                  <a:srgbClr val="4EC9B0"/>
                </a:solidFill>
              </a:rPr>
              <a:t>C# Programming Guide: Object-</a:t>
            </a:r>
            <a:r>
              <a:rPr lang="pl-PL" sz="2200" dirty="0" err="1">
                <a:solidFill>
                  <a:srgbClr val="4EC9B0"/>
                </a:solidFill>
              </a:rPr>
              <a:t>Oriented</a:t>
            </a:r>
            <a:r>
              <a:rPr lang="pl-PL" sz="2200" dirty="0">
                <a:solidFill>
                  <a:srgbClr val="4EC9B0"/>
                </a:solidFill>
              </a:rPr>
              <a:t> Programming </a:t>
            </a:r>
            <a:r>
              <a:rPr lang="pl-PL" sz="1800" dirty="0">
                <a:solidFill>
                  <a:srgbClr val="4D95DA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https://docs.microsoft.com/dotnet/csharp/programming-guide/concepts/object-oriented-programming</a:t>
            </a:r>
            <a:endParaRPr lang="pl-PL" sz="1800" dirty="0">
              <a:solidFill>
                <a:srgbClr val="4D95DA"/>
              </a:solidFill>
            </a:endParaRPr>
          </a:p>
          <a:p>
            <a:pPr marL="0" indent="0">
              <a:buNone/>
            </a:pPr>
            <a:endParaRPr lang="pl-PL" sz="1800" dirty="0">
              <a:solidFill>
                <a:srgbClr val="4EC9B0"/>
              </a:solidFill>
            </a:endParaRPr>
          </a:p>
          <a:p>
            <a:r>
              <a:rPr lang="pl-PL" sz="2200" dirty="0">
                <a:solidFill>
                  <a:srgbClr val="4EC9B0"/>
                </a:solidFill>
              </a:rPr>
              <a:t>Zasady SOLID </a:t>
            </a:r>
            <a:br>
              <a:rPr lang="pl-PL" sz="2200" dirty="0">
                <a:solidFill>
                  <a:srgbClr val="4EC9B0"/>
                </a:solidFill>
              </a:rPr>
            </a:br>
            <a:r>
              <a:rPr lang="pl-PL" sz="1800" dirty="0">
                <a:solidFill>
                  <a:srgbClr val="4D95D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https://www.dotnetcurry.com/software-gardening/1365/solid-principles</a:t>
            </a:r>
            <a:endParaRPr lang="pl-PL" sz="1800" dirty="0">
              <a:solidFill>
                <a:srgbClr val="4D95DA"/>
              </a:solidFill>
            </a:endParaRPr>
          </a:p>
          <a:p>
            <a:pPr marL="0" indent="0">
              <a:buNone/>
            </a:pPr>
            <a:endParaRPr lang="pl-PL" sz="1800" dirty="0">
              <a:solidFill>
                <a:srgbClr val="4D95DA"/>
              </a:solidFill>
            </a:endParaRPr>
          </a:p>
          <a:p>
            <a:r>
              <a:rPr lang="pl-PL" sz="2200" dirty="0">
                <a:solidFill>
                  <a:srgbClr val="4EC9B0"/>
                </a:solidFill>
              </a:rPr>
              <a:t>Wzorce projektowe (wraz z przykładami w C# i kilku innych językach programowania) </a:t>
            </a:r>
            <a:r>
              <a:rPr lang="pl-PL" sz="1800" dirty="0">
                <a:solidFill>
                  <a:srgbClr val="4D95D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https://refactoring.guru/design-patterns/csharp</a:t>
            </a:r>
            <a:endParaRPr lang="pl-PL" sz="1800" dirty="0">
              <a:solidFill>
                <a:srgbClr val="4D95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38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6175654-DD48-4F92-BD52-C6B7212B6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7886701" cy="4351338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pl-PL" sz="2800" dirty="0">
                <a:solidFill>
                  <a:srgbClr val="DCDCDC"/>
                </a:solidFill>
              </a:rPr>
              <a:t>Mateusz Bąk</a:t>
            </a:r>
          </a:p>
          <a:p>
            <a:pPr marL="0" indent="0">
              <a:buNone/>
            </a:pPr>
            <a:r>
              <a:rPr lang="pl-PL" sz="2800" dirty="0">
                <a:solidFill>
                  <a:srgbClr val="DCDCDC"/>
                </a:solidFill>
              </a:rPr>
              <a:t>Student 3. roku Informatyki</a:t>
            </a:r>
          </a:p>
          <a:p>
            <a:pPr marL="0" indent="0">
              <a:buNone/>
            </a:pPr>
            <a:r>
              <a:rPr lang="pl-PL" sz="2800" dirty="0">
                <a:solidFill>
                  <a:srgbClr val="DCDCDC"/>
                </a:solidFill>
              </a:rPr>
              <a:t>Członek KN Grupa .NET</a:t>
            </a:r>
          </a:p>
          <a:p>
            <a:pPr marL="0" indent="0">
              <a:buNone/>
            </a:pPr>
            <a:r>
              <a:rPr lang="pl-PL" sz="2800" dirty="0">
                <a:solidFill>
                  <a:srgbClr val="DCDCDC"/>
                </a:solidFill>
              </a:rPr>
              <a:t>Game Developer w czasie wolnym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A62843EF-E119-40C8-BE37-851B233D9F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051" y="1027907"/>
            <a:ext cx="2816299" cy="2816299"/>
          </a:xfrm>
        </p:spPr>
      </p:pic>
    </p:spTree>
    <p:extLst>
      <p:ext uri="{BB962C8B-B14F-4D97-AF65-F5344CB8AC3E}">
        <p14:creationId xmlns:p14="http://schemas.microsoft.com/office/powerpoint/2010/main" val="270074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5A472F-45C7-4B9D-99EF-BE24277B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>
                <a:solidFill>
                  <a:srgbClr val="DCDCDC"/>
                </a:solidFill>
              </a:rPr>
              <a:t>Przypomnienie </a:t>
            </a:r>
            <a:r>
              <a:rPr lang="pl-PL" sz="4400" dirty="0">
                <a:solidFill>
                  <a:srgbClr val="E6E6E6"/>
                </a:solidFill>
              </a:rPr>
              <a:t>pojęć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CB8BA6D-130A-4BC0-B16B-A4C0720AA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940" y="1825625"/>
            <a:ext cx="6062120" cy="4351338"/>
          </a:xfrm>
        </p:spPr>
      </p:pic>
    </p:spTree>
    <p:extLst>
      <p:ext uri="{BB962C8B-B14F-4D97-AF65-F5344CB8AC3E}">
        <p14:creationId xmlns:p14="http://schemas.microsoft.com/office/powerpoint/2010/main" val="8695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FC0C22-1D58-4CA6-BD8A-9DA0103D1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>
                <a:solidFill>
                  <a:srgbClr val="DCDCDC"/>
                </a:solidFill>
              </a:rPr>
              <a:t>Dlaczego warto programować obiektowo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7C3B54-7271-4A55-B212-EE0D85B3C2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l-PL" sz="2200" dirty="0">
                <a:solidFill>
                  <a:srgbClr val="4EC9B0"/>
                </a:solidFill>
              </a:rPr>
              <a:t>Uporządkowana budowa</a:t>
            </a:r>
          </a:p>
          <a:p>
            <a:r>
              <a:rPr lang="pl-PL" sz="2200" dirty="0">
                <a:solidFill>
                  <a:srgbClr val="4EC9B0"/>
                </a:solidFill>
              </a:rPr>
              <a:t>Czytelność kodu</a:t>
            </a:r>
          </a:p>
          <a:p>
            <a:r>
              <a:rPr lang="pl-PL" sz="2200" dirty="0">
                <a:solidFill>
                  <a:srgbClr val="4EC9B0"/>
                </a:solidFill>
              </a:rPr>
              <a:t>Modularna struktura programów</a:t>
            </a:r>
          </a:p>
          <a:p>
            <a:r>
              <a:rPr lang="pl-PL" sz="2200" dirty="0">
                <a:solidFill>
                  <a:srgbClr val="4EC9B0"/>
                </a:solidFill>
              </a:rPr>
              <a:t>Łatwa rozszerzalność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48738A28-9071-480E-9DC6-85CAB52A4D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067719"/>
            <a:ext cx="3714750" cy="3867150"/>
          </a:xfrm>
        </p:spPr>
      </p:pic>
    </p:spTree>
    <p:extLst>
      <p:ext uri="{BB962C8B-B14F-4D97-AF65-F5344CB8AC3E}">
        <p14:creationId xmlns:p14="http://schemas.microsoft.com/office/powerpoint/2010/main" val="92540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528379-516A-453A-AC57-94F8B356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>
                <a:solidFill>
                  <a:srgbClr val="DCDCDC"/>
                </a:solidFill>
              </a:rPr>
              <a:t>Teoria vs praktyka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9D1220A-50C8-4DB7-8A28-0C8FF8DE1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66400"/>
            <a:ext cx="7886700" cy="3473712"/>
          </a:xfrm>
        </p:spPr>
      </p:pic>
    </p:spTree>
    <p:extLst>
      <p:ext uri="{BB962C8B-B14F-4D97-AF65-F5344CB8AC3E}">
        <p14:creationId xmlns:p14="http://schemas.microsoft.com/office/powerpoint/2010/main" val="169921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147D51-9C9B-41B6-B38F-04AB96B1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800" dirty="0">
                <a:solidFill>
                  <a:srgbClr val="DCDCDC"/>
                </a:solidFill>
              </a:rPr>
              <a:t>Programowanie obiektowe w C#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B6875EEA-4620-4965-AB28-976E46EB6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3" t="16440" r="13073" b="17284"/>
          <a:stretch/>
        </p:blipFill>
        <p:spPr>
          <a:xfrm>
            <a:off x="1686729" y="2066400"/>
            <a:ext cx="5770542" cy="3878578"/>
          </a:xfrm>
        </p:spPr>
      </p:pic>
    </p:spTree>
    <p:extLst>
      <p:ext uri="{BB962C8B-B14F-4D97-AF65-F5344CB8AC3E}">
        <p14:creationId xmlns:p14="http://schemas.microsoft.com/office/powerpoint/2010/main" val="83539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AABB79-85B1-4BCB-B1CC-DB0E285C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>
                <a:solidFill>
                  <a:srgbClr val="DCDCDC"/>
                </a:solidFill>
              </a:rPr>
              <a:t>Dziedziczenie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F71FD08E-1461-4A7A-9D39-677642D455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66400"/>
            <a:ext cx="2928938" cy="3429000"/>
          </a:xfrm>
        </p:spPr>
      </p:pic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81F1536D-EBCC-4A98-8F3F-6D11E74A0F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851" y="2066400"/>
            <a:ext cx="4914499" cy="2984514"/>
          </a:xfrm>
        </p:spPr>
      </p:pic>
    </p:spTree>
    <p:extLst>
      <p:ext uri="{BB962C8B-B14F-4D97-AF65-F5344CB8AC3E}">
        <p14:creationId xmlns:p14="http://schemas.microsoft.com/office/powerpoint/2010/main" val="1147583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7CEBC2-AD4A-4A78-8484-699E76EF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>
                <a:solidFill>
                  <a:srgbClr val="DCDCDC"/>
                </a:solidFill>
              </a:rPr>
              <a:t>Hermetyzacja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A1D8A3-FF8B-41E0-8BDD-024D9FAF38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l-PL" sz="2200" dirty="0">
                <a:solidFill>
                  <a:srgbClr val="4EC9B0"/>
                </a:solidFill>
              </a:rPr>
              <a:t>Zabezpieczenie przed niekontrolowanymi zmianami stanu obiektu</a:t>
            </a:r>
          </a:p>
          <a:p>
            <a:r>
              <a:rPr lang="pl-PL" sz="2200" dirty="0">
                <a:solidFill>
                  <a:srgbClr val="4EC9B0"/>
                </a:solidFill>
              </a:rPr>
              <a:t>Zewnętrzne klasy nie powinny mieć bezpośredniego dostępu do stanu obiektu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30AADBD0-AA59-438F-8E83-96DA9F268A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46785" y="1071037"/>
            <a:ext cx="3468562" cy="5105926"/>
          </a:xfr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DD250CD5-2976-469C-A424-A938323D2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7" y="4979846"/>
            <a:ext cx="4418135" cy="119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2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7CEBC2-AD4A-4A78-8484-699E76EF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>
                <a:solidFill>
                  <a:srgbClr val="DCDCDC"/>
                </a:solidFill>
              </a:rPr>
              <a:t>Hermetyzacja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A1D8A3-FF8B-41E0-8BDD-024D9FAF3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1825200"/>
            <a:ext cx="3888000" cy="4352400"/>
          </a:xfrm>
        </p:spPr>
        <p:txBody>
          <a:bodyPr>
            <a:normAutofit/>
          </a:bodyPr>
          <a:lstStyle/>
          <a:p>
            <a:r>
              <a:rPr lang="pl-PL" sz="2200" dirty="0">
                <a:solidFill>
                  <a:srgbClr val="4EC9B0"/>
                </a:solidFill>
              </a:rPr>
              <a:t>Metody zamiast publicznych pól (tzw. gettery i </a:t>
            </a:r>
            <a:r>
              <a:rPr lang="pl-PL" sz="2200" dirty="0" err="1">
                <a:solidFill>
                  <a:srgbClr val="4EC9B0"/>
                </a:solidFill>
              </a:rPr>
              <a:t>settery</a:t>
            </a:r>
            <a:r>
              <a:rPr lang="pl-PL" sz="2200" dirty="0">
                <a:solidFill>
                  <a:srgbClr val="4EC9B0"/>
                </a:solidFill>
              </a:rPr>
              <a:t>)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7484B6E-3A7B-4FAB-AA2F-353B9860C71C}"/>
              </a:ext>
            </a:extLst>
          </p:cNvPr>
          <p:cNvSpPr txBox="1"/>
          <p:nvPr/>
        </p:nvSpPr>
        <p:spPr>
          <a:xfrm>
            <a:off x="1901879" y="5746713"/>
            <a:ext cx="1739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dirty="0">
                <a:solidFill>
                  <a:srgbClr val="4EC9B0"/>
                </a:solidFill>
              </a:rPr>
              <a:t>Styl Javy: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F1EB28C-05C8-46DF-98D7-A8CFE06F5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458" y="3117600"/>
            <a:ext cx="4873891" cy="3060000"/>
          </a:xfrm>
          <a:prstGeom prst="rect">
            <a:avLst/>
          </a:prstGeom>
        </p:spPr>
      </p:pic>
      <p:grpSp>
        <p:nvGrpSpPr>
          <p:cNvPr id="6" name="Grupa 5">
            <a:extLst>
              <a:ext uri="{FF2B5EF4-FFF2-40B4-BE49-F238E27FC236}">
                <a16:creationId xmlns:a16="http://schemas.microsoft.com/office/drawing/2014/main" id="{7F2AB0ED-623E-42FD-B364-36C82331B6CB}"/>
              </a:ext>
            </a:extLst>
          </p:cNvPr>
          <p:cNvGrpSpPr/>
          <p:nvPr/>
        </p:nvGrpSpPr>
        <p:grpSpPr>
          <a:xfrm>
            <a:off x="3377946" y="3117600"/>
            <a:ext cx="5137403" cy="3060000"/>
            <a:chOff x="3377946" y="3117600"/>
            <a:chExt cx="5137403" cy="3060000"/>
          </a:xfrm>
        </p:grpSpPr>
        <p:sp>
          <p:nvSpPr>
            <p:cNvPr id="12" name="pole tekstowe 11">
              <a:extLst>
                <a:ext uri="{FF2B5EF4-FFF2-40B4-BE49-F238E27FC236}">
                  <a16:creationId xmlns:a16="http://schemas.microsoft.com/office/drawing/2014/main" id="{F2654D8B-056F-4B72-97B5-ED758B1D730F}"/>
                </a:ext>
              </a:extLst>
            </p:cNvPr>
            <p:cNvSpPr txBox="1"/>
            <p:nvPr/>
          </p:nvSpPr>
          <p:spPr>
            <a:xfrm>
              <a:off x="3377946" y="5745600"/>
              <a:ext cx="1569892" cy="4320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pl-PL" sz="2200" dirty="0">
                  <a:solidFill>
                    <a:srgbClr val="4EC9B0"/>
                  </a:solidFill>
                </a:rPr>
                <a:t>Styl C#:</a:t>
              </a:r>
            </a:p>
          </p:txBody>
        </p:sp>
        <p:pic>
          <p:nvPicPr>
            <p:cNvPr id="13" name="Obraz 12">
              <a:extLst>
                <a:ext uri="{FF2B5EF4-FFF2-40B4-BE49-F238E27FC236}">
                  <a16:creationId xmlns:a16="http://schemas.microsoft.com/office/drawing/2014/main" id="{4B40233C-CF77-437B-936E-05293A62B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47838" y="3117600"/>
              <a:ext cx="3567511" cy="3060000"/>
            </a:xfrm>
            <a:prstGeom prst="rect">
              <a:avLst/>
            </a:prstGeom>
          </p:spPr>
        </p:pic>
      </p:grp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A12673C0-17E3-4AB0-9B78-42BDCE24AB5D}"/>
              </a:ext>
            </a:extLst>
          </p:cNvPr>
          <p:cNvSpPr txBox="1"/>
          <p:nvPr/>
        </p:nvSpPr>
        <p:spPr>
          <a:xfrm>
            <a:off x="3378238" y="5745600"/>
            <a:ext cx="1569600" cy="43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pl-PL" sz="2200" dirty="0">
                <a:solidFill>
                  <a:srgbClr val="4EC9B0"/>
                </a:solidFill>
              </a:rPr>
              <a:t>Styl C#:</a:t>
            </a:r>
          </a:p>
        </p:txBody>
      </p:sp>
      <p:pic>
        <p:nvPicPr>
          <p:cNvPr id="20" name="Obraz 19">
            <a:extLst>
              <a:ext uri="{FF2B5EF4-FFF2-40B4-BE49-F238E27FC236}">
                <a16:creationId xmlns:a16="http://schemas.microsoft.com/office/drawing/2014/main" id="{A335B710-2462-42E5-993D-37F74010C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7838" y="3117600"/>
            <a:ext cx="3567511" cy="3060000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F7A069B2-66BF-46F5-AFAD-EDC37DA2E3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75" y="5398851"/>
            <a:ext cx="3813574" cy="77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9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6 L -0.42518 0.1162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67" y="581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11111E-6 3.7037E-6 L -1.11111E-6 -0.17755 " pathEditMode="relative" rAng="0" ptsTypes="AA">
                                      <p:cBhvr>
                                        <p:cTn id="2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8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</p:bldLst>
  </p:timing>
</p:sld>
</file>

<file path=ppt/theme/theme1.xml><?xml version="1.0" encoding="utf-8"?>
<a:theme xmlns:a="http://schemas.openxmlformats.org/drawingml/2006/main" name="Akademia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iestandardowy 1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kademia" id="{50FA1F8C-5242-40F4-859F-9EF340ED655B}" vid="{CC04BD27-16E6-4580-A365-3350E4E85174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17434</TotalTime>
  <Words>264</Words>
  <Application>Microsoft Office PowerPoint</Application>
  <PresentationFormat>Pokaz na ekranie (4:3)</PresentationFormat>
  <Paragraphs>69</Paragraphs>
  <Slides>17</Slides>
  <Notes>13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1" baseType="lpstr">
      <vt:lpstr>Arial</vt:lpstr>
      <vt:lpstr>Calibri</vt:lpstr>
      <vt:lpstr>Consolas</vt:lpstr>
      <vt:lpstr>Akademia</vt:lpstr>
      <vt:lpstr>Akademia C#</vt:lpstr>
      <vt:lpstr>Prezentacja programu PowerPoint</vt:lpstr>
      <vt:lpstr>Przypomnienie pojęć</vt:lpstr>
      <vt:lpstr>Dlaczego warto programować obiektowo</vt:lpstr>
      <vt:lpstr>Teoria vs praktyka</vt:lpstr>
      <vt:lpstr>Programowanie obiektowe w C#</vt:lpstr>
      <vt:lpstr>Dziedziczenie</vt:lpstr>
      <vt:lpstr>Hermetyzacja</vt:lpstr>
      <vt:lpstr>Hermetyzacja</vt:lpstr>
      <vt:lpstr>Prezentacja programu PowerPoint</vt:lpstr>
      <vt:lpstr>Abstrakcja</vt:lpstr>
      <vt:lpstr>Polimorfizm</vt:lpstr>
      <vt:lpstr>Metody wirtualne i abstrakcyjne</vt:lpstr>
      <vt:lpstr>Klasy abstrakcyjne</vt:lpstr>
      <vt:lpstr>Interfejs</vt:lpstr>
      <vt:lpstr>SOLID</vt:lpstr>
      <vt:lpstr>Materiały dodatkowe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Mateusz</dc:creator>
  <cp:lastModifiedBy>Mateusz</cp:lastModifiedBy>
  <cp:revision>103</cp:revision>
  <dcterms:created xsi:type="dcterms:W3CDTF">2019-10-14T13:19:14Z</dcterms:created>
  <dcterms:modified xsi:type="dcterms:W3CDTF">2019-11-05T20:54:39Z</dcterms:modified>
</cp:coreProperties>
</file>