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3"/>
  </p:notesMasterIdLst>
  <p:sldIdLst>
    <p:sldId id="258" r:id="rId2"/>
    <p:sldId id="256" r:id="rId3"/>
    <p:sldId id="284" r:id="rId4"/>
    <p:sldId id="285" r:id="rId5"/>
    <p:sldId id="286" r:id="rId6"/>
    <p:sldId id="288" r:id="rId7"/>
    <p:sldId id="287" r:id="rId8"/>
    <p:sldId id="289" r:id="rId9"/>
    <p:sldId id="290" r:id="rId10"/>
    <p:sldId id="262" r:id="rId11"/>
    <p:sldId id="280" r:id="rId12"/>
  </p:sldIdLst>
  <p:sldSz cx="9144000" cy="5143500" type="screen16x9"/>
  <p:notesSz cx="6858000" cy="9144000"/>
  <p:embeddedFontLst>
    <p:embeddedFont>
      <p:font typeface="Montserrat" panose="020B0604020202020204" charset="0"/>
      <p:regular r:id="rId14"/>
      <p:bold r:id="rId15"/>
    </p:embeddedFont>
    <p:embeddedFont>
      <p:font typeface="Karla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CD4"/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1AA6CB9-FA62-4FD9-A3A8-7CE5C5573512}">
  <a:tblStyle styleId="{11AA6CB9-FA62-4FD9-A3A8-7CE5C5573512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60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6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Shape 3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05681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65943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26205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18490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08541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11112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0" name="Shape 10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48300" y="3175950"/>
            <a:ext cx="3530700" cy="11819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3600"/>
            </a:lvl1pPr>
            <a:lvl2pPr lvl="1">
              <a:spcBef>
                <a:spcPts val="0"/>
              </a:spcBef>
              <a:buSzPct val="100000"/>
              <a:defRPr sz="3600"/>
            </a:lvl2pPr>
            <a:lvl3pPr lvl="2">
              <a:spcBef>
                <a:spcPts val="0"/>
              </a:spcBef>
              <a:buSzPct val="100000"/>
              <a:defRPr sz="3600"/>
            </a:lvl3pPr>
            <a:lvl4pPr lvl="3">
              <a:spcBef>
                <a:spcPts val="0"/>
              </a:spcBef>
              <a:buSzPct val="100000"/>
              <a:defRPr sz="3600"/>
            </a:lvl4pPr>
            <a:lvl5pPr lvl="4">
              <a:spcBef>
                <a:spcPts val="0"/>
              </a:spcBef>
              <a:buSzPct val="100000"/>
              <a:defRPr sz="3600"/>
            </a:lvl5pPr>
            <a:lvl6pPr lvl="5">
              <a:spcBef>
                <a:spcPts val="0"/>
              </a:spcBef>
              <a:buSzPct val="100000"/>
              <a:defRPr sz="3600"/>
            </a:lvl6pPr>
            <a:lvl7pPr lvl="6">
              <a:spcBef>
                <a:spcPts val="0"/>
              </a:spcBef>
              <a:buSzPct val="100000"/>
              <a:defRPr sz="3600"/>
            </a:lvl7pPr>
            <a:lvl8pPr lvl="7">
              <a:spcBef>
                <a:spcPts val="0"/>
              </a:spcBef>
              <a:buSzPct val="100000"/>
              <a:defRPr sz="3600"/>
            </a:lvl8pPr>
            <a:lvl9pPr lvl="8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1 column + imag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9" name="Shape 19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838309" y="1807900"/>
            <a:ext cx="3148199" cy="48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838250" y="2419350"/>
            <a:ext cx="3148199" cy="2255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22860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9" name="Shape 59"/>
          <p:cNvSpPr/>
          <p:nvPr/>
        </p:nvSpPr>
        <p:spPr>
          <a:xfrm>
            <a:off x="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34A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741100"/>
            <a:ext cx="5185199" cy="474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352550"/>
            <a:ext cx="5185199" cy="225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666666"/>
              </a:buClr>
              <a:buSzPct val="100000"/>
              <a:buFont typeface="Karla"/>
              <a:buChar char="▸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>
              <a:spcBef>
                <a:spcPts val="480"/>
              </a:spcBef>
              <a:buClr>
                <a:srgbClr val="666666"/>
              </a:buClr>
              <a:buSzPct val="100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>
              <a:spcBef>
                <a:spcPts val="480"/>
              </a:spcBef>
              <a:buClr>
                <a:srgbClr val="666666"/>
              </a:buClr>
              <a:buSzPct val="100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>
              <a:spcBef>
                <a:spcPts val="360"/>
              </a:spcBef>
              <a:buClr>
                <a:srgbClr val="666666"/>
              </a:buClr>
              <a:buSzPct val="100000"/>
              <a:buFont typeface="Karla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>
              <a:spcBef>
                <a:spcPts val="360"/>
              </a:spcBef>
              <a:buClr>
                <a:srgbClr val="666666"/>
              </a:buClr>
              <a:buSzPct val="100000"/>
              <a:buFont typeface="Karla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>
              <a:spcBef>
                <a:spcPts val="360"/>
              </a:spcBef>
              <a:buClr>
                <a:srgbClr val="666666"/>
              </a:buClr>
              <a:buSzPct val="100000"/>
              <a:buFont typeface="Karla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>
              <a:spcBef>
                <a:spcPts val="360"/>
              </a:spcBef>
              <a:buClr>
                <a:srgbClr val="666666"/>
              </a:buClr>
              <a:buSzPct val="100000"/>
              <a:buFont typeface="Karla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>
              <a:spcBef>
                <a:spcPts val="360"/>
              </a:spcBef>
              <a:buClr>
                <a:srgbClr val="666666"/>
              </a:buClr>
              <a:buSzPct val="100000"/>
              <a:buFont typeface="Karla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>
              <a:spcBef>
                <a:spcPts val="360"/>
              </a:spcBef>
              <a:buClr>
                <a:srgbClr val="666666"/>
              </a:buClr>
              <a:buSzPct val="100000"/>
              <a:buFont typeface="Karla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0800.grc@gmail.com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br.linkedin.com/in/gabrielrcosta" TargetMode="External"/><Relationship Id="rId4" Type="http://schemas.openxmlformats.org/officeDocument/2006/relationships/hyperlink" Target="https://github.com/Agezao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11" Type="http://schemas.openxmlformats.org/officeDocument/2006/relationships/image" Target="../media/image17.png"/><Relationship Id="rId5" Type="http://schemas.openxmlformats.org/officeDocument/2006/relationships/image" Target="../media/image6.png"/><Relationship Id="rId10" Type="http://schemas.openxmlformats.org/officeDocument/2006/relationships/image" Target="../media/image15.png"/><Relationship Id="rId4" Type="http://schemas.openxmlformats.org/officeDocument/2006/relationships/image" Target="../media/image4.png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B3B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ctrTitle" idx="4294967295"/>
          </p:nvPr>
        </p:nvSpPr>
        <p:spPr>
          <a:xfrm>
            <a:off x="737170" y="995513"/>
            <a:ext cx="45314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 dirty="0">
                <a:solidFill>
                  <a:srgbClr val="FFEB3B"/>
                </a:solidFill>
              </a:rPr>
              <a:t>OLÁ!</a:t>
            </a:r>
          </a:p>
        </p:txBody>
      </p:sp>
      <p:sp>
        <p:nvSpPr>
          <p:cNvPr id="88" name="Shape 88"/>
          <p:cNvSpPr txBox="1">
            <a:spLocks noGrp="1"/>
          </p:cNvSpPr>
          <p:nvPr>
            <p:ph type="subTitle" idx="4294967295"/>
          </p:nvPr>
        </p:nvSpPr>
        <p:spPr>
          <a:xfrm>
            <a:off x="737169" y="2014411"/>
            <a:ext cx="5016359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 dirty="0"/>
              <a:t>Sou Gabriel Rodrigues</a:t>
            </a:r>
          </a:p>
        </p:txBody>
      </p:sp>
      <p:sp>
        <p:nvSpPr>
          <p:cNvPr id="89" name="Shape 89"/>
          <p:cNvSpPr txBox="1">
            <a:spLocks noGrp="1"/>
          </p:cNvSpPr>
          <p:nvPr>
            <p:ph type="body" idx="4294967295"/>
          </p:nvPr>
        </p:nvSpPr>
        <p:spPr>
          <a:xfrm>
            <a:off x="737169" y="2489002"/>
            <a:ext cx="5620199" cy="1007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Apaixonado por tecnologia.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build="p"/>
      <p:bldP spid="89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4336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ctrTitle" idx="4294967295"/>
          </p:nvPr>
        </p:nvSpPr>
        <p:spPr>
          <a:xfrm>
            <a:off x="669098" y="2650150"/>
            <a:ext cx="52514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dirty="0"/>
              <a:t>MÃOS </a:t>
            </a:r>
            <a:r>
              <a:rPr lang="en" sz="6000" dirty="0">
                <a:solidFill>
                  <a:srgbClr val="F44336"/>
                </a:solidFill>
              </a:rPr>
              <a:t>NO CÓDIGO</a:t>
            </a:r>
          </a:p>
        </p:txBody>
      </p:sp>
      <p:sp>
        <p:nvSpPr>
          <p:cNvPr id="124" name="Shape 124"/>
          <p:cNvSpPr txBox="1">
            <a:spLocks noGrp="1"/>
          </p:cNvSpPr>
          <p:nvPr>
            <p:ph type="subTitle" idx="4294967295"/>
          </p:nvPr>
        </p:nvSpPr>
        <p:spPr>
          <a:xfrm>
            <a:off x="685800" y="3716354"/>
            <a:ext cx="5251499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grpSp>
        <p:nvGrpSpPr>
          <p:cNvPr id="125" name="Shape 125"/>
          <p:cNvGrpSpPr/>
          <p:nvPr/>
        </p:nvGrpSpPr>
        <p:grpSpPr>
          <a:xfrm>
            <a:off x="763879" y="678997"/>
            <a:ext cx="664652" cy="1053756"/>
            <a:chOff x="6718575" y="2318625"/>
            <a:chExt cx="256950" cy="407375"/>
          </a:xfrm>
        </p:grpSpPr>
        <p:sp>
          <p:nvSpPr>
            <p:cNvPr id="126" name="Shape 126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5722"/>
        </a:solidFill>
        <a:effectLst/>
      </p:bgPr>
    </p:bg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>
            <a:spLocks noGrp="1"/>
          </p:cNvSpPr>
          <p:nvPr>
            <p:ph type="ctrTitle" idx="4294967295"/>
          </p:nvPr>
        </p:nvSpPr>
        <p:spPr>
          <a:xfrm>
            <a:off x="685800" y="1964350"/>
            <a:ext cx="45314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dirty="0">
                <a:solidFill>
                  <a:srgbClr val="FF5722"/>
                </a:solidFill>
              </a:rPr>
              <a:t>OBRIGADO!</a:t>
            </a:r>
          </a:p>
        </p:txBody>
      </p:sp>
      <p:sp>
        <p:nvSpPr>
          <p:cNvPr id="392" name="Shape 392"/>
          <p:cNvSpPr txBox="1">
            <a:spLocks noGrp="1"/>
          </p:cNvSpPr>
          <p:nvPr>
            <p:ph type="subTitle" idx="4294967295"/>
          </p:nvPr>
        </p:nvSpPr>
        <p:spPr>
          <a:xfrm>
            <a:off x="685800" y="3163925"/>
            <a:ext cx="4531499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dirty="0"/>
              <a:t>Dúvidas?</a:t>
            </a:r>
          </a:p>
        </p:txBody>
      </p:sp>
      <p:sp>
        <p:nvSpPr>
          <p:cNvPr id="393" name="Shape 393"/>
          <p:cNvSpPr txBox="1">
            <a:spLocks noGrp="1"/>
          </p:cNvSpPr>
          <p:nvPr>
            <p:ph type="body" idx="4294967295"/>
          </p:nvPr>
        </p:nvSpPr>
        <p:spPr>
          <a:xfrm>
            <a:off x="685800" y="3836000"/>
            <a:ext cx="6575999" cy="1007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linkClick r:id="rId3"/>
              </a:rPr>
              <a:t>0800.grc@gmail.com</a:t>
            </a:r>
            <a:endParaRPr lang="en" dirty="0"/>
          </a:p>
          <a:p>
            <a:pPr lvl="0">
              <a:spcBef>
                <a:spcPts val="0"/>
              </a:spcBef>
              <a:buNone/>
            </a:pPr>
            <a:r>
              <a:rPr lang="pt-BR" dirty="0">
                <a:hlinkClick r:id="rId4"/>
              </a:rPr>
              <a:t>github.com/Agezao</a:t>
            </a:r>
            <a:br>
              <a:rPr lang="en" dirty="0"/>
            </a:br>
            <a:r>
              <a:rPr lang="pt-BR" dirty="0">
                <a:hlinkClick r:id="rId5"/>
              </a:rPr>
              <a:t>br.linkedin.com/in/gabrielrcosta</a:t>
            </a:r>
            <a:endParaRPr lang="en" dirty="0"/>
          </a:p>
        </p:txBody>
      </p:sp>
      <p:grpSp>
        <p:nvGrpSpPr>
          <p:cNvPr id="394" name="Shape 394"/>
          <p:cNvGrpSpPr/>
          <p:nvPr/>
        </p:nvGrpSpPr>
        <p:grpSpPr>
          <a:xfrm>
            <a:off x="785304" y="1555466"/>
            <a:ext cx="462632" cy="462632"/>
            <a:chOff x="1278900" y="2333250"/>
            <a:chExt cx="381175" cy="381175"/>
          </a:xfrm>
        </p:grpSpPr>
        <p:sp>
          <p:nvSpPr>
            <p:cNvPr id="395" name="Shape 395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6" name="Shape 396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7" name="Shape 397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8" name="Shape 398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0" t="0" r="0" b="0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CD4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ctrTitle"/>
          </p:nvPr>
        </p:nvSpPr>
        <p:spPr>
          <a:xfrm>
            <a:off x="381171" y="3775914"/>
            <a:ext cx="4879197" cy="1181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APLICATIVOS </a:t>
            </a:r>
            <a:r>
              <a:rPr lang="en" dirty="0">
                <a:solidFill>
                  <a:srgbClr val="00BCD4"/>
                </a:solidFill>
              </a:rPr>
              <a:t>MOBILE </a:t>
            </a:r>
            <a:r>
              <a:rPr lang="en" dirty="0"/>
              <a:t>COM</a:t>
            </a:r>
            <a:br>
              <a:rPr lang="en" dirty="0"/>
            </a:br>
            <a:r>
              <a:rPr lang="en" dirty="0">
                <a:solidFill>
                  <a:srgbClr val="00BCD4"/>
                </a:solidFill>
              </a:rPr>
              <a:t>APACHE</a:t>
            </a:r>
            <a:br>
              <a:rPr lang="en" dirty="0"/>
            </a:br>
            <a:r>
              <a:rPr lang="en" dirty="0">
                <a:solidFill>
                  <a:srgbClr val="00BCD4"/>
                </a:solidFill>
              </a:rPr>
              <a:t>CORDOVA</a:t>
            </a:r>
            <a:br>
              <a:rPr lang="en" dirty="0">
                <a:solidFill>
                  <a:srgbClr val="00BCD4"/>
                </a:solidFill>
              </a:rPr>
            </a:br>
            <a:r>
              <a:rPr lang="en" dirty="0"/>
              <a:t>E </a:t>
            </a:r>
            <a:r>
              <a:rPr lang="en" dirty="0">
                <a:solidFill>
                  <a:srgbClr val="7030A0"/>
                </a:solidFill>
              </a:rPr>
              <a:t>VISUAL STUDIO</a:t>
            </a:r>
          </a:p>
        </p:txBody>
      </p:sp>
      <p:sp>
        <p:nvSpPr>
          <p:cNvPr id="12" name="Shape 366"/>
          <p:cNvSpPr/>
          <p:nvPr/>
        </p:nvSpPr>
        <p:spPr>
          <a:xfrm>
            <a:off x="483912" y="1565337"/>
            <a:ext cx="280383" cy="485680"/>
          </a:xfrm>
          <a:custGeom>
            <a:avLst/>
            <a:gdLst/>
            <a:ahLst/>
            <a:cxnLst/>
            <a:rect l="0" t="0" r="0" b="0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583"/>
          <p:cNvSpPr/>
          <p:nvPr/>
        </p:nvSpPr>
        <p:spPr>
          <a:xfrm>
            <a:off x="879433" y="1425908"/>
            <a:ext cx="487029" cy="625109"/>
          </a:xfrm>
          <a:custGeom>
            <a:avLst/>
            <a:gdLst/>
            <a:ahLst/>
            <a:cxnLst/>
            <a:rect l="0" t="0" r="0" b="0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2175" cap="rnd" cmpd="sng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grpSp>
        <p:nvGrpSpPr>
          <p:cNvPr id="14" name="Shape 585"/>
          <p:cNvGrpSpPr/>
          <p:nvPr/>
        </p:nvGrpSpPr>
        <p:grpSpPr>
          <a:xfrm>
            <a:off x="1481600" y="1252726"/>
            <a:ext cx="842752" cy="798291"/>
            <a:chOff x="2583100" y="2973775"/>
            <a:chExt cx="461550" cy="437200"/>
          </a:xfrm>
        </p:grpSpPr>
        <p:sp>
          <p:nvSpPr>
            <p:cNvPr id="15" name="Shape 586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0" t="0" r="0" b="0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" name="Shape 587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0" t="0" r="0" b="0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brightnessContrast bright="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>
            <a:off x="585331" y="1035427"/>
            <a:ext cx="2643899" cy="485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MAS AFINAL O QUE É </a:t>
            </a:r>
            <a:r>
              <a:rPr lang="en" dirty="0">
                <a:solidFill>
                  <a:srgbClr val="00B0F0"/>
                </a:solidFill>
              </a:rPr>
              <a:t>MOBILE</a:t>
            </a:r>
            <a:r>
              <a:rPr lang="en" dirty="0"/>
              <a:t>? </a:t>
            </a:r>
          </a:p>
        </p:txBody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585331" y="1521126"/>
            <a:ext cx="3148199" cy="225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dirty="0"/>
              <a:t>O seu conteúdo estar diponível para qualquer pessoa, a qualquer momento e em qualquer lugar. </a:t>
            </a:r>
            <a:r>
              <a:rPr lang="pt-BR" b="1" dirty="0"/>
              <a:t>Computação Ubiquoa.</a:t>
            </a:r>
            <a:endParaRPr lang="en" b="1" dirty="0"/>
          </a:p>
        </p:txBody>
      </p:sp>
    </p:spTree>
    <p:extLst>
      <p:ext uri="{BB962C8B-B14F-4D97-AF65-F5344CB8AC3E}">
        <p14:creationId xmlns:p14="http://schemas.microsoft.com/office/powerpoint/2010/main" val="3946058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CD4"/>
        </a:solidFill>
        <a:effectLst/>
      </p:bgPr>
    </p:bg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61"/>
          <p:cNvSpPr txBox="1">
            <a:spLocks/>
          </p:cNvSpPr>
          <p:nvPr/>
        </p:nvSpPr>
        <p:spPr>
          <a:xfrm>
            <a:off x="572361" y="886269"/>
            <a:ext cx="4631937" cy="48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" dirty="0"/>
              <a:t>MAS POR QUE DEVO ME PREOCUPAR COM </a:t>
            </a:r>
            <a:r>
              <a:rPr lang="en" dirty="0">
                <a:solidFill>
                  <a:srgbClr val="00B0F0"/>
                </a:solidFill>
              </a:rPr>
              <a:t>MOBILE</a:t>
            </a:r>
            <a:r>
              <a:rPr lang="en" dirty="0"/>
              <a:t>? </a:t>
            </a:r>
          </a:p>
        </p:txBody>
      </p:sp>
      <p:sp>
        <p:nvSpPr>
          <p:cNvPr id="11" name="Shape 304"/>
          <p:cNvSpPr txBox="1">
            <a:spLocks/>
          </p:cNvSpPr>
          <p:nvPr/>
        </p:nvSpPr>
        <p:spPr>
          <a:xfrm>
            <a:off x="572361" y="2667704"/>
            <a:ext cx="7772400" cy="89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" sz="7200" dirty="0"/>
              <a:t>1,85B</a:t>
            </a:r>
            <a:r>
              <a:rPr lang="en" sz="4800" dirty="0"/>
              <a:t> </a:t>
            </a:r>
            <a:r>
              <a:rPr lang="en" sz="4800" dirty="0">
                <a:solidFill>
                  <a:srgbClr val="00BCD4"/>
                </a:solidFill>
              </a:rPr>
              <a:t>usuários</a:t>
            </a:r>
          </a:p>
          <a:p>
            <a:r>
              <a:rPr lang="pt-BR" sz="4800" dirty="0"/>
              <a:t>n</a:t>
            </a:r>
            <a:r>
              <a:rPr lang="en" sz="4800" dirty="0"/>
              <a:t>o mundo</a:t>
            </a:r>
          </a:p>
        </p:txBody>
      </p:sp>
      <p:sp>
        <p:nvSpPr>
          <p:cNvPr id="12" name="Shape 305"/>
          <p:cNvSpPr txBox="1">
            <a:spLocks/>
          </p:cNvSpPr>
          <p:nvPr/>
        </p:nvSpPr>
        <p:spPr>
          <a:xfrm>
            <a:off x="572361" y="3435877"/>
            <a:ext cx="7772400" cy="46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▸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▹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▹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None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None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None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None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None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None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>
              <a:spcBef>
                <a:spcPts val="0"/>
              </a:spcBef>
              <a:buFont typeface="Karla"/>
              <a:buNone/>
            </a:pPr>
            <a:r>
              <a:rPr lang="en" dirty="0"/>
              <a:t>2015, Morgan Stanley Research</a:t>
            </a:r>
          </a:p>
        </p:txBody>
      </p:sp>
    </p:spTree>
    <p:extLst>
      <p:ext uri="{BB962C8B-B14F-4D97-AF65-F5344CB8AC3E}">
        <p14:creationId xmlns:p14="http://schemas.microsoft.com/office/powerpoint/2010/main" val="1257433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CD4"/>
        </a:solidFill>
        <a:effectLst/>
      </p:bgPr>
    </p:bg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61"/>
          <p:cNvSpPr txBox="1">
            <a:spLocks/>
          </p:cNvSpPr>
          <p:nvPr/>
        </p:nvSpPr>
        <p:spPr>
          <a:xfrm>
            <a:off x="572361" y="886269"/>
            <a:ext cx="4631937" cy="48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" dirty="0"/>
              <a:t>MAS POR QUE DEVO ME PREOCUPAR COM </a:t>
            </a:r>
            <a:r>
              <a:rPr lang="en" dirty="0">
                <a:solidFill>
                  <a:srgbClr val="00B0F0"/>
                </a:solidFill>
              </a:rPr>
              <a:t>MOBILE</a:t>
            </a:r>
            <a:r>
              <a:rPr lang="en" dirty="0"/>
              <a:t>? </a:t>
            </a:r>
          </a:p>
        </p:txBody>
      </p:sp>
      <p:sp>
        <p:nvSpPr>
          <p:cNvPr id="11" name="Shape 304"/>
          <p:cNvSpPr txBox="1">
            <a:spLocks/>
          </p:cNvSpPr>
          <p:nvPr/>
        </p:nvSpPr>
        <p:spPr>
          <a:xfrm>
            <a:off x="572361" y="2667704"/>
            <a:ext cx="7772400" cy="89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" sz="7200" dirty="0"/>
              <a:t>+73%</a:t>
            </a:r>
            <a:r>
              <a:rPr lang="en" sz="4800" dirty="0"/>
              <a:t> </a:t>
            </a:r>
            <a:r>
              <a:rPr lang="en" sz="4800" dirty="0">
                <a:solidFill>
                  <a:srgbClr val="00BCD4"/>
                </a:solidFill>
              </a:rPr>
              <a:t>uso de dados</a:t>
            </a:r>
          </a:p>
          <a:p>
            <a:r>
              <a:rPr lang="pt-BR" sz="4800" dirty="0"/>
              <a:t>america latina</a:t>
            </a:r>
            <a:endParaRPr lang="en" sz="4800" dirty="0"/>
          </a:p>
        </p:txBody>
      </p:sp>
      <p:sp>
        <p:nvSpPr>
          <p:cNvPr id="12" name="Shape 305"/>
          <p:cNvSpPr txBox="1">
            <a:spLocks/>
          </p:cNvSpPr>
          <p:nvPr/>
        </p:nvSpPr>
        <p:spPr>
          <a:xfrm>
            <a:off x="572361" y="3435877"/>
            <a:ext cx="7772400" cy="46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▸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▹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▹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None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None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None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None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None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None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>
              <a:spcBef>
                <a:spcPts val="0"/>
              </a:spcBef>
              <a:buFont typeface="Karla"/>
              <a:buNone/>
            </a:pPr>
            <a:r>
              <a:rPr lang="en" dirty="0"/>
              <a:t>2016, Cisco</a:t>
            </a:r>
          </a:p>
        </p:txBody>
      </p:sp>
    </p:spTree>
    <p:extLst>
      <p:ext uri="{BB962C8B-B14F-4D97-AF65-F5344CB8AC3E}">
        <p14:creationId xmlns:p14="http://schemas.microsoft.com/office/powerpoint/2010/main" val="972791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CD4"/>
        </a:solidFill>
        <a:effectLst/>
      </p:bgPr>
    </p:bg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61"/>
          <p:cNvSpPr txBox="1">
            <a:spLocks/>
          </p:cNvSpPr>
          <p:nvPr/>
        </p:nvSpPr>
        <p:spPr>
          <a:xfrm>
            <a:off x="572361" y="886269"/>
            <a:ext cx="4631937" cy="48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" dirty="0"/>
              <a:t>MAS POR QUE DEVO ME PREOCUPAR COM </a:t>
            </a:r>
            <a:r>
              <a:rPr lang="en" dirty="0">
                <a:solidFill>
                  <a:srgbClr val="00B0F0"/>
                </a:solidFill>
              </a:rPr>
              <a:t>MOBILE</a:t>
            </a:r>
            <a:r>
              <a:rPr lang="en" dirty="0"/>
              <a:t>? </a:t>
            </a:r>
          </a:p>
        </p:txBody>
      </p:sp>
      <p:pic>
        <p:nvPicPr>
          <p:cNvPr id="2050" name="Picture 2" descr="http://cdn.mos.techradar.com/art/Streaming%20Services/Netflix/Netflix-Devices-970-8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361" y="1556794"/>
            <a:ext cx="5411420" cy="3040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8647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CD4"/>
        </a:solidFill>
        <a:effectLst/>
      </p:bgPr>
    </p:bg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61"/>
          <p:cNvSpPr txBox="1">
            <a:spLocks/>
          </p:cNvSpPr>
          <p:nvPr/>
        </p:nvSpPr>
        <p:spPr>
          <a:xfrm>
            <a:off x="572361" y="886269"/>
            <a:ext cx="4631937" cy="48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" dirty="0"/>
              <a:t>MAS POR ONDE EU COMEÇO? </a:t>
            </a:r>
          </a:p>
        </p:txBody>
      </p:sp>
      <p:sp>
        <p:nvSpPr>
          <p:cNvPr id="5" name="Shape 366"/>
          <p:cNvSpPr/>
          <p:nvPr/>
        </p:nvSpPr>
        <p:spPr>
          <a:xfrm>
            <a:off x="668737" y="2320924"/>
            <a:ext cx="280383" cy="485680"/>
          </a:xfrm>
          <a:custGeom>
            <a:avLst/>
            <a:gdLst/>
            <a:ahLst/>
            <a:cxnLst/>
            <a:rect l="0" t="0" r="0" b="0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" name="Shape 583"/>
          <p:cNvSpPr/>
          <p:nvPr/>
        </p:nvSpPr>
        <p:spPr>
          <a:xfrm>
            <a:off x="1530492" y="2191220"/>
            <a:ext cx="430051" cy="625109"/>
          </a:xfrm>
          <a:custGeom>
            <a:avLst/>
            <a:gdLst/>
            <a:ahLst/>
            <a:cxnLst/>
            <a:rect l="0" t="0" r="0" b="0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2175" cap="rnd" cmpd="sng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7" name="Shape 585"/>
          <p:cNvGrpSpPr/>
          <p:nvPr/>
        </p:nvGrpSpPr>
        <p:grpSpPr>
          <a:xfrm>
            <a:off x="2541915" y="2008313"/>
            <a:ext cx="842752" cy="798291"/>
            <a:chOff x="2583100" y="2973775"/>
            <a:chExt cx="461550" cy="437200"/>
          </a:xfrm>
        </p:grpSpPr>
        <p:sp>
          <p:nvSpPr>
            <p:cNvPr id="8" name="Shape 586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0" t="0" r="0" b="0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rgbClr val="A6A6A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587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0" t="0" r="0" b="0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rgbClr val="A6A6A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3444" y="2191220"/>
            <a:ext cx="609600" cy="609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1821" y="1650255"/>
            <a:ext cx="1329852" cy="1329852"/>
          </a:xfrm>
          <a:prstGeom prst="rect">
            <a:avLst/>
          </a:prstGeom>
        </p:spPr>
      </p:pic>
      <p:pic>
        <p:nvPicPr>
          <p:cNvPr id="3076" name="Picture 4" descr="https://upload.wikimedia.org/wikipedia/fr/6/63/Logo_Apple_Swif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326" y="3928018"/>
            <a:ext cx="485558" cy="485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upload.wikimedia.org/wikipedia/commons/8/86/IOS_9_Logo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737" y="3024728"/>
            <a:ext cx="504690" cy="504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://cscamp.cs.uri.edu/img/java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3626" y="3857814"/>
            <a:ext cx="556142" cy="55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ttps://upload.wikimedia.org/wikipedia/commons/6/66/Android_robot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5231" y="3036785"/>
            <a:ext cx="414167" cy="49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https://upload.wikimedia.org/wikipedia/commons/thumb/e/ee/Windows_logo_%E2%80%93_2012_(dark_blue).svg/2000px-Windows_logo_%E2%80%93_2012_(dark_blue).svg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202" y="3105567"/>
            <a:ext cx="422373" cy="423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https://raw.githubusercontent.com/sschmid/Entitas-CSharp/develop/Readme/Images/csharp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0451" y="3836828"/>
            <a:ext cx="622638" cy="597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https://cdn0.iconfinder.com/data/icons/flat-round-system/512/firefox-512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5379" y="3112632"/>
            <a:ext cx="416786" cy="416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" name="Picture 20" descr="http://www.logicstudio.net/spa/wp-content/uploads/2013/05/LogicStudio_HTML5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772" y="3856817"/>
            <a:ext cx="699714" cy="684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4" name="Picture 22" descr="http://design.ubuntu.com/wp-content/uploads/logo-ubuntu_cof-orange-hex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5941" y="3112632"/>
            <a:ext cx="416786" cy="416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6" name="Picture 24" descr="https://www.textmagic.com/wp-content/themes/textmagic-genesis/images/api/prog-lang-logos/cpp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169" y="3846305"/>
            <a:ext cx="578777" cy="578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8" name="Picture 26" descr="http://vignette3.wikia.nocookie.net/logopedia/images/1/1f/LG_WebOS_New_svg.png/revision/latest?cb=20150523155834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504" y="3219465"/>
            <a:ext cx="1636305" cy="311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0" name="Picture 28" descr="http://vignette4.wikia.nocookie.net/autodeskmaya/images/3/31/Python-logo.png/revision/latest?cb=20111021123118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3629" y="3879927"/>
            <a:ext cx="638445" cy="638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0577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0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0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0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0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0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0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0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0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0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CD4"/>
        </a:solidFill>
        <a:effectLst/>
      </p:bgPr>
    </p:bg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61"/>
          <p:cNvSpPr txBox="1">
            <a:spLocks/>
          </p:cNvSpPr>
          <p:nvPr/>
        </p:nvSpPr>
        <p:spPr>
          <a:xfrm>
            <a:off x="572361" y="886269"/>
            <a:ext cx="4631937" cy="48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" dirty="0"/>
              <a:t>MAS POR ONDE EU COMEÇO? </a:t>
            </a:r>
          </a:p>
        </p:txBody>
      </p:sp>
      <p:sp>
        <p:nvSpPr>
          <p:cNvPr id="5" name="Shape 366"/>
          <p:cNvSpPr/>
          <p:nvPr/>
        </p:nvSpPr>
        <p:spPr>
          <a:xfrm>
            <a:off x="673581" y="2324868"/>
            <a:ext cx="280383" cy="485680"/>
          </a:xfrm>
          <a:custGeom>
            <a:avLst/>
            <a:gdLst/>
            <a:ahLst/>
            <a:cxnLst/>
            <a:rect l="0" t="0" r="0" b="0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" name="Shape 583"/>
          <p:cNvSpPr/>
          <p:nvPr/>
        </p:nvSpPr>
        <p:spPr>
          <a:xfrm>
            <a:off x="1530492" y="2191220"/>
            <a:ext cx="430051" cy="625109"/>
          </a:xfrm>
          <a:custGeom>
            <a:avLst/>
            <a:gdLst/>
            <a:ahLst/>
            <a:cxnLst/>
            <a:rect l="0" t="0" r="0" b="0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2175" cap="rnd" cmpd="sng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7" name="Shape 585"/>
          <p:cNvGrpSpPr/>
          <p:nvPr/>
        </p:nvGrpSpPr>
        <p:grpSpPr>
          <a:xfrm>
            <a:off x="2541915" y="2008313"/>
            <a:ext cx="842752" cy="798291"/>
            <a:chOff x="2583100" y="2973775"/>
            <a:chExt cx="461550" cy="437200"/>
          </a:xfrm>
        </p:grpSpPr>
        <p:sp>
          <p:nvSpPr>
            <p:cNvPr id="8" name="Shape 586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0" t="0" r="0" b="0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rgbClr val="A6A6A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587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0" t="0" r="0" b="0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rgbClr val="A6A6A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3444" y="2191220"/>
            <a:ext cx="609600" cy="609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1821" y="1650255"/>
            <a:ext cx="1329852" cy="1329852"/>
          </a:xfrm>
          <a:prstGeom prst="rect">
            <a:avLst/>
          </a:prstGeom>
        </p:spPr>
      </p:pic>
      <p:pic>
        <p:nvPicPr>
          <p:cNvPr id="3078" name="Picture 6" descr="https://upload.wikimedia.org/wikipedia/commons/8/86/IOS_9_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309" y="3018944"/>
            <a:ext cx="504690" cy="504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ttps://upload.wikimedia.org/wikipedia/commons/6/66/Android_robo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9803" y="3031001"/>
            <a:ext cx="414167" cy="49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https://upload.wikimedia.org/wikipedia/commons/thumb/e/ee/Windows_logo_%E2%80%93_2012_(dark_blue).svg/2000px-Windows_logo_%E2%80%93_2012_(dark_blue).svg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774" y="3099783"/>
            <a:ext cx="422373" cy="423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https://cdn0.iconfinder.com/data/icons/flat-round-system/512/firefox-512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9951" y="3106848"/>
            <a:ext cx="416786" cy="416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4" name="Picture 22" descr="http://design.ubuntu.com/wp-content/uploads/logo-ubuntu_cof-orange-hex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513" y="3106848"/>
            <a:ext cx="416786" cy="416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8" name="Picture 26" descr="http://vignette3.wikia.nocookie.net/logopedia/images/1/1f/LG_WebOS_New_svg.png/revision/latest?cb=2015052315583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1076" y="3213681"/>
            <a:ext cx="1636305" cy="311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https://cordova.apache.org/static/img/artwork/cordova_logo_normal_dark_large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607" y="3771985"/>
            <a:ext cx="2359060" cy="1053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s://cdn4.iconfinder.com/data/icons/ionicons/512/icon-ios7-arrow-right-128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4276" y="4044054"/>
            <a:ext cx="509013" cy="509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://www.logicstudio.net/spa/wp-content/uploads/2013/05/LogicStudio_HTML5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7299" y="3841931"/>
            <a:ext cx="933329" cy="913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987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C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s://cordova.apache.org/static/img/artwork/cordova_logo_normal_dark_lar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59" y="977081"/>
            <a:ext cx="2359060" cy="1053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upload.wikimedia.org/wikipedia/commons/thumb/e/e4/Visual_Studio_2013_Logo.svg/990px-Visual_Studio_2013_Logo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892" y="3083385"/>
            <a:ext cx="1205392" cy="1246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319835" y="2030233"/>
            <a:ext cx="63350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6000" b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lang="pt-BR" sz="6000" b="1" dirty="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16118" y="2030232"/>
            <a:ext cx="63350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6000" b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=</a:t>
            </a:r>
            <a:endParaRPr lang="pt-BR" sz="6000" b="1" dirty="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" name="Shape 366"/>
          <p:cNvSpPr/>
          <p:nvPr/>
        </p:nvSpPr>
        <p:spPr>
          <a:xfrm>
            <a:off x="4888859" y="715890"/>
            <a:ext cx="280383" cy="485680"/>
          </a:xfrm>
          <a:custGeom>
            <a:avLst/>
            <a:gdLst/>
            <a:ahLst/>
            <a:cxnLst/>
            <a:rect l="0" t="0" r="0" b="0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" name="Shape 583"/>
          <p:cNvSpPr/>
          <p:nvPr/>
        </p:nvSpPr>
        <p:spPr>
          <a:xfrm>
            <a:off x="4814024" y="1294435"/>
            <a:ext cx="430051" cy="625109"/>
          </a:xfrm>
          <a:custGeom>
            <a:avLst/>
            <a:gdLst/>
            <a:ahLst/>
            <a:cxnLst/>
            <a:rect l="0" t="0" r="0" b="0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2175" cap="rnd" cmpd="sng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8" name="Shape 585"/>
          <p:cNvGrpSpPr/>
          <p:nvPr/>
        </p:nvGrpSpPr>
        <p:grpSpPr>
          <a:xfrm>
            <a:off x="4607676" y="2028985"/>
            <a:ext cx="842752" cy="798291"/>
            <a:chOff x="2583100" y="2973775"/>
            <a:chExt cx="461550" cy="437200"/>
          </a:xfrm>
        </p:grpSpPr>
        <p:sp>
          <p:nvSpPr>
            <p:cNvPr id="9" name="Shape 586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0" t="0" r="0" b="0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rgbClr val="A6A6A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587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0" t="0" r="0" b="0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rgbClr val="A6A6A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249" y="2988765"/>
            <a:ext cx="609600" cy="6096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4123" y="3541215"/>
            <a:ext cx="1329852" cy="1329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773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Arvirarg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7180</TotalTime>
  <Words>110</Words>
  <Application>Microsoft Office PowerPoint</Application>
  <PresentationFormat>On-screen Show (16:9)</PresentationFormat>
  <Paragraphs>24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Montserrat</vt:lpstr>
      <vt:lpstr>Karla</vt:lpstr>
      <vt:lpstr>Arvirargus template</vt:lpstr>
      <vt:lpstr>OLÁ!</vt:lpstr>
      <vt:lpstr>APLICATIVOS MOBILE COM APACHE CORDOVA E VISUAL STUDIO</vt:lpstr>
      <vt:lpstr>MAS AFINAL O QUE É MOBILE?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MÃOS NO CÓDIGO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APLICATIVOS MOBILE COM APACHE CORDOVA</dc:title>
  <cp:lastModifiedBy>Gabriel Rodrigues</cp:lastModifiedBy>
  <cp:revision>27</cp:revision>
  <dcterms:modified xsi:type="dcterms:W3CDTF">2016-04-03T15:16:51Z</dcterms:modified>
</cp:coreProperties>
</file>