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fac0cf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fac0cf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5baf9b2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85baf9b2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5baf9b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5baf9b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fac0cf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fac0cf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85baf9b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85baf9b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5baf9b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85baf9b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5baf9b2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5baf9b2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bcbec7c5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bcbec7c5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1548998"/>
            <a:ext cx="9144000" cy="15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700">
                <a:latin typeface="Lato"/>
                <a:ea typeface="Lato"/>
                <a:cs typeface="Lato"/>
                <a:sym typeface="Lato"/>
              </a:rPr>
              <a:t>Key-value </a:t>
            </a:r>
            <a:r>
              <a:rPr b="0" lang="pt-BR" sz="4700">
                <a:latin typeface="Lato"/>
                <a:ea typeface="Lato"/>
                <a:cs typeface="Lato"/>
                <a:sym typeface="Lato"/>
              </a:rPr>
              <a:t>stores</a:t>
            </a:r>
            <a:endParaRPr b="0" sz="4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571750"/>
            <a:ext cx="7688100" cy="21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Advanced Databases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Arthur Font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Eduard vives</a:t>
            </a:r>
            <a:endParaRPr sz="1700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 amt="80000"/>
          </a:blip>
          <a:srcRect b="33162" l="0" r="0" t="31648"/>
          <a:stretch/>
        </p:blipFill>
        <p:spPr>
          <a:xfrm>
            <a:off x="52100" y="-52100"/>
            <a:ext cx="1625400" cy="5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What is a key-value store?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Data storage that uses a simple key-value method to store data</a:t>
            </a:r>
            <a:endParaRPr sz="20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 amt="80000"/>
          </a:blip>
          <a:srcRect b="33162" l="0" r="0" t="31648"/>
          <a:stretch/>
        </p:blipFill>
        <p:spPr>
          <a:xfrm>
            <a:off x="52100" y="-52100"/>
            <a:ext cx="1625400" cy="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125" y="2784704"/>
            <a:ext cx="6063007" cy="185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-Value Store" id="97" name="Google Shape;97;p14"/>
          <p:cNvPicPr preferRelativeResize="0"/>
          <p:nvPr/>
        </p:nvPicPr>
        <p:blipFill rotWithShape="1">
          <a:blip r:embed="rId5">
            <a:alphaModFix/>
          </a:blip>
          <a:srcRect b="76977" l="0" r="0" t="0"/>
          <a:stretch/>
        </p:blipFill>
        <p:spPr>
          <a:xfrm>
            <a:off x="426875" y="3183650"/>
            <a:ext cx="2881000" cy="10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Data pairing key-value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7650" y="2023875"/>
            <a:ext cx="76887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pt-BR" sz="1900"/>
              <a:t>Hash table</a:t>
            </a:r>
            <a:r>
              <a:rPr lang="pt-BR" sz="1900"/>
              <a:t> stores unique keys along with the pointers to the corresponding data values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Key: unique identifier that points to a value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/>
              <a:t>Only the key can be queried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Value: arbitrary data field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/>
              <a:t>Simplest form: string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/>
              <a:t>Complex structures (we’ll talk about later…)</a:t>
            </a:r>
            <a:endParaRPr sz="190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 amt="80000"/>
          </a:blip>
          <a:srcRect b="33162" l="0" r="0" t="31648"/>
          <a:stretch/>
        </p:blipFill>
        <p:spPr>
          <a:xfrm>
            <a:off x="52100" y="-52100"/>
            <a:ext cx="1625400" cy="5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-Value Store"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23106"/>
          <a:stretch/>
        </p:blipFill>
        <p:spPr>
          <a:xfrm>
            <a:off x="5963625" y="1318650"/>
            <a:ext cx="2881000" cy="35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When should we use a key-value store?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When: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Need to handle lots of small continuous reads/writes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Storing basic information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Data caching</a:t>
            </a:r>
            <a:endParaRPr sz="200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 amt="80000"/>
          </a:blip>
          <a:srcRect b="33162" l="0" r="0" t="31648"/>
          <a:stretch/>
        </p:blipFill>
        <p:spPr>
          <a:xfrm>
            <a:off x="52100" y="-52100"/>
            <a:ext cx="1625400" cy="5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1236125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Key points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7650" y="1716300"/>
            <a:ext cx="76887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Easy to </a:t>
            </a:r>
            <a:r>
              <a:rPr lang="pt-BR" sz="1900"/>
              <a:t>design</a:t>
            </a:r>
            <a:r>
              <a:rPr lang="pt-BR" sz="1900"/>
              <a:t> and implement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Very fast for read/write operations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/>
              <a:t>Unique key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/>
              <a:t>In-memory key-value store*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Flexible data modeling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Scalability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Memory limit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/>
              <a:t>Eviction policy (default: LRU)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900"/>
              <a:t>*</a:t>
            </a:r>
            <a:r>
              <a:rPr lang="pt-BR" sz="1900"/>
              <a:t>Note: There are also disk-based key-value stores, such as RocksDB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 amt="80000"/>
          </a:blip>
          <a:srcRect b="33162" l="0" r="0" t="31648"/>
          <a:stretch/>
        </p:blipFill>
        <p:spPr>
          <a:xfrm>
            <a:off x="52100" y="-52100"/>
            <a:ext cx="1625400" cy="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6808" l="3450" r="3784" t="5341"/>
          <a:stretch/>
        </p:blipFill>
        <p:spPr>
          <a:xfrm>
            <a:off x="5695100" y="2741763"/>
            <a:ext cx="2723050" cy="15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Use cases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Session management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User details and preferences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Shopping cart (our implementation)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Using cache to accelerate responses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Storing webpages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Real-time recommendation/advertising</a:t>
            </a:r>
            <a:endParaRPr sz="2000"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 amt="80000"/>
          </a:blip>
          <a:srcRect b="33162" l="0" r="0" t="31648"/>
          <a:stretch/>
        </p:blipFill>
        <p:spPr>
          <a:xfrm>
            <a:off x="52100" y="-52100"/>
            <a:ext cx="1625400" cy="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10634" l="3121" r="1712" t="0"/>
          <a:stretch/>
        </p:blipFill>
        <p:spPr>
          <a:xfrm>
            <a:off x="6133700" y="1955100"/>
            <a:ext cx="2482315" cy="251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Redis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Open source in-memory key-value store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Provides data structures and o</a:t>
            </a:r>
            <a:r>
              <a:rPr lang="pt-BR" sz="2000"/>
              <a:t>perations on those structures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Different levels of on-disk persistence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Snapshots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Log file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Snapshots + Log file</a:t>
            </a:r>
            <a:endParaRPr sz="200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 amt="80000"/>
          </a:blip>
          <a:srcRect b="33162" l="0" r="0" t="31648"/>
          <a:stretch/>
        </p:blipFill>
        <p:spPr>
          <a:xfrm>
            <a:off x="52100" y="-52100"/>
            <a:ext cx="1625400" cy="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400" y="3582625"/>
            <a:ext cx="303375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How the data can be stored at Redis?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50675" y="2078875"/>
            <a:ext cx="41115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Data Types</a:t>
            </a:r>
            <a:endParaRPr b="1" sz="22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Strings: (</a:t>
            </a:r>
            <a:r>
              <a:rPr lang="pt-BR" sz="2000">
                <a:highlight>
                  <a:srgbClr val="FFFFFF"/>
                </a:highlight>
              </a:rPr>
              <a:t>max 512 Mb in length)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Lists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CA1D"/>
              </a:buClr>
              <a:buSzPts val="2000"/>
              <a:buChar char="●"/>
            </a:pPr>
            <a:r>
              <a:rPr lang="pt-BR" sz="2000">
                <a:solidFill>
                  <a:srgbClr val="0ECA1D"/>
                </a:solidFill>
              </a:rPr>
              <a:t>Hashes</a:t>
            </a:r>
            <a:endParaRPr sz="2000">
              <a:solidFill>
                <a:srgbClr val="0ECA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Sorted 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Bitmap and HyperLogLogs</a:t>
            </a:r>
            <a:endParaRPr sz="2000"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 amt="80000"/>
          </a:blip>
          <a:srcRect b="33162" l="0" r="0" t="31648"/>
          <a:stretch/>
        </p:blipFill>
        <p:spPr>
          <a:xfrm>
            <a:off x="52100" y="-52100"/>
            <a:ext cx="1625400" cy="5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5238800" y="2078875"/>
            <a:ext cx="28752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Integrated Modules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ECA1D"/>
              </a:buClr>
              <a:buSzPts val="2000"/>
              <a:buChar char="●"/>
            </a:pPr>
            <a:r>
              <a:rPr lang="pt-BR" sz="2000">
                <a:solidFill>
                  <a:srgbClr val="0ECA1D"/>
                </a:solidFill>
              </a:rPr>
              <a:t>RedisJSON</a:t>
            </a:r>
            <a:endParaRPr sz="2000">
              <a:solidFill>
                <a:srgbClr val="0ECA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RedisGraph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…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ctrTitle"/>
          </p:nvPr>
        </p:nvSpPr>
        <p:spPr>
          <a:xfrm>
            <a:off x="0" y="2096550"/>
            <a:ext cx="9144000" cy="9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>
                <a:latin typeface="Lato"/>
                <a:ea typeface="Lato"/>
                <a:cs typeface="Lato"/>
                <a:sym typeface="Lato"/>
              </a:rPr>
              <a:t>Thank you!</a:t>
            </a:r>
            <a:endParaRPr b="0" sz="3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 amt="80000"/>
          </a:blip>
          <a:srcRect b="33162" l="0" r="0" t="31648"/>
          <a:stretch/>
        </p:blipFill>
        <p:spPr>
          <a:xfrm>
            <a:off x="52100" y="-52100"/>
            <a:ext cx="1625400" cy="5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