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jS/kn1QglpiMwR+D9yo9mvUYIV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2b2bfad97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72b2bfad97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2b2bfad9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72b2bfad97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2b2bfad97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72b2bfad97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2b2bfad97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72b2bfad97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universitat de barcelona logo" id="21" name="Google Shape;21;p16"/>
          <p:cNvPicPr preferRelativeResize="0"/>
          <p:nvPr/>
        </p:nvPicPr>
        <p:blipFill rotWithShape="1">
          <a:blip r:embed="rId2">
            <a:alphaModFix/>
          </a:blip>
          <a:srcRect b="0" l="0" r="0" t="0"/>
          <a:stretch/>
        </p:blipFill>
        <p:spPr>
          <a:xfrm>
            <a:off x="152400" y="159780"/>
            <a:ext cx="762000" cy="10473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0" name="Shape 80"/>
        <p:cNvGrpSpPr/>
        <p:nvPr/>
      </p:nvGrpSpPr>
      <p:grpSpPr>
        <a:xfrm>
          <a:off x="0" y="0"/>
          <a:ext cx="0" cy="0"/>
          <a:chOff x="0" y="0"/>
          <a:chExt cx="0" cy="0"/>
        </a:xfrm>
      </p:grpSpPr>
      <p:sp>
        <p:nvSpPr>
          <p:cNvPr id="81" name="Google Shape;8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universitat de barcelona logo" id="28" name="Google Shape;28;p17"/>
          <p:cNvPicPr preferRelativeResize="0"/>
          <p:nvPr/>
        </p:nvPicPr>
        <p:blipFill rotWithShape="1">
          <a:blip r:embed="rId2">
            <a:alphaModFix/>
          </a:blip>
          <a:srcRect b="0" l="0" r="0" t="0"/>
          <a:stretch/>
        </p:blipFill>
        <p:spPr>
          <a:xfrm>
            <a:off x="152400" y="159780"/>
            <a:ext cx="762000" cy="10473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universitat de barcelona logo" id="35" name="Google Shape;35;p18"/>
          <p:cNvPicPr preferRelativeResize="0"/>
          <p:nvPr/>
        </p:nvPicPr>
        <p:blipFill rotWithShape="1">
          <a:blip r:embed="rId2">
            <a:alphaModFix/>
          </a:blip>
          <a:srcRect b="0" l="0" r="0" t="0"/>
          <a:stretch/>
        </p:blipFill>
        <p:spPr>
          <a:xfrm>
            <a:off x="152400" y="159780"/>
            <a:ext cx="762000" cy="10473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universitat de barcelona logo" id="43" name="Google Shape;43;p19"/>
          <p:cNvPicPr preferRelativeResize="0"/>
          <p:nvPr/>
        </p:nvPicPr>
        <p:blipFill rotWithShape="1">
          <a:blip r:embed="rId2">
            <a:alphaModFix/>
          </a:blip>
          <a:srcRect b="0" l="0" r="0" t="0"/>
          <a:stretch/>
        </p:blipFill>
        <p:spPr>
          <a:xfrm>
            <a:off x="152400" y="159780"/>
            <a:ext cx="762000" cy="10473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universitat de barcelona logo" id="53" name="Google Shape;53;p20"/>
          <p:cNvPicPr preferRelativeResize="0"/>
          <p:nvPr/>
        </p:nvPicPr>
        <p:blipFill rotWithShape="1">
          <a:blip r:embed="rId2">
            <a:alphaModFix/>
          </a:blip>
          <a:srcRect b="0" l="0" r="0" t="0"/>
          <a:stretch/>
        </p:blipFill>
        <p:spPr>
          <a:xfrm>
            <a:off x="152400" y="159780"/>
            <a:ext cx="762000" cy="10473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universitat de barcelona logo" id="59" name="Google Shape;59;p21"/>
          <p:cNvPicPr preferRelativeResize="0"/>
          <p:nvPr/>
        </p:nvPicPr>
        <p:blipFill rotWithShape="1">
          <a:blip r:embed="rId2">
            <a:alphaModFix/>
          </a:blip>
          <a:srcRect b="0" l="0" r="0" t="0"/>
          <a:stretch/>
        </p:blipFill>
        <p:spPr>
          <a:xfrm>
            <a:off x="152400" y="159780"/>
            <a:ext cx="762000" cy="10473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universitat de barcelona logo" id="64" name="Google Shape;64;p22"/>
          <p:cNvPicPr preferRelativeResize="0"/>
          <p:nvPr/>
        </p:nvPicPr>
        <p:blipFill rotWithShape="1">
          <a:blip r:embed="rId2">
            <a:alphaModFix/>
          </a:blip>
          <a:srcRect b="0" l="0" r="0" t="0"/>
          <a:stretch/>
        </p:blipFill>
        <p:spPr>
          <a:xfrm>
            <a:off x="152400" y="159780"/>
            <a:ext cx="762000" cy="104735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universitat de barcelona logo" id="72" name="Google Shape;72;p23"/>
          <p:cNvPicPr preferRelativeResize="0"/>
          <p:nvPr/>
        </p:nvPicPr>
        <p:blipFill rotWithShape="1">
          <a:blip r:embed="rId2">
            <a:alphaModFix/>
          </a:blip>
          <a:srcRect b="0" l="0" r="0" t="0"/>
          <a:stretch/>
        </p:blipFill>
        <p:spPr>
          <a:xfrm>
            <a:off x="152400" y="159780"/>
            <a:ext cx="762000" cy="10473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3" name="Shape 73"/>
        <p:cNvGrpSpPr/>
        <p:nvPr/>
      </p:nvGrpSpPr>
      <p:grpSpPr>
        <a:xfrm>
          <a:off x="0" y="0"/>
          <a:ext cx="0" cy="0"/>
          <a:chOff x="0" y="0"/>
          <a:chExt cx="0" cy="0"/>
        </a:xfrm>
      </p:grpSpPr>
      <p:sp>
        <p:nvSpPr>
          <p:cNvPr id="74" name="Google Shape;74;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open.fda.gov/apis/drug/" TargetMode="External"/><Relationship Id="rId4" Type="http://schemas.openxmlformats.org/officeDocument/2006/relationships/hyperlink" Target="https://github.com/JetBrains/Exposed" TargetMode="External"/><Relationship Id="rId5" Type="http://schemas.openxmlformats.org/officeDocument/2006/relationships/hyperlink" Target="https://firebase.google.com/docs/database/android/read-and-write" TargetMode="External"/><Relationship Id="rId6" Type="http://schemas.openxmlformats.org/officeDocument/2006/relationships/hyperlink" Target="https://kotlinlang.org/" TargetMode="External"/><Relationship Id="rId7" Type="http://schemas.openxmlformats.org/officeDocument/2006/relationships/hyperlink" Target="https://firebase.google.com/docs/database/security/securing-data?h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
          <p:cNvSpPr txBox="1"/>
          <p:nvPr>
            <p:ph type="ctrTitle"/>
          </p:nvPr>
        </p:nvSpPr>
        <p:spPr>
          <a:xfrm>
            <a:off x="685800" y="2133600"/>
            <a:ext cx="7772400" cy="215265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873"/>
              </a:buClr>
              <a:buSzPts val="2800"/>
              <a:buFont typeface="Calibri"/>
              <a:buNone/>
            </a:pPr>
            <a:r>
              <a:rPr b="1" lang="en-US" sz="2800">
                <a:solidFill>
                  <a:srgbClr val="000873"/>
                </a:solidFill>
              </a:rPr>
              <a:t>Software Integrated Project (2019-2020) </a:t>
            </a:r>
            <a:br>
              <a:rPr b="1" lang="en-US" sz="2800">
                <a:solidFill>
                  <a:srgbClr val="000873"/>
                </a:solidFill>
              </a:rPr>
            </a:br>
            <a:br>
              <a:rPr b="1" lang="en-US" sz="2800">
                <a:solidFill>
                  <a:srgbClr val="000873"/>
                </a:solidFill>
              </a:rPr>
            </a:br>
            <a:r>
              <a:rPr b="1" i="1" lang="en-US" sz="2800"/>
              <a:t>Requirements </a:t>
            </a:r>
            <a:br>
              <a:rPr b="1" i="1" lang="en-US" sz="2800"/>
            </a:br>
            <a:r>
              <a:rPr b="1" i="1" lang="en-US" sz="2800"/>
              <a:t>MyPillRecord</a:t>
            </a:r>
            <a:endParaRPr b="1" i="1" sz="2800"/>
          </a:p>
        </p:txBody>
      </p:sp>
      <p:sp>
        <p:nvSpPr>
          <p:cNvPr id="97" name="Google Shape;97;p1"/>
          <p:cNvSpPr txBox="1"/>
          <p:nvPr>
            <p:ph idx="1" type="subTitle"/>
          </p:nvPr>
        </p:nvSpPr>
        <p:spPr>
          <a:xfrm>
            <a:off x="1371600" y="4419600"/>
            <a:ext cx="6400800" cy="1447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888888"/>
              </a:buClr>
              <a:buSzPts val="2220"/>
              <a:buNone/>
            </a:pPr>
            <a:r>
              <a:rPr lang="en-US" sz="2220"/>
              <a:t>Alejandro Lendinez</a:t>
            </a:r>
            <a:endParaRPr sz="2220"/>
          </a:p>
          <a:p>
            <a:pPr indent="0" lvl="0" marL="0" rtl="0" algn="ctr">
              <a:lnSpc>
                <a:spcPct val="90000"/>
              </a:lnSpc>
              <a:spcBef>
                <a:spcPts val="300"/>
              </a:spcBef>
              <a:spcAft>
                <a:spcPts val="0"/>
              </a:spcAft>
              <a:buClr>
                <a:srgbClr val="888888"/>
              </a:buClr>
              <a:buSzPts val="2220"/>
              <a:buNone/>
            </a:pPr>
            <a:r>
              <a:rPr lang="en-US" sz="2220"/>
              <a:t>Joan Orteu</a:t>
            </a:r>
            <a:endParaRPr/>
          </a:p>
          <a:p>
            <a:pPr indent="0" lvl="0" marL="0" rtl="0" algn="ctr">
              <a:lnSpc>
                <a:spcPct val="90000"/>
              </a:lnSpc>
              <a:spcBef>
                <a:spcPts val="300"/>
              </a:spcBef>
              <a:spcAft>
                <a:spcPts val="0"/>
              </a:spcAft>
              <a:buClr>
                <a:srgbClr val="888888"/>
              </a:buClr>
              <a:buSzPts val="2220"/>
              <a:buNone/>
            </a:pPr>
            <a:r>
              <a:rPr lang="en-US" sz="2220"/>
              <a:t>Sergi Ger</a:t>
            </a:r>
            <a:endParaRPr/>
          </a:p>
          <a:p>
            <a:pPr indent="0" lvl="0" marL="0" rtl="0" algn="ctr">
              <a:lnSpc>
                <a:spcPct val="90000"/>
              </a:lnSpc>
              <a:spcBef>
                <a:spcPts val="300"/>
              </a:spcBef>
              <a:spcAft>
                <a:spcPts val="0"/>
              </a:spcAft>
              <a:buClr>
                <a:srgbClr val="888888"/>
              </a:buClr>
              <a:buSzPts val="2220"/>
              <a:buNone/>
            </a:pPr>
            <a:r>
              <a:rPr lang="en-US" sz="2220"/>
              <a:t>Arthur Font</a:t>
            </a:r>
            <a:endParaRPr sz="2220"/>
          </a:p>
        </p:txBody>
      </p:sp>
      <p:pic>
        <p:nvPicPr>
          <p:cNvPr descr="Image result for universitat de barcelona logo" id="98" name="Google Shape;98;p1"/>
          <p:cNvPicPr preferRelativeResize="0"/>
          <p:nvPr/>
        </p:nvPicPr>
        <p:blipFill rotWithShape="1">
          <a:blip r:embed="rId3">
            <a:alphaModFix/>
          </a:blip>
          <a:srcRect b="27832" l="25000" r="4167" t="27756"/>
          <a:stretch/>
        </p:blipFill>
        <p:spPr>
          <a:xfrm>
            <a:off x="934720" y="381000"/>
            <a:ext cx="1600200" cy="451821"/>
          </a:xfrm>
          <a:custGeom>
            <a:rect b="b" l="l" r="r" t="t"/>
            <a:pathLst>
              <a:path extrusionOk="0" h="1828800" w="6477000">
                <a:moveTo>
                  <a:pt x="0" y="0"/>
                </a:moveTo>
                <a:lnTo>
                  <a:pt x="6477000" y="0"/>
                </a:lnTo>
                <a:lnTo>
                  <a:pt x="6477000" y="1828800"/>
                </a:lnTo>
                <a:lnTo>
                  <a:pt x="0" y="182880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72b2bfad97_0_25"/>
          <p:cNvSpPr txBox="1"/>
          <p:nvPr/>
        </p:nvSpPr>
        <p:spPr>
          <a:xfrm>
            <a:off x="457200" y="5793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Examples of Requirements (3) - Calendar</a:t>
            </a:r>
            <a:endParaRPr/>
          </a:p>
        </p:txBody>
      </p:sp>
      <p:sp>
        <p:nvSpPr>
          <p:cNvPr id="155" name="Google Shape;155;g72b2bfad97_0_25"/>
          <p:cNvSpPr/>
          <p:nvPr/>
        </p:nvSpPr>
        <p:spPr>
          <a:xfrm>
            <a:off x="457200" y="1444975"/>
            <a:ext cx="8229600" cy="54879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MyPillRecord should provide the information</a:t>
            </a:r>
            <a:r>
              <a:rPr lang="en-US" sz="2000">
                <a:solidFill>
                  <a:schemeClr val="dk1"/>
                </a:solidFill>
                <a:latin typeface="Calibri"/>
                <a:ea typeface="Calibri"/>
                <a:cs typeface="Calibri"/>
                <a:sym typeface="Calibri"/>
              </a:rPr>
              <a:t> of the therapy description </a:t>
            </a:r>
            <a:r>
              <a:rPr lang="en-US" sz="2000">
                <a:solidFill>
                  <a:schemeClr val="dk1"/>
                </a:solidFill>
                <a:latin typeface="Calibri"/>
                <a:ea typeface="Calibri"/>
                <a:cs typeface="Calibri"/>
                <a:sym typeface="Calibri"/>
              </a:rPr>
              <a:t>to the user when he select </a:t>
            </a:r>
            <a:r>
              <a:rPr lang="en-US" sz="2000">
                <a:solidFill>
                  <a:schemeClr val="dk1"/>
                </a:solidFill>
                <a:latin typeface="Calibri"/>
                <a:ea typeface="Calibri"/>
                <a:cs typeface="Calibri"/>
                <a:sym typeface="Calibri"/>
              </a:rPr>
              <a:t>a day of the current week.</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MyPillRecord should provide the information of the therapy description to the user when he select a day on the calendar.</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find a day to view the therapy description through a day search engine.</a:t>
            </a:r>
            <a:endParaRPr sz="2000">
              <a:solidFill>
                <a:schemeClr val="dk1"/>
              </a:solidFill>
              <a:latin typeface="Calibri"/>
              <a:ea typeface="Calibri"/>
              <a:cs typeface="Calibri"/>
              <a:sym typeface="Calibri"/>
            </a:endParaRPr>
          </a:p>
          <a:p>
            <a:pPr indent="0" lvl="0" marL="0" marR="0" rtl="0" algn="l">
              <a:spcBef>
                <a:spcPts val="1500"/>
              </a:spcBef>
              <a:spcAft>
                <a:spcPts val="0"/>
              </a:spcAft>
              <a:buNone/>
            </a:pPr>
            <a:r>
              <a:t/>
            </a:r>
            <a:endParaRPr sz="2400">
              <a:solidFill>
                <a:srgbClr val="C00000"/>
              </a:solidFill>
              <a:latin typeface="Calibri"/>
              <a:ea typeface="Calibri"/>
              <a:cs typeface="Calibri"/>
              <a:sym typeface="Calibri"/>
            </a:endParaRPr>
          </a:p>
          <a:p>
            <a:pPr indent="-304800" lvl="0" marL="457200" marR="0" rtl="0" algn="l">
              <a:spcBef>
                <a:spcPts val="150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9"/>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Examples of Requirements (4) - Statistics</a:t>
            </a:r>
            <a:endParaRPr/>
          </a:p>
        </p:txBody>
      </p:sp>
      <p:sp>
        <p:nvSpPr>
          <p:cNvPr id="161" name="Google Shape;161;p9"/>
          <p:cNvSpPr/>
          <p:nvPr/>
        </p:nvSpPr>
        <p:spPr>
          <a:xfrm>
            <a:off x="457200" y="1594350"/>
            <a:ext cx="8229600" cy="5065800"/>
          </a:xfrm>
          <a:prstGeom prst="rect">
            <a:avLst/>
          </a:prstGeom>
          <a:noFill/>
          <a:ln>
            <a:noFill/>
          </a:ln>
        </p:spPr>
        <p:txBody>
          <a:bodyPr anchorCtr="0" anchor="t" bIns="45700" lIns="91425" spcFirstLastPara="1" rIns="91425" wrap="square" tIns="45700">
            <a:spAutoFit/>
          </a:bodyPr>
          <a:lstStyle/>
          <a:p>
            <a:pPr indent="-431800" lvl="0" marL="45720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MyPillRecord should provide information to the user of his weight as a graphic which the data is gathered automatically.</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MyPillRecord should provide information to the user of his heart rate as a graphic which the data is gathered automatically.</a:t>
            </a:r>
            <a:endParaRPr sz="20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MyPillRecord should provide information to the user of his arterial pressure as a graphic which the data is gathered automatically.</a:t>
            </a:r>
            <a:endParaRPr sz="20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MyPillRecord should provide information to the user of his glucose molar concentration as a graphic which the data is gathered automatically.</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MyPillRecord should provide information to the user of his body temperature concentration as a graphic which the data is gathered automatically.</a:t>
            </a:r>
            <a:endParaRPr sz="2000">
              <a:solidFill>
                <a:schemeClr val="dk1"/>
              </a:solidFill>
              <a:latin typeface="Calibri"/>
              <a:ea typeface="Calibri"/>
              <a:cs typeface="Calibri"/>
              <a:sym typeface="Calibri"/>
            </a:endParaRPr>
          </a:p>
          <a:p>
            <a:pPr indent="-304800" lvl="0" marL="457200" marR="0" rtl="0" algn="l">
              <a:spcBef>
                <a:spcPts val="150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g72b2bfad97_0_9"/>
          <p:cNvSpPr txBox="1"/>
          <p:nvPr/>
        </p:nvSpPr>
        <p:spPr>
          <a:xfrm>
            <a:off x="457200" y="5793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Examples of Requirements (5) - Statistics</a:t>
            </a:r>
            <a:endParaRPr/>
          </a:p>
        </p:txBody>
      </p:sp>
      <p:sp>
        <p:nvSpPr>
          <p:cNvPr id="167" name="Google Shape;167;g72b2bfad97_0_9"/>
          <p:cNvSpPr/>
          <p:nvPr/>
        </p:nvSpPr>
        <p:spPr>
          <a:xfrm>
            <a:off x="457200" y="1347575"/>
            <a:ext cx="8229600" cy="48969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MyPillRecord should provide information to the user of the medical performance as a colour (green: good, yellow: regular, red: bad)</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add a new measurement data of his weight in less than thirty seconds.</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add a new measurement data of his heart rate in less than thirty seconds.</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add a new measurement data of his arterial pressure in less than thirty seconds.</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add a new measurement data of his glucose molar concentration in less than thirty seconds.</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add a new measurement data of his body temperature in less than thirty seconds.</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g72b2bfad97_0_14"/>
          <p:cNvSpPr txBox="1"/>
          <p:nvPr/>
        </p:nvSpPr>
        <p:spPr>
          <a:xfrm>
            <a:off x="457200" y="5793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Examples of Requirements (6) - Team</a:t>
            </a:r>
            <a:endParaRPr/>
          </a:p>
        </p:txBody>
      </p:sp>
      <p:sp>
        <p:nvSpPr>
          <p:cNvPr id="173" name="Google Shape;173;g72b2bfad97_0_14"/>
          <p:cNvSpPr/>
          <p:nvPr/>
        </p:nvSpPr>
        <p:spPr>
          <a:xfrm>
            <a:off x="457200" y="1594350"/>
            <a:ext cx="8229600" cy="50658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share a therapy  as a link with others by WhatsApp.</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share a therapy as a link with others by Facebook.</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share a therapy as a link with others by email.</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have permission to view the agenda of others that have shared with him.</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72b2bfad97_0_31"/>
          <p:cNvSpPr txBox="1"/>
          <p:nvPr/>
        </p:nvSpPr>
        <p:spPr>
          <a:xfrm>
            <a:off x="457200" y="57931"/>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Examples of Requirements (7) - Therapy</a:t>
            </a:r>
            <a:endParaRPr/>
          </a:p>
        </p:txBody>
      </p:sp>
      <p:sp>
        <p:nvSpPr>
          <p:cNvPr id="179" name="Google Shape;179;g72b2bfad97_0_31"/>
          <p:cNvSpPr/>
          <p:nvPr/>
        </p:nvSpPr>
        <p:spPr>
          <a:xfrm>
            <a:off x="457200" y="1594350"/>
            <a:ext cx="8229600" cy="50658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plan a therapy medication. </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schedule reminders to collect measurement.</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create a workout plan.</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1"/>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Examples of Requirements (8) - General</a:t>
            </a:r>
            <a:endParaRPr/>
          </a:p>
        </p:txBody>
      </p:sp>
      <p:sp>
        <p:nvSpPr>
          <p:cNvPr id="185" name="Google Shape;185;p11"/>
          <p:cNvSpPr/>
          <p:nvPr/>
        </p:nvSpPr>
        <p:spPr>
          <a:xfrm>
            <a:off x="457200" y="1519900"/>
            <a:ext cx="8229600" cy="28854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chemeClr val="dk1"/>
              </a:buClr>
              <a:buSzPts val="2400"/>
              <a:buFont typeface="Noto Sans Symbols"/>
              <a:buChar char="▪"/>
            </a:pPr>
            <a:r>
              <a:rPr lang="en-US" sz="2000">
                <a:solidFill>
                  <a:schemeClr val="dk1"/>
                </a:solidFill>
                <a:latin typeface="Calibri"/>
                <a:ea typeface="Calibri"/>
                <a:cs typeface="Calibri"/>
                <a:sym typeface="Calibri"/>
              </a:rPr>
              <a:t>The user should be able to export a therapy as a pdf document.</a:t>
            </a:r>
            <a:endParaRPr sz="2000">
              <a:solidFill>
                <a:schemeClr val="dk1"/>
              </a:solidFill>
              <a:latin typeface="Calibri"/>
              <a:ea typeface="Calibri"/>
              <a:cs typeface="Calibri"/>
              <a:sym typeface="Calibri"/>
            </a:endParaRPr>
          </a:p>
          <a:p>
            <a:pPr indent="-304800" lvl="0" marL="457200" marR="0" rtl="0" algn="l">
              <a:spcBef>
                <a:spcPts val="150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What? Types of Requirements</a:t>
            </a:r>
            <a:endParaRPr/>
          </a:p>
        </p:txBody>
      </p:sp>
      <p:sp>
        <p:nvSpPr>
          <p:cNvPr id="104" name="Google Shape;104;p2"/>
          <p:cNvSpPr/>
          <p:nvPr/>
        </p:nvSpPr>
        <p:spPr>
          <a:xfrm>
            <a:off x="457200" y="1818650"/>
            <a:ext cx="8229600" cy="158504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Technical requirements</a:t>
            </a:r>
            <a:endParaRPr/>
          </a:p>
          <a:p>
            <a:pPr indent="-457200" lvl="0" marL="457200" marR="0" rtl="0" algn="l">
              <a:spcBef>
                <a:spcPts val="15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Security requirements</a:t>
            </a:r>
            <a:endParaRPr/>
          </a:p>
          <a:p>
            <a:pPr indent="0" lvl="0" marL="0" marR="0" rtl="0" algn="l">
              <a:spcBef>
                <a:spcPts val="150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What? Types of Requirements</a:t>
            </a:r>
            <a:endParaRPr/>
          </a:p>
        </p:txBody>
      </p:sp>
      <p:sp>
        <p:nvSpPr>
          <p:cNvPr id="110" name="Google Shape;110;p3"/>
          <p:cNvSpPr/>
          <p:nvPr/>
        </p:nvSpPr>
        <p:spPr>
          <a:xfrm>
            <a:off x="457200" y="1818650"/>
            <a:ext cx="8229600" cy="381642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Technical requirements: </a:t>
            </a:r>
            <a:endParaRPr/>
          </a:p>
          <a:p>
            <a:pPr indent="-457200" lvl="1" marL="914400" marR="0" rtl="0" algn="l">
              <a:spcBef>
                <a:spcPts val="1500"/>
              </a:spcBef>
              <a:spcAft>
                <a:spcPts val="0"/>
              </a:spcAft>
              <a:buClr>
                <a:schemeClr val="dk1"/>
              </a:buClr>
              <a:buSzPts val="2400"/>
              <a:buFont typeface="Noto Sans Symbols"/>
              <a:buChar char="▪"/>
            </a:pPr>
            <a:r>
              <a:rPr b="0" i="0" lang="en-US" sz="2400" u="none" cap="none" strike="noStrike">
                <a:solidFill>
                  <a:srgbClr val="C00000"/>
                </a:solidFill>
                <a:latin typeface="Calibri"/>
                <a:ea typeface="Calibri"/>
                <a:cs typeface="Calibri"/>
                <a:sym typeface="Calibri"/>
              </a:rPr>
              <a:t>Connectivity to the camera to read the bar code of the medicine. </a:t>
            </a:r>
            <a:endParaRPr/>
          </a:p>
          <a:p>
            <a:pPr indent="-457200" lvl="1" marL="914400" marR="0" rtl="0" algn="l">
              <a:spcBef>
                <a:spcPts val="1500"/>
              </a:spcBef>
              <a:spcAft>
                <a:spcPts val="0"/>
              </a:spcAft>
              <a:buClr>
                <a:schemeClr val="dk1"/>
              </a:buClr>
              <a:buSzPts val="2400"/>
              <a:buFont typeface="Noto Sans Symbols"/>
              <a:buChar char="▪"/>
            </a:pPr>
            <a:r>
              <a:rPr b="0" i="0" lang="en-US" sz="2400" u="none" cap="none" strike="noStrike">
                <a:solidFill>
                  <a:srgbClr val="C00000"/>
                </a:solidFill>
                <a:latin typeface="Calibri"/>
                <a:ea typeface="Calibri"/>
                <a:cs typeface="Calibri"/>
                <a:sym typeface="Calibri"/>
              </a:rPr>
              <a:t>Local and external database to ensure connectivity from different devices and usability while offline </a:t>
            </a:r>
            <a:endParaRPr/>
          </a:p>
          <a:p>
            <a:pPr indent="-457200" lvl="1" marL="914400" marR="0" rtl="0" algn="l">
              <a:spcBef>
                <a:spcPts val="1500"/>
              </a:spcBef>
              <a:spcAft>
                <a:spcPts val="0"/>
              </a:spcAft>
              <a:buClr>
                <a:schemeClr val="dk1"/>
              </a:buClr>
              <a:buSzPts val="2400"/>
              <a:buFont typeface="Noto Sans Symbols"/>
              <a:buChar char="▪"/>
            </a:pPr>
            <a:r>
              <a:rPr b="0" i="0" lang="en-US" sz="2400" u="none" cap="none" strike="noStrike">
                <a:solidFill>
                  <a:srgbClr val="C00000"/>
                </a:solidFill>
                <a:latin typeface="Calibri"/>
                <a:ea typeface="Calibri"/>
                <a:cs typeface="Calibri"/>
                <a:sym typeface="Calibri"/>
              </a:rPr>
              <a:t>Notifications and personalized threads to remind the user about things to do.</a:t>
            </a:r>
            <a:endParaRPr/>
          </a:p>
          <a:p>
            <a:pPr indent="-457200" lvl="0" marL="457200" marR="0" rtl="0" algn="l">
              <a:spcBef>
                <a:spcPts val="15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Security requirements: </a:t>
            </a:r>
            <a:r>
              <a:rPr b="0" i="0" lang="en-US" sz="2400" u="none" cap="none" strike="noStrike">
                <a:solidFill>
                  <a:srgbClr val="C00000"/>
                </a:solidFill>
                <a:latin typeface="Calibri"/>
                <a:ea typeface="Calibri"/>
                <a:cs typeface="Calibri"/>
                <a:sym typeface="Calibri"/>
              </a:rPr>
              <a:t>Measures to ensure data privacy</a:t>
            </a:r>
            <a:endParaRPr/>
          </a:p>
        </p:txBody>
      </p:sp>
      <p:sp>
        <p:nvSpPr>
          <p:cNvPr id="111" name="Google Shape;111;p3"/>
          <p:cNvSpPr txBox="1"/>
          <p:nvPr/>
        </p:nvSpPr>
        <p:spPr>
          <a:xfrm>
            <a:off x="5562600" y="6196772"/>
            <a:ext cx="33850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(Version 2: More precise)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4"/>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Who (To Gather Requirement From)</a:t>
            </a:r>
            <a:endParaRPr/>
          </a:p>
        </p:txBody>
      </p:sp>
      <p:sp>
        <p:nvSpPr>
          <p:cNvPr id="117" name="Google Shape;117;p4"/>
          <p:cNvSpPr/>
          <p:nvPr/>
        </p:nvSpPr>
        <p:spPr>
          <a:xfrm>
            <a:off x="457200" y="1818650"/>
            <a:ext cx="8229600" cy="270843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Internet and more precisely, the given API datasheet</a:t>
            </a:r>
            <a:endParaRPr/>
          </a:p>
          <a:p>
            <a:pPr indent="-457200" lvl="0" marL="457200" marR="0" rtl="0" algn="l">
              <a:spcBef>
                <a:spcPts val="15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Experts on databases</a:t>
            </a:r>
            <a:endParaRPr/>
          </a:p>
          <a:p>
            <a:pPr indent="-457200" lvl="0" marL="457200" marR="0" rtl="0" algn="l">
              <a:spcBef>
                <a:spcPts val="15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Experts on mobile programming in kotlin</a:t>
            </a:r>
            <a:endParaRPr sz="2400">
              <a:solidFill>
                <a:schemeClr val="dk1"/>
              </a:solidFill>
              <a:latin typeface="Calibri"/>
              <a:ea typeface="Calibri"/>
              <a:cs typeface="Calibri"/>
              <a:sym typeface="Calibri"/>
            </a:endParaRPr>
          </a:p>
          <a:p>
            <a:pPr indent="-457200" lvl="0" marL="457200" marR="0" rtl="0" algn="l">
              <a:spcBef>
                <a:spcPts val="15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Experts on mobile data security</a:t>
            </a:r>
            <a:endParaRPr/>
          </a:p>
          <a:p>
            <a:pPr indent="-304800" lvl="0" marL="457200" marR="0" rtl="0" algn="l">
              <a:spcBef>
                <a:spcPts val="150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5"/>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Who (To Gather Requirement From)</a:t>
            </a:r>
            <a:endParaRPr/>
          </a:p>
        </p:txBody>
      </p:sp>
      <p:sp>
        <p:nvSpPr>
          <p:cNvPr id="123" name="Google Shape;123;p5"/>
          <p:cNvSpPr/>
          <p:nvPr/>
        </p:nvSpPr>
        <p:spPr>
          <a:xfrm>
            <a:off x="457200" y="1818650"/>
            <a:ext cx="8229600" cy="515525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Internet and more precisely, the given API datasheet:</a:t>
            </a:r>
            <a:endParaRPr/>
          </a:p>
          <a:p>
            <a:pPr indent="-457200" lvl="1" marL="914400" marR="0" rtl="0" algn="l">
              <a:spcBef>
                <a:spcPts val="1500"/>
              </a:spcBef>
              <a:spcAft>
                <a:spcPts val="0"/>
              </a:spcAft>
              <a:buClr>
                <a:schemeClr val="dk1"/>
              </a:buClr>
              <a:buSzPts val="1800"/>
              <a:buFont typeface="Noto Sans Symbols"/>
              <a:buChar char="▪"/>
            </a:pPr>
            <a:r>
              <a:rPr b="0" i="0" lang="en-US" sz="1800" u="sng" cap="none" strike="noStrike">
                <a:solidFill>
                  <a:schemeClr val="dk1"/>
                </a:solidFill>
                <a:latin typeface="Calibri"/>
                <a:ea typeface="Calibri"/>
                <a:cs typeface="Calibri"/>
                <a:sym typeface="Calibri"/>
                <a:hlinkClick r:id="rId3"/>
              </a:rPr>
              <a:t>https://open.fda.gov/apis/drug/</a:t>
            </a:r>
            <a:endParaRPr b="0" i="0" sz="1800" u="none" cap="none" strike="noStrike">
              <a:solidFill>
                <a:schemeClr val="dk1"/>
              </a:solidFill>
              <a:latin typeface="Calibri"/>
              <a:ea typeface="Calibri"/>
              <a:cs typeface="Calibri"/>
              <a:sym typeface="Calibri"/>
            </a:endParaRPr>
          </a:p>
          <a:p>
            <a:pPr indent="-457200" lvl="0" marL="457200" marR="0" rtl="0" algn="l">
              <a:spcBef>
                <a:spcPts val="15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Experts on databases</a:t>
            </a:r>
            <a:endParaRPr/>
          </a:p>
          <a:p>
            <a:pPr indent="-457200" lvl="1" marL="914400" marR="0" rtl="0" algn="l">
              <a:spcBef>
                <a:spcPts val="1500"/>
              </a:spcBef>
              <a:spcAft>
                <a:spcPts val="0"/>
              </a:spcAft>
              <a:buClr>
                <a:schemeClr val="dk1"/>
              </a:buClr>
              <a:buSzPts val="1800"/>
              <a:buFont typeface="Noto Sans Symbols"/>
              <a:buChar char="▪"/>
            </a:pPr>
            <a:r>
              <a:rPr b="0" i="0" lang="en-US" sz="1800" u="sng" cap="none" strike="noStrike">
                <a:solidFill>
                  <a:schemeClr val="dk1"/>
                </a:solidFill>
                <a:latin typeface="Calibri"/>
                <a:ea typeface="Calibri"/>
                <a:cs typeface="Calibri"/>
                <a:sym typeface="Calibri"/>
                <a:hlinkClick r:id="rId4"/>
              </a:rPr>
              <a:t>https://github.com/JetBrains/Exposed</a:t>
            </a:r>
            <a:endParaRPr b="0" i="0" sz="1800" u="sng" cap="none" strike="noStrike">
              <a:solidFill>
                <a:schemeClr val="dk1"/>
              </a:solidFill>
              <a:latin typeface="Calibri"/>
              <a:ea typeface="Calibri"/>
              <a:cs typeface="Calibri"/>
              <a:sym typeface="Calibri"/>
            </a:endParaRPr>
          </a:p>
          <a:p>
            <a:pPr indent="-457200" lvl="1" marL="914400" marR="0" rtl="0" algn="l">
              <a:spcBef>
                <a:spcPts val="1500"/>
              </a:spcBef>
              <a:spcAft>
                <a:spcPts val="0"/>
              </a:spcAft>
              <a:buClr>
                <a:schemeClr val="dk1"/>
              </a:buClr>
              <a:buSzPts val="1800"/>
              <a:buFont typeface="Noto Sans Symbols"/>
              <a:buChar char="▪"/>
            </a:pPr>
            <a:r>
              <a:rPr b="0" i="0" lang="en-US" sz="1800" u="sng" cap="none" strike="noStrike">
                <a:solidFill>
                  <a:schemeClr val="dk1"/>
                </a:solidFill>
                <a:latin typeface="Calibri"/>
                <a:ea typeface="Calibri"/>
                <a:cs typeface="Calibri"/>
                <a:sym typeface="Calibri"/>
                <a:hlinkClick r:id="rId5"/>
              </a:rPr>
              <a:t>https://firebase.google.com/docs/database/android/read-and-write</a:t>
            </a:r>
            <a:endParaRPr b="0" i="0" sz="1800" u="none" cap="none" strike="noStrike">
              <a:solidFill>
                <a:schemeClr val="dk1"/>
              </a:solidFill>
              <a:latin typeface="Calibri"/>
              <a:ea typeface="Calibri"/>
              <a:cs typeface="Calibri"/>
              <a:sym typeface="Calibri"/>
            </a:endParaRPr>
          </a:p>
          <a:p>
            <a:pPr indent="-457200" lvl="0" marL="457200" marR="0" rtl="0" algn="l">
              <a:spcBef>
                <a:spcPts val="15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Experts on mobile programming in kotlin</a:t>
            </a:r>
            <a:endParaRPr sz="1800">
              <a:solidFill>
                <a:schemeClr val="dk1"/>
              </a:solidFill>
              <a:latin typeface="Calibri"/>
              <a:ea typeface="Calibri"/>
              <a:cs typeface="Calibri"/>
              <a:sym typeface="Calibri"/>
            </a:endParaRPr>
          </a:p>
          <a:p>
            <a:pPr indent="-457200" lvl="1" marL="914400" marR="0" rtl="0" algn="l">
              <a:spcBef>
                <a:spcPts val="1500"/>
              </a:spcBef>
              <a:spcAft>
                <a:spcPts val="0"/>
              </a:spcAft>
              <a:buClr>
                <a:schemeClr val="dk1"/>
              </a:buClr>
              <a:buSzPts val="1800"/>
              <a:buFont typeface="Noto Sans Symbols"/>
              <a:buChar char="▪"/>
            </a:pPr>
            <a:r>
              <a:rPr b="0" i="0" lang="en-US" sz="1800" u="sng" cap="none" strike="noStrike">
                <a:solidFill>
                  <a:schemeClr val="dk1"/>
                </a:solidFill>
                <a:latin typeface="Calibri"/>
                <a:ea typeface="Calibri"/>
                <a:cs typeface="Calibri"/>
                <a:sym typeface="Calibri"/>
                <a:hlinkClick r:id="rId6"/>
              </a:rPr>
              <a:t>https://kotlinlang.org/</a:t>
            </a:r>
            <a:endParaRPr b="0" i="0" sz="1800" u="none" cap="none" strike="noStrike">
              <a:solidFill>
                <a:schemeClr val="dk1"/>
              </a:solidFill>
              <a:latin typeface="Calibri"/>
              <a:ea typeface="Calibri"/>
              <a:cs typeface="Calibri"/>
              <a:sym typeface="Calibri"/>
            </a:endParaRPr>
          </a:p>
          <a:p>
            <a:pPr indent="-457200" lvl="0" marL="457200" marR="0" rtl="0" algn="l">
              <a:spcBef>
                <a:spcPts val="15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Experts on mobile data security</a:t>
            </a:r>
            <a:endParaRPr/>
          </a:p>
          <a:p>
            <a:pPr indent="-457200" lvl="1" marL="914400" marR="0" rtl="0" algn="l">
              <a:spcBef>
                <a:spcPts val="1500"/>
              </a:spcBef>
              <a:spcAft>
                <a:spcPts val="0"/>
              </a:spcAft>
              <a:buClr>
                <a:schemeClr val="dk1"/>
              </a:buClr>
              <a:buSzPts val="1800"/>
              <a:buFont typeface="Noto Sans Symbols"/>
              <a:buChar char="▪"/>
            </a:pPr>
            <a:r>
              <a:rPr b="0" i="0" lang="en-US" sz="1800" u="sng" cap="none" strike="noStrike">
                <a:solidFill>
                  <a:schemeClr val="dk1"/>
                </a:solidFill>
                <a:latin typeface="Calibri"/>
                <a:ea typeface="Calibri"/>
                <a:cs typeface="Calibri"/>
                <a:sym typeface="Calibri"/>
                <a:hlinkClick r:id="rId7"/>
              </a:rPr>
              <a:t>https://firebase.google.com/docs/database/security/securing-data?hl=es</a:t>
            </a:r>
            <a:endParaRPr b="0" i="0" sz="1800" u="none" cap="none" strike="noStrike">
              <a:solidFill>
                <a:schemeClr val="dk1"/>
              </a:solidFill>
              <a:latin typeface="Calibri"/>
              <a:ea typeface="Calibri"/>
              <a:cs typeface="Calibri"/>
              <a:sym typeface="Calibri"/>
            </a:endParaRPr>
          </a:p>
          <a:p>
            <a:pPr indent="-342900" lvl="1" marL="914400" marR="0" rtl="0" algn="l">
              <a:spcBef>
                <a:spcPts val="150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304800" lvl="0" marL="457200" marR="0" rtl="0" algn="l">
              <a:spcBef>
                <a:spcPts val="150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
        <p:nvSpPr>
          <p:cNvPr id="124" name="Google Shape;124;p5"/>
          <p:cNvSpPr txBox="1"/>
          <p:nvPr/>
        </p:nvSpPr>
        <p:spPr>
          <a:xfrm>
            <a:off x="5562600" y="6196772"/>
            <a:ext cx="33850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(Version 2: More precise)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6"/>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How (Methods to Gather Requirements)</a:t>
            </a:r>
            <a:endParaRPr/>
          </a:p>
        </p:txBody>
      </p:sp>
      <p:sp>
        <p:nvSpPr>
          <p:cNvPr id="130" name="Google Shape;130;p6"/>
          <p:cNvSpPr/>
          <p:nvPr/>
        </p:nvSpPr>
        <p:spPr>
          <a:xfrm>
            <a:off x="457200" y="1818650"/>
            <a:ext cx="8229600" cy="158504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Focus group</a:t>
            </a:r>
            <a:endParaRPr/>
          </a:p>
          <a:p>
            <a:pPr indent="-457200" lvl="0" marL="457200" marR="0" rtl="0" algn="l">
              <a:spcBef>
                <a:spcPts val="15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Co-creation workshop</a:t>
            </a:r>
            <a:endParaRPr sz="2400">
              <a:solidFill>
                <a:schemeClr val="dk1"/>
              </a:solidFill>
              <a:latin typeface="Calibri"/>
              <a:ea typeface="Calibri"/>
              <a:cs typeface="Calibri"/>
              <a:sym typeface="Calibri"/>
            </a:endParaRPr>
          </a:p>
          <a:p>
            <a:pPr indent="-457200" lvl="0" marL="457200" marR="0" rtl="0" algn="l">
              <a:spcBef>
                <a:spcPts val="1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Reading a bunch</a:t>
            </a:r>
            <a:endParaRPr sz="2400">
              <a:solidFill>
                <a:schemeClr val="dk1"/>
              </a:solidFill>
              <a:latin typeface="Calibri"/>
              <a:ea typeface="Calibri"/>
              <a:cs typeface="Calibri"/>
              <a:sym typeface="Calibri"/>
            </a:endParaRPr>
          </a:p>
          <a:p>
            <a:pPr indent="-304800" lvl="0" marL="457200" marR="0" rtl="0" algn="l">
              <a:spcBef>
                <a:spcPts val="150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7"/>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How (Methods to Gather Requirements)</a:t>
            </a:r>
            <a:endParaRPr/>
          </a:p>
        </p:txBody>
      </p:sp>
      <p:sp>
        <p:nvSpPr>
          <p:cNvPr id="136" name="Google Shape;136;p7"/>
          <p:cNvSpPr/>
          <p:nvPr/>
        </p:nvSpPr>
        <p:spPr>
          <a:xfrm>
            <a:off x="457200" y="1818650"/>
            <a:ext cx="8229600" cy="475771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15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Focus group: </a:t>
            </a:r>
            <a:r>
              <a:rPr lang="en-US" sz="2400">
                <a:solidFill>
                  <a:srgbClr val="C00000"/>
                </a:solidFill>
                <a:latin typeface="Calibri"/>
                <a:ea typeface="Calibri"/>
                <a:cs typeface="Calibri"/>
                <a:sym typeface="Calibri"/>
              </a:rPr>
              <a:t>Once we have some beta version, we will show that beta to people who probably will need this app and some UB friends (focus grup),  in order to make them questions </a:t>
            </a:r>
            <a:r>
              <a:rPr lang="en-US" sz="2400">
                <a:solidFill>
                  <a:srgbClr val="C00000"/>
                </a:solidFill>
                <a:latin typeface="Calibri"/>
                <a:ea typeface="Calibri"/>
                <a:cs typeface="Calibri"/>
                <a:sym typeface="Calibri"/>
              </a:rPr>
              <a:t>about the app and obtain consensus.</a:t>
            </a:r>
            <a:r>
              <a:rPr lang="en-US" sz="2400">
                <a:solidFill>
                  <a:srgbClr val="C00000"/>
                </a:solidFill>
                <a:latin typeface="Calibri"/>
                <a:ea typeface="Calibri"/>
                <a:cs typeface="Calibri"/>
                <a:sym typeface="Calibri"/>
              </a:rPr>
              <a:t>  </a:t>
            </a:r>
            <a:endParaRPr>
              <a:solidFill>
                <a:srgbClr val="C00000"/>
              </a:solidFill>
            </a:endParaRPr>
          </a:p>
          <a:p>
            <a:pPr indent="-457200" lvl="0" marL="457200" marR="0" rtl="0" algn="l">
              <a:spcBef>
                <a:spcPts val="15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Co-creation workshop: </a:t>
            </a:r>
            <a:r>
              <a:rPr lang="en-US" sz="2400">
                <a:solidFill>
                  <a:srgbClr val="C00000"/>
                </a:solidFill>
                <a:latin typeface="Calibri"/>
                <a:ea typeface="Calibri"/>
                <a:cs typeface="Calibri"/>
                <a:sym typeface="Calibri"/>
              </a:rPr>
              <a:t>We will invite a one-day co-creation workshop with 3 users from other similar apps, 1 doctor from general medicine.</a:t>
            </a:r>
            <a:endParaRPr sz="2400">
              <a:solidFill>
                <a:srgbClr val="C00000"/>
              </a:solidFill>
              <a:latin typeface="Calibri"/>
              <a:ea typeface="Calibri"/>
              <a:cs typeface="Calibri"/>
              <a:sym typeface="Calibri"/>
            </a:endParaRPr>
          </a:p>
          <a:p>
            <a:pPr indent="-457200" lvl="0" marL="457200" rtl="0" algn="l">
              <a:spcBef>
                <a:spcPts val="1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Reading a bunch </a:t>
            </a:r>
            <a:r>
              <a:rPr lang="en-US" sz="2400">
                <a:solidFill>
                  <a:srgbClr val="C00000"/>
                </a:solidFill>
                <a:latin typeface="Calibri"/>
                <a:ea typeface="Calibri"/>
                <a:cs typeface="Calibri"/>
                <a:sym typeface="Calibri"/>
              </a:rPr>
              <a:t>We are going to read a lot from differents medicine forums and articles. </a:t>
            </a:r>
            <a:endParaRPr sz="2400">
              <a:solidFill>
                <a:srgbClr val="C00000"/>
              </a:solidFill>
              <a:latin typeface="Calibri"/>
              <a:ea typeface="Calibri"/>
              <a:cs typeface="Calibri"/>
              <a:sym typeface="Calibri"/>
            </a:endParaRPr>
          </a:p>
        </p:txBody>
      </p:sp>
      <p:sp>
        <p:nvSpPr>
          <p:cNvPr id="137" name="Google Shape;137;p7"/>
          <p:cNvSpPr txBox="1"/>
          <p:nvPr/>
        </p:nvSpPr>
        <p:spPr>
          <a:xfrm>
            <a:off x="5562600" y="6196772"/>
            <a:ext cx="33850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(Version 2: More precise)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8"/>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Examples of Requirements (1) - Today</a:t>
            </a:r>
            <a:endParaRPr/>
          </a:p>
        </p:txBody>
      </p:sp>
      <p:sp>
        <p:nvSpPr>
          <p:cNvPr id="143" name="Google Shape;143;p8"/>
          <p:cNvSpPr/>
          <p:nvPr/>
        </p:nvSpPr>
        <p:spPr>
          <a:xfrm>
            <a:off x="457200" y="1200925"/>
            <a:ext cx="8229600" cy="5043300"/>
          </a:xfrm>
          <a:prstGeom prst="rect">
            <a:avLst/>
          </a:prstGeom>
          <a:noFill/>
          <a:ln>
            <a:noFill/>
          </a:ln>
        </p:spPr>
        <p:txBody>
          <a:bodyPr anchorCtr="0" anchor="t" bIns="45700" lIns="91425" spcFirstLastPara="1" rIns="91425" wrap="square" tIns="45700">
            <a:spAutoFit/>
          </a:bodyPr>
          <a:lstStyle/>
          <a:p>
            <a:pPr indent="-4191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MyPillRecord should remember instantly the user when he has to take a pill through a pop-up notification.</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MyPillRecord should remember instantly the user when he has to do a exercise through a pop-up notification.</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MyPillRecord should remember instantly the user when he has to measure his weight through a pop-up notification.</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MyPillRecord should remember instantly the user when he has to measure his heart rate through a pop-up notification.</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MyPillRecord should remember instantly the user when he has to measure his arterial pressure through a pop-up notification.</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MyPillRecord should remember instantly the user when he has to measure his glucose molar concentration through a pop-up notification.</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MyPillRecord should remember instantly the user when he has to measure his body temperature through a pop-up notification.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a:p>
            <a:pPr indent="0" lvl="0" marL="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0"/>
          <p:cNvSpPr txBox="1"/>
          <p:nvPr/>
        </p:nvSpPr>
        <p:spPr>
          <a:xfrm>
            <a:off x="457200" y="57931"/>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Examples of Requirements (2) - Today</a:t>
            </a:r>
            <a:endParaRPr/>
          </a:p>
        </p:txBody>
      </p:sp>
      <p:sp>
        <p:nvSpPr>
          <p:cNvPr id="149" name="Google Shape;149;p10"/>
          <p:cNvSpPr/>
          <p:nvPr/>
        </p:nvSpPr>
        <p:spPr>
          <a:xfrm>
            <a:off x="457200" y="1444975"/>
            <a:ext cx="8229600" cy="54879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user should be able to confirm that he has taken the medicine through a </a:t>
            </a:r>
            <a:r>
              <a:rPr lang="en-US" sz="2000">
                <a:solidFill>
                  <a:schemeClr val="dk1"/>
                </a:solidFill>
                <a:latin typeface="Calibri"/>
                <a:ea typeface="Calibri"/>
                <a:cs typeface="Calibri"/>
                <a:sym typeface="Calibri"/>
              </a:rPr>
              <a:t>button</a:t>
            </a:r>
            <a:r>
              <a:rPr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shown</a:t>
            </a:r>
            <a:r>
              <a:rPr lang="en-US" sz="2000">
                <a:solidFill>
                  <a:schemeClr val="dk1"/>
                </a:solidFill>
                <a:latin typeface="Calibri"/>
                <a:ea typeface="Calibri"/>
                <a:cs typeface="Calibri"/>
                <a:sym typeface="Calibri"/>
              </a:rPr>
              <a:t> as a dialog on the application.</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confirm that he has done the exercise through a button shown as a dialog on the application</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identify a medicine by the NDC (National Drug Code) through the camera of the mobile device.</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MyPillRecord should provide suggestions of a medicine when the user text on the medicine search engine.</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register that he has done a unplanned exercise.</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user should be able to register that he has taken a unplanned medicine.</a:t>
            </a:r>
            <a:endParaRPr sz="2000">
              <a:solidFill>
                <a:schemeClr val="dk1"/>
              </a:solidFill>
              <a:latin typeface="Calibri"/>
              <a:ea typeface="Calibri"/>
              <a:cs typeface="Calibri"/>
              <a:sym typeface="Calibri"/>
            </a:endParaRPr>
          </a:p>
          <a:p>
            <a:pPr indent="0" lvl="0" marL="0" marR="0" rtl="0" algn="l">
              <a:spcBef>
                <a:spcPts val="1500"/>
              </a:spcBef>
              <a:spcAft>
                <a:spcPts val="0"/>
              </a:spcAft>
              <a:buNone/>
            </a:pPr>
            <a:r>
              <a:t/>
            </a:r>
            <a:endParaRPr sz="2400">
              <a:solidFill>
                <a:srgbClr val="C00000"/>
              </a:solidFill>
              <a:latin typeface="Calibri"/>
              <a:ea typeface="Calibri"/>
              <a:cs typeface="Calibri"/>
              <a:sym typeface="Calibri"/>
            </a:endParaRPr>
          </a:p>
          <a:p>
            <a:pPr indent="-304800" lvl="0" marL="457200" marR="0" rtl="0" algn="l">
              <a:spcBef>
                <a:spcPts val="150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2019-02-03T14:25:18Z</dcterms:created>
  <dc:creator>Karim Lekadir</dc:creator>
</cp:coreProperties>
</file>