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05AE66-3D74-ED96-DDC7-E820BF5D04E8}" v="4" dt="2019-06-05T13:55:07.630"/>
    <p1510:client id="{CE605D89-8AFD-13F7-834B-913C6A4367CF}" v="1" dt="2019-06-05T13:26:51.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1938" y="3127009"/>
            <a:ext cx="9144000" cy="2387600"/>
          </a:xfrm>
        </p:spPr>
        <p:txBody>
          <a:bodyPr>
            <a:normAutofit fontScale="90000"/>
          </a:bodyPr>
          <a:lstStyle/>
          <a:p>
            <a:r>
              <a:rPr lang="en-US" dirty="0"/>
              <a:t>Convolutional Neural Network-Based Shadow Detection in Images Using Visible Light Camera Sensor</a:t>
            </a:r>
          </a:p>
          <a:p>
            <a:endParaRPr lang="en-US" dirty="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21CE-89E8-4968-A6A0-5D2822A989A0}"/>
              </a:ext>
            </a:extLst>
          </p:cNvPr>
          <p:cNvSpPr>
            <a:spLocks noGrp="1"/>
          </p:cNvSpPr>
          <p:nvPr>
            <p:ph type="title"/>
          </p:nvPr>
        </p:nvSpPr>
        <p:spPr/>
        <p:txBody>
          <a:bodyPr/>
          <a:lstStyle/>
          <a:p>
            <a:r>
              <a:rPr lang="en-US" dirty="0">
                <a:cs typeface="Calibri Light"/>
              </a:rPr>
              <a:t>Why HSV Color Space?</a:t>
            </a:r>
            <a:endParaRPr lang="en-US" dirty="0"/>
          </a:p>
        </p:txBody>
      </p:sp>
      <p:sp>
        <p:nvSpPr>
          <p:cNvPr id="3" name="Content Placeholder 2">
            <a:extLst>
              <a:ext uri="{FF2B5EF4-FFF2-40B4-BE49-F238E27FC236}">
                <a16:creationId xmlns:a16="http://schemas.microsoft.com/office/drawing/2014/main" id="{1A4F6B8A-065A-447C-BC91-AE2BA5A7BEF6}"/>
              </a:ext>
            </a:extLst>
          </p:cNvPr>
          <p:cNvSpPr>
            <a:spLocks noGrp="1"/>
          </p:cNvSpPr>
          <p:nvPr>
            <p:ph idx="1"/>
          </p:nvPr>
        </p:nvSpPr>
        <p:spPr/>
        <p:txBody>
          <a:bodyPr vert="horz" lIns="91440" tIns="45720" rIns="91440" bIns="45720" rtlCol="0" anchor="t">
            <a:normAutofit/>
          </a:bodyPr>
          <a:lstStyle/>
          <a:p>
            <a:r>
              <a:rPr lang="en-US" dirty="0">
                <a:ea typeface="+mn-lt"/>
                <a:cs typeface="+mn-lt"/>
              </a:rPr>
              <a:t>The existing researches have assumed that shadow darkens the background but retains its color, whereas the chromaticity of a human figure shows a more diverse change against the background. </a:t>
            </a:r>
            <a:endParaRPr lang="en-US"/>
          </a:p>
          <a:p>
            <a:r>
              <a:rPr lang="en-US" dirty="0">
                <a:ea typeface="+mn-lt"/>
                <a:cs typeface="+mn-lt"/>
              </a:rPr>
              <a:t>Based on the result of these researches, we experimentally determine that the HSV color space is the most suitable for representing shadow features. Accordingly, input and background images are transformed into an HSV color space. </a:t>
            </a:r>
            <a:endParaRPr lang="en-US">
              <a:ea typeface="+mn-lt"/>
              <a:cs typeface="+mn-lt"/>
            </a:endParaRPr>
          </a:p>
          <a:p>
            <a:r>
              <a:rPr lang="en-US" dirty="0">
                <a:ea typeface="+mn-lt"/>
                <a:cs typeface="+mn-lt"/>
              </a:rPr>
              <a:t>The size of generated window image is 21 × 21 × 3 (i.e., width × height × channel). Window images extracted from training data are used for CNN training.</a:t>
            </a:r>
          </a:p>
        </p:txBody>
      </p:sp>
    </p:spTree>
    <p:extLst>
      <p:ext uri="{BB962C8B-B14F-4D97-AF65-F5344CB8AC3E}">
        <p14:creationId xmlns:p14="http://schemas.microsoft.com/office/powerpoint/2010/main" val="295167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25DFB269-BF59-4823-AFCD-FCD1C1B7ADB8}"/>
              </a:ext>
            </a:extLst>
          </p:cNvPr>
          <p:cNvPicPr>
            <a:picLocks noChangeAspect="1"/>
          </p:cNvPicPr>
          <p:nvPr/>
        </p:nvPicPr>
        <p:blipFill>
          <a:blip r:embed="rId2"/>
          <a:stretch>
            <a:fillRect/>
          </a:stretch>
        </p:blipFill>
        <p:spPr>
          <a:xfrm>
            <a:off x="339969" y="280658"/>
            <a:ext cx="11476891" cy="5054037"/>
          </a:xfrm>
          <a:prstGeom prst="rect">
            <a:avLst/>
          </a:prstGeom>
        </p:spPr>
      </p:pic>
    </p:spTree>
    <p:extLst>
      <p:ext uri="{BB962C8B-B14F-4D97-AF65-F5344CB8AC3E}">
        <p14:creationId xmlns:p14="http://schemas.microsoft.com/office/powerpoint/2010/main" val="51911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5E04-CB66-48C4-B0F1-F0BB3BDB8B20}"/>
              </a:ext>
            </a:extLst>
          </p:cNvPr>
          <p:cNvSpPr>
            <a:spLocks noGrp="1"/>
          </p:cNvSpPr>
          <p:nvPr>
            <p:ph type="title"/>
          </p:nvPr>
        </p:nvSpPr>
        <p:spPr/>
        <p:txBody>
          <a:bodyPr>
            <a:normAutofit/>
          </a:bodyPr>
          <a:lstStyle/>
          <a:p>
            <a:r>
              <a:rPr lang="en-US" dirty="0">
                <a:cs typeface="Calibri Light"/>
              </a:rPr>
              <a:t>VGG-16 Net:</a:t>
            </a:r>
          </a:p>
        </p:txBody>
      </p:sp>
      <p:pic>
        <p:nvPicPr>
          <p:cNvPr id="4" name="Picture 4" descr="A close up of text on a white background&#10;&#10;Description generated with very high confidence">
            <a:extLst>
              <a:ext uri="{FF2B5EF4-FFF2-40B4-BE49-F238E27FC236}">
                <a16:creationId xmlns:a16="http://schemas.microsoft.com/office/drawing/2014/main" id="{D8AB20B5-7C11-40D3-8B27-75D1E97636BD}"/>
              </a:ext>
            </a:extLst>
          </p:cNvPr>
          <p:cNvPicPr>
            <a:picLocks noGrp="1" noChangeAspect="1"/>
          </p:cNvPicPr>
          <p:nvPr>
            <p:ph idx="1"/>
          </p:nvPr>
        </p:nvPicPr>
        <p:blipFill>
          <a:blip r:embed="rId2"/>
          <a:stretch>
            <a:fillRect/>
          </a:stretch>
        </p:blipFill>
        <p:spPr>
          <a:xfrm>
            <a:off x="4208680" y="230180"/>
            <a:ext cx="5906470" cy="6493564"/>
          </a:xfrm>
          <a:prstGeom prst="rect">
            <a:avLst/>
          </a:prstGeom>
        </p:spPr>
      </p:pic>
    </p:spTree>
    <p:extLst>
      <p:ext uri="{BB962C8B-B14F-4D97-AF65-F5344CB8AC3E}">
        <p14:creationId xmlns:p14="http://schemas.microsoft.com/office/powerpoint/2010/main" val="322260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AB27-CD85-4FA4-BC2C-878285734AF2}"/>
              </a:ext>
            </a:extLst>
          </p:cNvPr>
          <p:cNvSpPr>
            <a:spLocks noGrp="1"/>
          </p:cNvSpPr>
          <p:nvPr>
            <p:ph type="title"/>
          </p:nvPr>
        </p:nvSpPr>
        <p:spPr/>
        <p:txBody>
          <a:bodyPr/>
          <a:lstStyle/>
          <a:p>
            <a:r>
              <a:rPr lang="en-US" dirty="0">
                <a:cs typeface="Calibri Light"/>
              </a:rPr>
              <a:t>VGG-16 NET:</a:t>
            </a:r>
            <a:endParaRPr lang="en-US" dirty="0"/>
          </a:p>
        </p:txBody>
      </p:sp>
      <p:sp>
        <p:nvSpPr>
          <p:cNvPr id="3" name="Content Placeholder 2">
            <a:extLst>
              <a:ext uri="{FF2B5EF4-FFF2-40B4-BE49-F238E27FC236}">
                <a16:creationId xmlns:a16="http://schemas.microsoft.com/office/drawing/2014/main" id="{282F5FF0-7895-4F36-89A4-8C53D9D72BAF}"/>
              </a:ext>
            </a:extLst>
          </p:cNvPr>
          <p:cNvSpPr>
            <a:spLocks noGrp="1"/>
          </p:cNvSpPr>
          <p:nvPr>
            <p:ph idx="1"/>
          </p:nvPr>
        </p:nvSpPr>
        <p:spPr/>
        <p:txBody>
          <a:bodyPr vert="horz" lIns="91440" tIns="45720" rIns="91440" bIns="45720" rtlCol="0" anchor="t">
            <a:normAutofit/>
          </a:bodyPr>
          <a:lstStyle/>
          <a:p>
            <a:r>
              <a:rPr lang="en-US" dirty="0">
                <a:ea typeface="+mn-lt"/>
                <a:cs typeface="+mn-lt"/>
              </a:rPr>
              <a:t>The VGG Net-16 consists of a total of 16 layers, including 13 convolutional layers and three fully connected layers (FCL). </a:t>
            </a:r>
          </a:p>
          <a:p>
            <a:r>
              <a:rPr lang="en-US" dirty="0">
                <a:ea typeface="+mn-lt"/>
                <a:cs typeface="+mn-lt"/>
              </a:rPr>
              <a:t>Every convolution layer is connected to the rectified linear unit (</a:t>
            </a:r>
            <a:r>
              <a:rPr lang="en-US" dirty="0" err="1">
                <a:ea typeface="+mn-lt"/>
                <a:cs typeface="+mn-lt"/>
              </a:rPr>
              <a:t>ReLU</a:t>
            </a:r>
            <a:r>
              <a:rPr lang="en-US" dirty="0">
                <a:ea typeface="+mn-lt"/>
                <a:cs typeface="+mn-lt"/>
              </a:rPr>
              <a:t>) layer. </a:t>
            </a:r>
          </a:p>
          <a:p>
            <a:r>
              <a:rPr lang="en-US" dirty="0">
                <a:ea typeface="+mn-lt"/>
                <a:cs typeface="+mn-lt"/>
              </a:rPr>
              <a:t>We apply fine-tuning to the network, which is pre-trained through the ImageNet dataset</a:t>
            </a:r>
            <a:endParaRPr lang="en-US">
              <a:cs typeface="Calibri"/>
            </a:endParaRPr>
          </a:p>
        </p:txBody>
      </p:sp>
    </p:spTree>
    <p:extLst>
      <p:ext uri="{BB962C8B-B14F-4D97-AF65-F5344CB8AC3E}">
        <p14:creationId xmlns:p14="http://schemas.microsoft.com/office/powerpoint/2010/main" val="275612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6FB2-26AF-4C4B-84EC-A6FF4D961AE3}"/>
              </a:ext>
            </a:extLst>
          </p:cNvPr>
          <p:cNvSpPr>
            <a:spLocks noGrp="1"/>
          </p:cNvSpPr>
          <p:nvPr>
            <p:ph type="title"/>
          </p:nvPr>
        </p:nvSpPr>
        <p:spPr/>
        <p:txBody>
          <a:bodyPr/>
          <a:lstStyle/>
          <a:p>
            <a:r>
              <a:rPr lang="en-US" dirty="0">
                <a:cs typeface="Calibri Light"/>
              </a:rPr>
              <a:t>Input to CNN:</a:t>
            </a:r>
            <a:endParaRPr lang="en-US" dirty="0"/>
          </a:p>
        </p:txBody>
      </p:sp>
      <p:sp>
        <p:nvSpPr>
          <p:cNvPr id="3" name="Content Placeholder 2">
            <a:extLst>
              <a:ext uri="{FF2B5EF4-FFF2-40B4-BE49-F238E27FC236}">
                <a16:creationId xmlns:a16="http://schemas.microsoft.com/office/drawing/2014/main" id="{BFF15B01-B022-4A56-A99F-43546843DEAA}"/>
              </a:ext>
            </a:extLst>
          </p:cNvPr>
          <p:cNvSpPr>
            <a:spLocks noGrp="1"/>
          </p:cNvSpPr>
          <p:nvPr>
            <p:ph idx="1"/>
          </p:nvPr>
        </p:nvSpPr>
        <p:spPr/>
        <p:txBody>
          <a:bodyPr vert="horz" lIns="91440" tIns="45720" rIns="91440" bIns="45720" rtlCol="0" anchor="t">
            <a:normAutofit/>
          </a:bodyPr>
          <a:lstStyle/>
          <a:p>
            <a:r>
              <a:rPr lang="en-US" dirty="0">
                <a:ea typeface="+mn-lt"/>
                <a:cs typeface="+mn-lt"/>
              </a:rPr>
              <a:t>The initial image size of this CNN is 224 × 224 × 3. </a:t>
            </a:r>
          </a:p>
          <a:p>
            <a:r>
              <a:rPr lang="en-US" dirty="0">
                <a:ea typeface="+mn-lt"/>
                <a:cs typeface="+mn-lt"/>
              </a:rPr>
              <a:t>Accordingly, we conduct bilinear interpolation to resize the three-channel 21 × 21 window image, which is obtained from HSV color space, into the three-channel 224 × 224 image, which is used as the input of CNN.</a:t>
            </a:r>
            <a:br>
              <a:rPr lang="en-US" dirty="0"/>
            </a:br>
            <a:endParaRPr lang="en-US">
              <a:cs typeface="Calibri"/>
            </a:endParaRPr>
          </a:p>
        </p:txBody>
      </p:sp>
    </p:spTree>
    <p:extLst>
      <p:ext uri="{BB962C8B-B14F-4D97-AF65-F5344CB8AC3E}">
        <p14:creationId xmlns:p14="http://schemas.microsoft.com/office/powerpoint/2010/main" val="340059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1CDA-5575-420F-A7DE-57F24C9901C2}"/>
              </a:ext>
            </a:extLst>
          </p:cNvPr>
          <p:cNvSpPr>
            <a:spLocks noGrp="1"/>
          </p:cNvSpPr>
          <p:nvPr>
            <p:ph type="title"/>
          </p:nvPr>
        </p:nvSpPr>
        <p:spPr/>
        <p:txBody>
          <a:bodyPr/>
          <a:lstStyle/>
          <a:p>
            <a:r>
              <a:rPr lang="en-US" dirty="0">
                <a:cs typeface="Calibri Light"/>
              </a:rPr>
              <a:t>WHY?</a:t>
            </a:r>
          </a:p>
        </p:txBody>
      </p:sp>
      <p:sp>
        <p:nvSpPr>
          <p:cNvPr id="3" name="Content Placeholder 2">
            <a:extLst>
              <a:ext uri="{FF2B5EF4-FFF2-40B4-BE49-F238E27FC236}">
                <a16:creationId xmlns:a16="http://schemas.microsoft.com/office/drawing/2014/main" id="{014907DD-F914-4CAD-A12D-DDDD466743FC}"/>
              </a:ext>
            </a:extLst>
          </p:cNvPr>
          <p:cNvSpPr>
            <a:spLocks noGrp="1"/>
          </p:cNvSpPr>
          <p:nvPr>
            <p:ph idx="1"/>
          </p:nvPr>
        </p:nvSpPr>
        <p:spPr/>
        <p:txBody>
          <a:bodyPr vert="horz" lIns="91440" tIns="45720" rIns="91440" bIns="45720" rtlCol="0" anchor="t">
            <a:normAutofit/>
          </a:bodyPr>
          <a:lstStyle/>
          <a:p>
            <a:r>
              <a:rPr lang="en-US" dirty="0">
                <a:ea typeface="+mn-lt"/>
                <a:cs typeface="+mn-lt"/>
              </a:rPr>
              <a:t>shadows make it difficult to detect and recognize the exact human area. </a:t>
            </a:r>
          </a:p>
          <a:p>
            <a:r>
              <a:rPr lang="en-US" dirty="0">
                <a:ea typeface="+mn-lt"/>
                <a:cs typeface="+mn-lt"/>
              </a:rPr>
              <a:t>Near-infrared (NIR) light cameras and thermal cameras are used to mitigate this problem. However, such instruments require a separate NIR illuminator, or are prohibitively expensive.</a:t>
            </a:r>
          </a:p>
        </p:txBody>
      </p:sp>
    </p:spTree>
    <p:extLst>
      <p:ext uri="{BB962C8B-B14F-4D97-AF65-F5344CB8AC3E}">
        <p14:creationId xmlns:p14="http://schemas.microsoft.com/office/powerpoint/2010/main" val="277560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99EB-36A2-497D-8FD7-CE86C9CD422A}"/>
              </a:ext>
            </a:extLst>
          </p:cNvPr>
          <p:cNvSpPr>
            <a:spLocks noGrp="1"/>
          </p:cNvSpPr>
          <p:nvPr>
            <p:ph type="title"/>
          </p:nvPr>
        </p:nvSpPr>
        <p:spPr/>
        <p:txBody>
          <a:bodyPr/>
          <a:lstStyle/>
          <a:p>
            <a:r>
              <a:rPr lang="en-US" dirty="0">
                <a:cs typeface="Calibri Light"/>
              </a:rPr>
              <a:t>Existing Research:</a:t>
            </a:r>
            <a:endParaRPr lang="en-US" dirty="0"/>
          </a:p>
        </p:txBody>
      </p:sp>
      <p:sp>
        <p:nvSpPr>
          <p:cNvPr id="3" name="Content Placeholder 2">
            <a:extLst>
              <a:ext uri="{FF2B5EF4-FFF2-40B4-BE49-F238E27FC236}">
                <a16:creationId xmlns:a16="http://schemas.microsoft.com/office/drawing/2014/main" id="{B3EF3490-CCC7-4A07-9FE2-6C343CFFEB78}"/>
              </a:ext>
            </a:extLst>
          </p:cNvPr>
          <p:cNvSpPr>
            <a:spLocks noGrp="1"/>
          </p:cNvSpPr>
          <p:nvPr>
            <p:ph idx="1"/>
          </p:nvPr>
        </p:nvSpPr>
        <p:spPr/>
        <p:txBody>
          <a:bodyPr vert="horz" lIns="91440" tIns="45720" rIns="91440" bIns="45720" rtlCol="0" anchor="t">
            <a:normAutofit/>
          </a:bodyPr>
          <a:lstStyle/>
          <a:p>
            <a:r>
              <a:rPr lang="en-US" dirty="0">
                <a:ea typeface="+mn-lt"/>
                <a:cs typeface="+mn-lt"/>
              </a:rPr>
              <a:t>Existing research on shadow detection in images captured by visible light cameras have utilized object and shadow color features for detection. Unfortunately, various environmental factors such as illumination change and brightness of background cause detection to be a difficult task. </a:t>
            </a:r>
          </a:p>
          <a:p>
            <a:r>
              <a:rPr lang="en-US" dirty="0">
                <a:ea typeface="+mn-lt"/>
                <a:cs typeface="+mn-lt"/>
              </a:rPr>
              <a:t>Existing methods of detecting and removing shadow use shadow chromaticity of various color spaces</a:t>
            </a:r>
            <a:endParaRPr lang="en-US" dirty="0">
              <a:cs typeface="Calibri"/>
            </a:endParaRPr>
          </a:p>
        </p:txBody>
      </p:sp>
    </p:spTree>
    <p:extLst>
      <p:ext uri="{BB962C8B-B14F-4D97-AF65-F5344CB8AC3E}">
        <p14:creationId xmlns:p14="http://schemas.microsoft.com/office/powerpoint/2010/main" val="85840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4691-081B-416D-AF8E-AD02D1033DDF}"/>
              </a:ext>
            </a:extLst>
          </p:cNvPr>
          <p:cNvSpPr>
            <a:spLocks noGrp="1"/>
          </p:cNvSpPr>
          <p:nvPr>
            <p:ph type="title"/>
          </p:nvPr>
        </p:nvSpPr>
        <p:spPr>
          <a:xfrm>
            <a:off x="838200" y="365125"/>
            <a:ext cx="10515600" cy="1325563"/>
          </a:xfrm>
        </p:spPr>
        <p:txBody>
          <a:bodyPr/>
          <a:lstStyle/>
          <a:p>
            <a:r>
              <a:rPr lang="en-US" dirty="0">
                <a:cs typeface="Calibri Light"/>
              </a:rPr>
              <a:t>Why shadow a problem?</a:t>
            </a:r>
            <a:endParaRPr lang="en-US" dirty="0"/>
          </a:p>
        </p:txBody>
      </p:sp>
      <p:sp>
        <p:nvSpPr>
          <p:cNvPr id="3" name="Content Placeholder 2">
            <a:extLst>
              <a:ext uri="{FF2B5EF4-FFF2-40B4-BE49-F238E27FC236}">
                <a16:creationId xmlns:a16="http://schemas.microsoft.com/office/drawing/2014/main" id="{800225F1-77A3-4AB5-BF6B-A0B4A33C0289}"/>
              </a:ext>
            </a:extLst>
          </p:cNvPr>
          <p:cNvSpPr>
            <a:spLocks noGrp="1"/>
          </p:cNvSpPr>
          <p:nvPr>
            <p:ph idx="1"/>
          </p:nvPr>
        </p:nvSpPr>
        <p:spPr>
          <a:xfrm>
            <a:off x="803031" y="1438764"/>
            <a:ext cx="10515600" cy="4351338"/>
          </a:xfrm>
        </p:spPr>
        <p:txBody>
          <a:bodyPr vert="horz" lIns="91440" tIns="45720" rIns="91440" bIns="45720" rtlCol="0" anchor="t">
            <a:normAutofit/>
          </a:bodyPr>
          <a:lstStyle/>
          <a:p>
            <a:r>
              <a:rPr lang="en-US" dirty="0">
                <a:ea typeface="+mn-lt"/>
                <a:cs typeface="+mn-lt"/>
              </a:rPr>
              <a:t>Surveillance camera systems use the background subtraction operation, which detects the foreground to detect a moving object. </a:t>
            </a:r>
            <a:endParaRPr lang="en-US">
              <a:ea typeface="+mn-lt"/>
              <a:cs typeface="+mn-lt"/>
            </a:endParaRPr>
          </a:p>
          <a:p>
            <a:r>
              <a:rPr lang="en-US" dirty="0">
                <a:ea typeface="+mn-lt"/>
                <a:cs typeface="+mn-lt"/>
              </a:rPr>
              <a:t>Particularly, the shadow is a typical barrier that makes exact detection of foreground and recognition of objects difficult. </a:t>
            </a:r>
          </a:p>
          <a:p>
            <a:r>
              <a:rPr lang="en-US" dirty="0">
                <a:ea typeface="+mn-lt"/>
                <a:cs typeface="+mn-lt"/>
              </a:rPr>
              <a:t>The detection error for a shadow may cause an object to be identified as a larger object. </a:t>
            </a:r>
            <a:endParaRPr lang="en-US">
              <a:cs typeface="Calibri"/>
            </a:endParaRPr>
          </a:p>
        </p:txBody>
      </p:sp>
      <p:pic>
        <p:nvPicPr>
          <p:cNvPr id="5" name="Picture 4" descr="A screenshot of a cell phone&#10;&#10;Description generated with very high confidence">
            <a:extLst>
              <a:ext uri="{FF2B5EF4-FFF2-40B4-BE49-F238E27FC236}">
                <a16:creationId xmlns:a16="http://schemas.microsoft.com/office/drawing/2014/main" id="{B43774ED-C675-4B2B-BDAA-B2E4695232C4}"/>
              </a:ext>
            </a:extLst>
          </p:cNvPr>
          <p:cNvPicPr>
            <a:picLocks noChangeAspect="1"/>
          </p:cNvPicPr>
          <p:nvPr/>
        </p:nvPicPr>
        <p:blipFill rotWithShape="1">
          <a:blip r:embed="rId2"/>
          <a:srcRect l="200" t="-341" r="-399" b="59625"/>
          <a:stretch/>
        </p:blipFill>
        <p:spPr>
          <a:xfrm>
            <a:off x="2648478" y="3979794"/>
            <a:ext cx="5762784" cy="2744495"/>
          </a:xfrm>
          <a:prstGeom prst="rect">
            <a:avLst/>
          </a:prstGeom>
        </p:spPr>
      </p:pic>
    </p:spTree>
    <p:extLst>
      <p:ext uri="{BB962C8B-B14F-4D97-AF65-F5344CB8AC3E}">
        <p14:creationId xmlns:p14="http://schemas.microsoft.com/office/powerpoint/2010/main" val="164961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F04A-2A38-4A5C-975B-ACF08A7AC4F0}"/>
              </a:ext>
            </a:extLst>
          </p:cNvPr>
          <p:cNvSpPr>
            <a:spLocks noGrp="1"/>
          </p:cNvSpPr>
          <p:nvPr>
            <p:ph type="title"/>
          </p:nvPr>
        </p:nvSpPr>
        <p:spPr/>
        <p:txBody>
          <a:bodyPr/>
          <a:lstStyle/>
          <a:p>
            <a:r>
              <a:rPr lang="en-US" dirty="0">
                <a:cs typeface="Calibri Light"/>
              </a:rPr>
              <a:t>Why shadow needs to be removed?</a:t>
            </a:r>
          </a:p>
        </p:txBody>
      </p:sp>
      <p:sp>
        <p:nvSpPr>
          <p:cNvPr id="3" name="Content Placeholder 2">
            <a:extLst>
              <a:ext uri="{FF2B5EF4-FFF2-40B4-BE49-F238E27FC236}">
                <a16:creationId xmlns:a16="http://schemas.microsoft.com/office/drawing/2014/main" id="{04E1B603-BDB8-46EF-96D5-6255A9E8F82A}"/>
              </a:ext>
            </a:extLst>
          </p:cNvPr>
          <p:cNvSpPr>
            <a:spLocks noGrp="1"/>
          </p:cNvSpPr>
          <p:nvPr>
            <p:ph idx="1"/>
          </p:nvPr>
        </p:nvSpPr>
        <p:spPr/>
        <p:txBody>
          <a:bodyPr vert="horz" lIns="91440" tIns="45720" rIns="91440" bIns="45720" rtlCol="0" anchor="t">
            <a:normAutofit/>
          </a:bodyPr>
          <a:lstStyle/>
          <a:p>
            <a:r>
              <a:rPr lang="en-US" dirty="0">
                <a:ea typeface="+mn-lt"/>
                <a:cs typeface="+mn-lt"/>
              </a:rPr>
              <a:t>The detection error for a shadow may cause an object to be identified as a larger object. </a:t>
            </a:r>
          </a:p>
          <a:p>
            <a:r>
              <a:rPr lang="en-US" dirty="0">
                <a:ea typeface="+mn-lt"/>
                <a:cs typeface="+mn-lt"/>
              </a:rPr>
              <a:t>In the real-time surveillance system for an outside environment, this error can cause a man to be mistaken for a vehicle. </a:t>
            </a:r>
          </a:p>
          <a:p>
            <a:r>
              <a:rPr lang="en-US" dirty="0">
                <a:ea typeface="+mn-lt"/>
                <a:cs typeface="+mn-lt"/>
              </a:rPr>
              <a:t>Moreover, the shadow detection error causes another problem related to human detection, because multiple people can be detected as one human. </a:t>
            </a:r>
            <a:endParaRPr lang="en-US">
              <a:ea typeface="+mn-lt"/>
              <a:cs typeface="+mn-lt"/>
            </a:endParaRPr>
          </a:p>
          <a:p>
            <a:r>
              <a:rPr lang="en-US" dirty="0">
                <a:ea typeface="+mn-lt"/>
                <a:cs typeface="+mn-lt"/>
              </a:rPr>
              <a:t>This is because size information is a key factor in detecting and recognizing humans. </a:t>
            </a:r>
            <a:endParaRPr lang="en-US">
              <a:cs typeface="Calibri"/>
            </a:endParaRPr>
          </a:p>
        </p:txBody>
      </p:sp>
    </p:spTree>
    <p:extLst>
      <p:ext uri="{BB962C8B-B14F-4D97-AF65-F5344CB8AC3E}">
        <p14:creationId xmlns:p14="http://schemas.microsoft.com/office/powerpoint/2010/main" val="350951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CF5E-D272-42BD-A84C-F229370048CA}"/>
              </a:ext>
            </a:extLst>
          </p:cNvPr>
          <p:cNvSpPr>
            <a:spLocks noGrp="1"/>
          </p:cNvSpPr>
          <p:nvPr>
            <p:ph type="title"/>
          </p:nvPr>
        </p:nvSpPr>
        <p:spPr/>
        <p:txBody>
          <a:bodyPr/>
          <a:lstStyle/>
          <a:p>
            <a:r>
              <a:rPr lang="en-US" dirty="0">
                <a:cs typeface="Calibri Light"/>
              </a:rPr>
              <a:t>Proposed Solution</a:t>
            </a:r>
            <a:endParaRPr lang="en-US" dirty="0"/>
          </a:p>
        </p:txBody>
      </p:sp>
      <p:sp>
        <p:nvSpPr>
          <p:cNvPr id="3" name="Content Placeholder 2">
            <a:extLst>
              <a:ext uri="{FF2B5EF4-FFF2-40B4-BE49-F238E27FC236}">
                <a16:creationId xmlns:a16="http://schemas.microsoft.com/office/drawing/2014/main" id="{4E8A5A84-BE02-4CB2-B7F9-3BA14F6E8C22}"/>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A convolutional neural network (CNN)-based shadow detection method:</a:t>
            </a:r>
          </a:p>
          <a:p>
            <a:r>
              <a:rPr lang="en-US" dirty="0">
                <a:ea typeface="+mn-lt"/>
                <a:cs typeface="+mn-lt"/>
              </a:rPr>
              <a:t>We convert input image of red-green-blue (RGB) color into that of hue-saturation-value (HSV) coordinate to remove the effect of hue channel which causes the error of shadow classification. </a:t>
            </a:r>
          </a:p>
          <a:p>
            <a:r>
              <a:rPr lang="en-US" dirty="0">
                <a:ea typeface="+mn-lt"/>
                <a:cs typeface="+mn-lt"/>
              </a:rPr>
              <a:t>As the input to CNN, we use an image of three channels including the saturation and value images of input, and the ratio image of value images of input to background.</a:t>
            </a:r>
            <a:endParaRPr lang="en-US">
              <a:cs typeface="Calibri"/>
            </a:endParaRPr>
          </a:p>
          <a:p>
            <a:r>
              <a:rPr lang="en-US" dirty="0">
                <a:ea typeface="+mn-lt"/>
                <a:cs typeface="+mn-lt"/>
              </a:rPr>
              <a:t>The searching region including a rough area of foreground and shadow is determined by background subtraction. To reduce the processing time, only the 21 × 21 sliding window extracted from this searching region is used for the input to VGG Net-16 model.</a:t>
            </a:r>
            <a:endParaRPr lang="en-US" dirty="0"/>
          </a:p>
          <a:p>
            <a:endParaRPr lang="en-US" dirty="0">
              <a:cs typeface="Calibri"/>
            </a:endParaRPr>
          </a:p>
        </p:txBody>
      </p:sp>
    </p:spTree>
    <p:extLst>
      <p:ext uri="{BB962C8B-B14F-4D97-AF65-F5344CB8AC3E}">
        <p14:creationId xmlns:p14="http://schemas.microsoft.com/office/powerpoint/2010/main" val="23786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C512FCAC-E2BC-4629-B6FB-24C9757D321B}"/>
              </a:ext>
            </a:extLst>
          </p:cNvPr>
          <p:cNvPicPr>
            <a:picLocks noChangeAspect="1"/>
          </p:cNvPicPr>
          <p:nvPr/>
        </p:nvPicPr>
        <p:blipFill>
          <a:blip r:embed="rId2"/>
          <a:stretch>
            <a:fillRect/>
          </a:stretch>
        </p:blipFill>
        <p:spPr>
          <a:xfrm>
            <a:off x="2895600" y="84004"/>
            <a:ext cx="6318738" cy="6607931"/>
          </a:xfrm>
          <a:prstGeom prst="rect">
            <a:avLst/>
          </a:prstGeom>
        </p:spPr>
      </p:pic>
    </p:spTree>
    <p:extLst>
      <p:ext uri="{BB962C8B-B14F-4D97-AF65-F5344CB8AC3E}">
        <p14:creationId xmlns:p14="http://schemas.microsoft.com/office/powerpoint/2010/main" val="222677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6F1F-38E2-48B2-903E-0D784E2E1A1A}"/>
              </a:ext>
            </a:extLst>
          </p:cNvPr>
          <p:cNvSpPr>
            <a:spLocks noGrp="1"/>
          </p:cNvSpPr>
          <p:nvPr>
            <p:ph type="title"/>
          </p:nvPr>
        </p:nvSpPr>
        <p:spPr>
          <a:xfrm>
            <a:off x="838200" y="365125"/>
            <a:ext cx="10515600" cy="1325563"/>
          </a:xfrm>
        </p:spPr>
        <p:txBody>
          <a:bodyPr>
            <a:normAutofit/>
          </a:bodyPr>
          <a:lstStyle/>
          <a:p>
            <a:r>
              <a:rPr lang="en-US" sz="4000" dirty="0">
                <a:cs typeface="Calibri Light"/>
              </a:rPr>
              <a:t>Background Subtraction/ Foreground Extraction:</a:t>
            </a:r>
          </a:p>
        </p:txBody>
      </p:sp>
      <p:sp>
        <p:nvSpPr>
          <p:cNvPr id="3" name="Content Placeholder 2">
            <a:extLst>
              <a:ext uri="{FF2B5EF4-FFF2-40B4-BE49-F238E27FC236}">
                <a16:creationId xmlns:a16="http://schemas.microsoft.com/office/drawing/2014/main" id="{026F2525-8D4E-4C98-83DE-FF3E3BE254A7}"/>
              </a:ext>
            </a:extLst>
          </p:cNvPr>
          <p:cNvSpPr>
            <a:spLocks noGrp="1"/>
          </p:cNvSpPr>
          <p:nvPr>
            <p:ph idx="1"/>
          </p:nvPr>
        </p:nvSpPr>
        <p:spPr>
          <a:xfrm>
            <a:off x="838200" y="1825625"/>
            <a:ext cx="10515600" cy="4351338"/>
          </a:xfrm>
        </p:spPr>
        <p:txBody>
          <a:bodyPr vert="horz" lIns="91440" tIns="45720" rIns="91440" bIns="45720" rtlCol="0" anchor="t">
            <a:normAutofit fontScale="92500" lnSpcReduction="10000"/>
          </a:bodyPr>
          <a:lstStyle/>
          <a:p>
            <a:r>
              <a:rPr lang="en-US" dirty="0">
                <a:ea typeface="+mn-lt"/>
                <a:cs typeface="+mn-lt"/>
              </a:rPr>
              <a:t>a foreground region is detected through background subtraction using the background image. </a:t>
            </a:r>
          </a:p>
          <a:p>
            <a:r>
              <a:rPr lang="en-US" dirty="0">
                <a:ea typeface="+mn-lt"/>
                <a:cs typeface="+mn-lt"/>
              </a:rPr>
              <a:t>After obtaining a foreground region via background subtraction, non-shadow (i.e., human) and shadow areas are manually separated as ground-truth regions for CNN training</a:t>
            </a:r>
          </a:p>
          <a:p>
            <a:r>
              <a:rPr lang="en-US" dirty="0">
                <a:ea typeface="+mn-lt"/>
                <a:cs typeface="+mn-lt"/>
              </a:rPr>
              <a:t>That is, the shadow pixels among the white pixels are manually painted as red color by the observation of human developer, and the remaining white pixels are automatically converted into those of blue color. </a:t>
            </a:r>
          </a:p>
          <a:p>
            <a:r>
              <a:rPr lang="en-US" dirty="0">
                <a:ea typeface="+mn-lt"/>
                <a:cs typeface="+mn-lt"/>
              </a:rPr>
              <a:t>This is ground-truth data, and it is used for CNN training and measuring the accuracy of shadow detection in our experiment.</a:t>
            </a:r>
            <a:br>
              <a:rPr lang="en-US" dirty="0">
                <a:ea typeface="+mn-lt"/>
                <a:cs typeface="+mn-lt"/>
              </a:rPr>
            </a:br>
            <a:endParaRPr lang="en-US" dirty="0">
              <a:ea typeface="+mn-lt"/>
              <a:cs typeface="+mn-lt"/>
            </a:endParaRPr>
          </a:p>
        </p:txBody>
      </p:sp>
      <p:pic>
        <p:nvPicPr>
          <p:cNvPr id="4" name="Picture 4">
            <a:extLst>
              <a:ext uri="{FF2B5EF4-FFF2-40B4-BE49-F238E27FC236}">
                <a16:creationId xmlns:a16="http://schemas.microsoft.com/office/drawing/2014/main" id="{EF720A7A-2B3E-489A-A751-AE6553EBC50A}"/>
              </a:ext>
            </a:extLst>
          </p:cNvPr>
          <p:cNvPicPr>
            <a:picLocks noChangeAspect="1"/>
          </p:cNvPicPr>
          <p:nvPr/>
        </p:nvPicPr>
        <p:blipFill>
          <a:blip r:embed="rId2"/>
          <a:stretch>
            <a:fillRect/>
          </a:stretch>
        </p:blipFill>
        <p:spPr>
          <a:xfrm>
            <a:off x="3364523" y="5372169"/>
            <a:ext cx="5205046" cy="1482831"/>
          </a:xfrm>
          <a:prstGeom prst="rect">
            <a:avLst/>
          </a:prstGeom>
        </p:spPr>
      </p:pic>
    </p:spTree>
    <p:extLst>
      <p:ext uri="{BB962C8B-B14F-4D97-AF65-F5344CB8AC3E}">
        <p14:creationId xmlns:p14="http://schemas.microsoft.com/office/powerpoint/2010/main" val="1068371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5B64-859E-4208-9F94-B4C282D1084F}"/>
              </a:ext>
            </a:extLst>
          </p:cNvPr>
          <p:cNvSpPr>
            <a:spLocks noGrp="1"/>
          </p:cNvSpPr>
          <p:nvPr>
            <p:ph type="title"/>
          </p:nvPr>
        </p:nvSpPr>
        <p:spPr/>
        <p:txBody>
          <a:bodyPr/>
          <a:lstStyle/>
          <a:p>
            <a:r>
              <a:rPr lang="en-US" dirty="0">
                <a:cs typeface="Calibri Light"/>
              </a:rPr>
              <a:t>Extraction of window image</a:t>
            </a:r>
          </a:p>
        </p:txBody>
      </p:sp>
      <p:sp>
        <p:nvSpPr>
          <p:cNvPr id="3" name="Content Placeholder 2">
            <a:extLst>
              <a:ext uri="{FF2B5EF4-FFF2-40B4-BE49-F238E27FC236}">
                <a16:creationId xmlns:a16="http://schemas.microsoft.com/office/drawing/2014/main" id="{FFE55175-87FF-48F4-80BD-C7A0439ABD82}"/>
              </a:ext>
            </a:extLst>
          </p:cNvPr>
          <p:cNvSpPr>
            <a:spLocks noGrp="1"/>
          </p:cNvSpPr>
          <p:nvPr>
            <p:ph idx="1"/>
          </p:nvPr>
        </p:nvSpPr>
        <p:spPr/>
        <p:txBody>
          <a:bodyPr vert="horz" lIns="91440" tIns="45720" rIns="91440" bIns="45720" rtlCol="0" anchor="t">
            <a:normAutofit/>
          </a:bodyPr>
          <a:lstStyle/>
          <a:p>
            <a:r>
              <a:rPr lang="en-US" dirty="0">
                <a:ea typeface="+mn-lt"/>
                <a:cs typeface="+mn-lt"/>
              </a:rPr>
              <a:t> a window image with a 21 × 21-pixel size is extracted from the detected foreground region. After the extracted window image is resized to a 224 × 224-pixel size</a:t>
            </a:r>
          </a:p>
          <a:p>
            <a:r>
              <a:rPr lang="en-US" dirty="0">
                <a:ea typeface="+mn-lt"/>
                <a:cs typeface="+mn-lt"/>
              </a:rPr>
              <a:t> based on the positions of ground-truth regions, the window images of 21 × 21 pixels are extracted from the original input image. </a:t>
            </a:r>
          </a:p>
          <a:p>
            <a:r>
              <a:rPr lang="en-US" dirty="0">
                <a:ea typeface="+mn-lt"/>
                <a:cs typeface="+mn-lt"/>
              </a:rPr>
              <a:t>For example, the window whose center belongs to the blue region is determined as a non-shadow area. Whereas, the window whose center belongs to the red region is determined as a shadow area. </a:t>
            </a:r>
            <a:endParaRPr lang="en-US">
              <a:ea typeface="+mn-lt"/>
              <a:cs typeface="+mn-lt"/>
            </a:endParaRPr>
          </a:p>
          <a:p>
            <a:r>
              <a:rPr lang="en-US" dirty="0">
                <a:ea typeface="+mn-lt"/>
                <a:cs typeface="+mn-lt"/>
              </a:rPr>
              <a:t>The window image of 21 × 21 pixels is extracted from the input image of HSV color space instead of RGB color space.</a:t>
            </a:r>
            <a:endParaRPr lang="en-US">
              <a:cs typeface="Calibri"/>
            </a:endParaRPr>
          </a:p>
        </p:txBody>
      </p:sp>
    </p:spTree>
    <p:extLst>
      <p:ext uri="{BB962C8B-B14F-4D97-AF65-F5344CB8AC3E}">
        <p14:creationId xmlns:p14="http://schemas.microsoft.com/office/powerpoint/2010/main" val="388344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Convolutional Neural Network-Based Shadow Detection in Images Using Visible Light Camera Sensor </vt:lpstr>
      <vt:lpstr>WHY?</vt:lpstr>
      <vt:lpstr>Existing Research:</vt:lpstr>
      <vt:lpstr>Why shadow a problem?</vt:lpstr>
      <vt:lpstr>Why shadow needs to be removed?</vt:lpstr>
      <vt:lpstr>Proposed Solution</vt:lpstr>
      <vt:lpstr>PowerPoint Presentation</vt:lpstr>
      <vt:lpstr>Background Subtraction/ Foreground Extraction:</vt:lpstr>
      <vt:lpstr>Extraction of window image</vt:lpstr>
      <vt:lpstr>Why HSV Color Space?</vt:lpstr>
      <vt:lpstr>PowerPoint Presentation</vt:lpstr>
      <vt:lpstr>VGG-16 Net:</vt:lpstr>
      <vt:lpstr>VGG-16 NET:</vt:lpstr>
      <vt:lpstr>Input to CNN: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174</cp:revision>
  <dcterms:created xsi:type="dcterms:W3CDTF">2013-07-15T20:26:40Z</dcterms:created>
  <dcterms:modified xsi:type="dcterms:W3CDTF">2019-06-05T17:14:09Z</dcterms:modified>
</cp:coreProperties>
</file>