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8" name="Google Shape;20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9" name="Google Shape;21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79039fc37e_0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9" name="Google Shape;229;g79039fc37e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9" name="Google Shape;23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5" name="Google Shape;9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b7de406ca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6b7de406ca_0_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6b7de406ca_0_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9039fc37e_0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g79039fc37e_0_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79039fc37e_0_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kaggle.com/nowke9/ipldata#matches.csv"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txBox="1"/>
          <p:nvPr/>
        </p:nvSpPr>
        <p:spPr>
          <a:xfrm>
            <a:off x="0" y="5867400"/>
            <a:ext cx="9144000" cy="400200"/>
          </a:xfrm>
          <a:prstGeom prst="rect">
            <a:avLst/>
          </a:prstGeom>
          <a:solidFill>
            <a:srgbClr val="FCBB06"/>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IN" sz="2000" u="none" cap="none" strike="noStrike">
                <a:solidFill>
                  <a:schemeClr val="dk1"/>
                </a:solidFill>
                <a:latin typeface="Times New Roman"/>
                <a:ea typeface="Times New Roman"/>
                <a:cs typeface="Times New Roman"/>
                <a:sym typeface="Times New Roman"/>
              </a:rPr>
              <a:t>Guide: Prof. Jamuna S Murthy(Assistant Professor)Dept. of CSE , PESU</a:t>
            </a:r>
            <a:endParaRPr b="1" i="0" sz="2000" u="none" cap="none" strike="noStrike">
              <a:solidFill>
                <a:schemeClr val="dk1"/>
              </a:solidFill>
              <a:latin typeface="Times New Roman"/>
              <a:ea typeface="Times New Roman"/>
              <a:cs typeface="Times New Roman"/>
              <a:sym typeface="Times New Roman"/>
            </a:endParaRPr>
          </a:p>
        </p:txBody>
      </p:sp>
      <p:sp>
        <p:nvSpPr>
          <p:cNvPr id="89" name="Google Shape;89;p13"/>
          <p:cNvSpPr/>
          <p:nvPr/>
        </p:nvSpPr>
        <p:spPr>
          <a:xfrm>
            <a:off x="609600" y="1905000"/>
            <a:ext cx="8001000" cy="2743200"/>
          </a:xfrm>
          <a:prstGeom prst="roundRect">
            <a:avLst>
              <a:gd fmla="val 16667" name="adj"/>
            </a:avLst>
          </a:prstGeom>
          <a:solidFill>
            <a:srgbClr val="0406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 name="Google Shape;90;p13"/>
          <p:cNvSpPr txBox="1"/>
          <p:nvPr>
            <p:ph type="ctrTitle"/>
          </p:nvPr>
        </p:nvSpPr>
        <p:spPr>
          <a:xfrm>
            <a:off x="457200" y="1842300"/>
            <a:ext cx="8201100" cy="3301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sz="3200">
                <a:solidFill>
                  <a:schemeClr val="lt1"/>
                </a:solidFill>
                <a:latin typeface="Times New Roman"/>
                <a:ea typeface="Times New Roman"/>
                <a:cs typeface="Times New Roman"/>
                <a:sym typeface="Times New Roman"/>
              </a:rPr>
              <a:t>Analysis of IPL (2008-19)</a:t>
            </a:r>
            <a:br>
              <a:rPr lang="en-IN" sz="3200">
                <a:solidFill>
                  <a:schemeClr val="lt1"/>
                </a:solidFill>
                <a:latin typeface="Times New Roman"/>
                <a:ea typeface="Times New Roman"/>
                <a:cs typeface="Times New Roman"/>
                <a:sym typeface="Times New Roman"/>
              </a:rPr>
            </a:br>
            <a:endParaRPr sz="28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lang="en-IN" sz="1200">
                <a:solidFill>
                  <a:schemeClr val="lt1"/>
                </a:solidFill>
                <a:latin typeface="Times New Roman"/>
                <a:ea typeface="Times New Roman"/>
                <a:cs typeface="Times New Roman"/>
                <a:sym typeface="Times New Roman"/>
              </a:rPr>
              <a:t>By:- </a:t>
            </a:r>
            <a:br>
              <a:rPr lang="en-IN" sz="1200">
                <a:solidFill>
                  <a:schemeClr val="lt1"/>
                </a:solidFill>
                <a:latin typeface="Times New Roman"/>
                <a:ea typeface="Times New Roman"/>
                <a:cs typeface="Times New Roman"/>
                <a:sym typeface="Times New Roman"/>
              </a:rPr>
            </a:br>
            <a:r>
              <a:rPr lang="en-IN" sz="1200">
                <a:solidFill>
                  <a:schemeClr val="lt1"/>
                </a:solidFill>
                <a:latin typeface="Times New Roman"/>
                <a:ea typeface="Times New Roman"/>
                <a:cs typeface="Times New Roman"/>
                <a:sym typeface="Times New Roman"/>
              </a:rPr>
              <a:t>Raghav Aggarwal(PES1201800312)</a:t>
            </a:r>
            <a:br>
              <a:rPr lang="en-IN" sz="1200">
                <a:solidFill>
                  <a:schemeClr val="lt1"/>
                </a:solidFill>
                <a:latin typeface="Times New Roman"/>
                <a:ea typeface="Times New Roman"/>
                <a:cs typeface="Times New Roman"/>
                <a:sym typeface="Times New Roman"/>
              </a:rPr>
            </a:br>
            <a:r>
              <a:rPr lang="en-IN" sz="1200">
                <a:solidFill>
                  <a:schemeClr val="lt1"/>
                </a:solidFill>
                <a:latin typeface="Times New Roman"/>
                <a:ea typeface="Times New Roman"/>
                <a:cs typeface="Times New Roman"/>
                <a:sym typeface="Times New Roman"/>
              </a:rPr>
              <a:t>Rajdeep Sengupta(PES1201800144)</a:t>
            </a:r>
            <a:br>
              <a:rPr lang="en-IN" sz="1200">
                <a:solidFill>
                  <a:schemeClr val="lt1"/>
                </a:solidFill>
                <a:latin typeface="Times New Roman"/>
                <a:ea typeface="Times New Roman"/>
                <a:cs typeface="Times New Roman"/>
                <a:sym typeface="Times New Roman"/>
              </a:rPr>
            </a:br>
            <a:r>
              <a:rPr lang="en-IN" sz="1200">
                <a:solidFill>
                  <a:schemeClr val="lt1"/>
                </a:solidFill>
                <a:latin typeface="Times New Roman"/>
                <a:ea typeface="Times New Roman"/>
                <a:cs typeface="Times New Roman"/>
                <a:sym typeface="Times New Roman"/>
              </a:rPr>
              <a:t>Swarup Banik(PES1201801050)</a:t>
            </a:r>
            <a:br>
              <a:rPr lang="en-IN" sz="4800">
                <a:solidFill>
                  <a:schemeClr val="lt1"/>
                </a:solidFill>
                <a:latin typeface="Times New Roman"/>
                <a:ea typeface="Times New Roman"/>
                <a:cs typeface="Times New Roman"/>
                <a:sym typeface="Times New Roman"/>
              </a:rPr>
            </a:br>
            <a:r>
              <a:rPr lang="en-IN" sz="2400">
                <a:solidFill>
                  <a:schemeClr val="lt1"/>
                </a:solidFill>
                <a:latin typeface="Times New Roman"/>
                <a:ea typeface="Times New Roman"/>
                <a:cs typeface="Times New Roman"/>
                <a:sym typeface="Times New Roman"/>
              </a:rPr>
              <a:t>IDS Project Presentation under session </a:t>
            </a:r>
            <a:br>
              <a:rPr lang="en-IN" sz="2400">
                <a:solidFill>
                  <a:schemeClr val="lt1"/>
                </a:solidFill>
                <a:latin typeface="Times New Roman"/>
                <a:ea typeface="Times New Roman"/>
                <a:cs typeface="Times New Roman"/>
                <a:sym typeface="Times New Roman"/>
              </a:rPr>
            </a:br>
            <a:r>
              <a:rPr lang="en-IN" sz="2400">
                <a:solidFill>
                  <a:schemeClr val="lt1"/>
                </a:solidFill>
                <a:latin typeface="Times New Roman"/>
                <a:ea typeface="Times New Roman"/>
                <a:cs typeface="Times New Roman"/>
                <a:sym typeface="Times New Roman"/>
              </a:rPr>
              <a:t>Aug 2019 - Dec 2019</a:t>
            </a:r>
            <a:endParaRPr b="1" sz="2400">
              <a:solidFill>
                <a:schemeClr val="lt1"/>
              </a:solidFill>
              <a:latin typeface="Times New Roman"/>
              <a:ea typeface="Times New Roman"/>
              <a:cs typeface="Times New Roman"/>
              <a:sym typeface="Times New Roman"/>
            </a:endParaRPr>
          </a:p>
        </p:txBody>
      </p:sp>
      <p:sp>
        <p:nvSpPr>
          <p:cNvPr id="91" name="Google Shape;91;p13"/>
          <p:cNvSpPr/>
          <p:nvPr/>
        </p:nvSpPr>
        <p:spPr>
          <a:xfrm>
            <a:off x="4800600" y="0"/>
            <a:ext cx="4343400" cy="1570038"/>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2" name="Google Shape;92;p13"/>
          <p:cNvSpPr/>
          <p:nvPr/>
        </p:nvSpPr>
        <p:spPr>
          <a:xfrm>
            <a:off x="0" y="0"/>
            <a:ext cx="4795838" cy="1570038"/>
          </a:xfrm>
          <a:prstGeom prst="rect">
            <a:avLst/>
          </a:prstGeom>
          <a:solidFill>
            <a:srgbClr val="FCBB06"/>
          </a:solidFill>
          <a:ln cap="flat" cmpd="sng" w="25400">
            <a:solidFill>
              <a:srgbClr val="FCBB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2"/>
          <p:cNvSpPr/>
          <p:nvPr/>
        </p:nvSpPr>
        <p:spPr>
          <a:xfrm>
            <a:off x="4800600" y="0"/>
            <a:ext cx="4343400" cy="1570038"/>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1" name="Google Shape;211;p22"/>
          <p:cNvSpPr/>
          <p:nvPr/>
        </p:nvSpPr>
        <p:spPr>
          <a:xfrm>
            <a:off x="0" y="0"/>
            <a:ext cx="4795838" cy="1570038"/>
          </a:xfrm>
          <a:prstGeom prst="rect">
            <a:avLst/>
          </a:prstGeom>
          <a:solidFill>
            <a:srgbClr val="FCBB06"/>
          </a:solidFill>
          <a:ln cap="flat" cmpd="sng" w="25400">
            <a:solidFill>
              <a:srgbClr val="FCBB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2" name="Google Shape;212;p22"/>
          <p:cNvSpPr txBox="1"/>
          <p:nvPr/>
        </p:nvSpPr>
        <p:spPr>
          <a:xfrm>
            <a:off x="2895600" y="123825"/>
            <a:ext cx="43434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5400">
                <a:solidFill>
                  <a:schemeClr val="dk2"/>
                </a:solidFill>
                <a:latin typeface="Times New Roman"/>
                <a:ea typeface="Times New Roman"/>
                <a:cs typeface="Times New Roman"/>
                <a:sym typeface="Times New Roman"/>
              </a:rPr>
              <a:t>References</a:t>
            </a:r>
            <a:endParaRPr sz="5400">
              <a:solidFill>
                <a:schemeClr val="dk2"/>
              </a:solidFill>
              <a:latin typeface="Times New Roman"/>
              <a:ea typeface="Times New Roman"/>
              <a:cs typeface="Times New Roman"/>
              <a:sym typeface="Times New Roman"/>
            </a:endParaRPr>
          </a:p>
        </p:txBody>
      </p:sp>
      <p:sp>
        <p:nvSpPr>
          <p:cNvPr id="213" name="Google Shape;213;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Prof. Jamuna S Murthy , Aug - Dec 2019 IDS Session  Dept. of CSE , PESU</a:t>
            </a:r>
            <a:endParaRPr/>
          </a:p>
        </p:txBody>
      </p:sp>
      <p:sp>
        <p:nvSpPr>
          <p:cNvPr id="214" name="Google Shape;214;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11/21/19</a:t>
            </a:r>
            <a:endParaRPr/>
          </a:p>
        </p:txBody>
      </p:sp>
      <p:sp>
        <p:nvSpPr>
          <p:cNvPr id="215" name="Google Shape;215;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16" name="Google Shape;216;p22"/>
          <p:cNvSpPr txBox="1"/>
          <p:nvPr/>
        </p:nvSpPr>
        <p:spPr>
          <a:xfrm>
            <a:off x="304800" y="2449165"/>
            <a:ext cx="8686800" cy="3026470"/>
          </a:xfrm>
          <a:prstGeom prst="rect">
            <a:avLst/>
          </a:prstGeom>
          <a:noFill/>
          <a:ln>
            <a:noFill/>
          </a:ln>
        </p:spPr>
        <p:txBody>
          <a:bodyPr anchorCtr="0" anchor="t" bIns="45700" lIns="91425" spcFirstLastPara="1" rIns="91425" wrap="square" tIns="45700">
            <a:noAutofit/>
          </a:bodyPr>
          <a:lstStyle/>
          <a:p>
            <a:pPr indent="-342900" lvl="0" marL="457200" marR="0" rtl="0" algn="l">
              <a:spcBef>
                <a:spcPts val="0"/>
              </a:spcBef>
              <a:spcAft>
                <a:spcPts val="0"/>
              </a:spcAft>
              <a:buClr>
                <a:schemeClr val="dk1"/>
              </a:buClr>
              <a:buSzPts val="1800"/>
              <a:buFont typeface="Times New Roman"/>
              <a:buChar char="●"/>
            </a:pPr>
            <a:r>
              <a:rPr lang="en-IN" sz="2000">
                <a:solidFill>
                  <a:schemeClr val="dk1"/>
                </a:solidFill>
                <a:latin typeface="Times New Roman"/>
                <a:ea typeface="Times New Roman"/>
                <a:cs typeface="Times New Roman"/>
                <a:sym typeface="Times New Roman"/>
              </a:rPr>
              <a:t>The dataset was taken</a:t>
            </a:r>
            <a:r>
              <a:rPr lang="en-IN" sz="2000">
                <a:solidFill>
                  <a:schemeClr val="dk1"/>
                </a:solidFill>
                <a:latin typeface="Times New Roman"/>
                <a:ea typeface="Times New Roman"/>
                <a:cs typeface="Times New Roman"/>
                <a:sym typeface="Times New Roman"/>
              </a:rPr>
              <a:t> from </a:t>
            </a:r>
            <a:r>
              <a:rPr i="1" lang="en-IN" sz="2000" u="sng">
                <a:solidFill>
                  <a:schemeClr val="dk1"/>
                </a:solidFill>
                <a:latin typeface="Times New Roman"/>
                <a:ea typeface="Times New Roman"/>
                <a:cs typeface="Times New Roman"/>
                <a:sym typeface="Times New Roman"/>
              </a:rPr>
              <a:t>kaggle.com </a:t>
            </a:r>
            <a:endParaRPr/>
          </a:p>
          <a:p>
            <a:pPr indent="-342900" lvl="0" marL="457200" marR="0" rtl="0" algn="l">
              <a:spcBef>
                <a:spcPts val="0"/>
              </a:spcBef>
              <a:spcAft>
                <a:spcPts val="0"/>
              </a:spcAft>
              <a:buClr>
                <a:schemeClr val="dk1"/>
              </a:buClr>
              <a:buSzPts val="1800"/>
              <a:buFont typeface="Times New Roman"/>
              <a:buChar char="●"/>
            </a:pPr>
            <a:r>
              <a:rPr lang="en-IN" sz="2000">
                <a:solidFill>
                  <a:schemeClr val="dk1"/>
                </a:solidFill>
                <a:latin typeface="Times New Roman"/>
                <a:ea typeface="Times New Roman"/>
                <a:cs typeface="Times New Roman"/>
                <a:sym typeface="Times New Roman"/>
              </a:rPr>
              <a:t>For determining the outcome of the match, we referred to </a:t>
            </a:r>
            <a:r>
              <a:rPr i="1" lang="en-IN" sz="2000" u="sng">
                <a:solidFill>
                  <a:schemeClr val="dk1"/>
                </a:solidFill>
                <a:latin typeface="Times New Roman"/>
                <a:ea typeface="Times New Roman"/>
                <a:cs typeface="Times New Roman"/>
                <a:sym typeface="Times New Roman"/>
              </a:rPr>
              <a:t>researchgate.net</a:t>
            </a:r>
            <a:endParaRPr i="1" sz="2000" u="sng">
              <a:solidFill>
                <a:schemeClr val="dk1"/>
              </a:solidFill>
              <a:latin typeface="Times New Roman"/>
              <a:ea typeface="Times New Roman"/>
              <a:cs typeface="Times New Roman"/>
              <a:sym typeface="Times New Roman"/>
            </a:endParaRPr>
          </a:p>
          <a:p>
            <a:pPr indent="-342900" lvl="0" marL="457200" marR="0" rtl="0" algn="l">
              <a:spcBef>
                <a:spcPts val="0"/>
              </a:spcBef>
              <a:spcAft>
                <a:spcPts val="0"/>
              </a:spcAft>
              <a:buClr>
                <a:schemeClr val="dk1"/>
              </a:buClr>
              <a:buSzPts val="1800"/>
              <a:buFont typeface="Times New Roman"/>
              <a:buChar char="●"/>
            </a:pPr>
            <a:r>
              <a:rPr lang="en-IN" sz="2000">
                <a:solidFill>
                  <a:schemeClr val="dk1"/>
                </a:solidFill>
                <a:latin typeface="Times New Roman"/>
                <a:ea typeface="Times New Roman"/>
                <a:cs typeface="Times New Roman"/>
                <a:sym typeface="Times New Roman"/>
              </a:rPr>
              <a:t>For cross checking the details in dataset we referred to </a:t>
            </a:r>
            <a:r>
              <a:rPr i="1" lang="en-IN" sz="2000" u="sng">
                <a:solidFill>
                  <a:schemeClr val="dk1"/>
                </a:solidFill>
                <a:latin typeface="Times New Roman"/>
                <a:ea typeface="Times New Roman"/>
                <a:cs typeface="Times New Roman"/>
                <a:sym typeface="Times New Roman"/>
              </a:rPr>
              <a:t>www.IPLT20.com</a:t>
            </a:r>
            <a:endParaRPr sz="2000">
              <a:solidFill>
                <a:schemeClr val="dk1"/>
              </a:solidFill>
              <a:latin typeface="Times New Roman"/>
              <a:ea typeface="Times New Roman"/>
              <a:cs typeface="Times New Roman"/>
              <a:sym typeface="Times New Roman"/>
            </a:endParaRPr>
          </a:p>
          <a:p>
            <a:pPr indent="-342900" lvl="0" marL="457200" marR="0" rtl="0" algn="l">
              <a:spcBef>
                <a:spcPts val="0"/>
              </a:spcBef>
              <a:spcAft>
                <a:spcPts val="0"/>
              </a:spcAft>
              <a:buClr>
                <a:schemeClr val="dk1"/>
              </a:buClr>
              <a:buSzPts val="1800"/>
              <a:buFont typeface="Times New Roman"/>
              <a:buChar char="●"/>
            </a:pPr>
            <a:r>
              <a:rPr lang="en-IN" sz="2000">
                <a:solidFill>
                  <a:schemeClr val="dk1"/>
                </a:solidFill>
                <a:latin typeface="Times New Roman"/>
                <a:ea typeface="Times New Roman"/>
                <a:cs typeface="Times New Roman"/>
                <a:sym typeface="Times New Roman"/>
              </a:rPr>
              <a:t>The dataset link is:-</a:t>
            </a:r>
            <a:endParaRPr/>
          </a:p>
          <a:p>
            <a:pPr indent="457200" lvl="0" marL="0" marR="0" rtl="0" algn="l">
              <a:spcBef>
                <a:spcPts val="1600"/>
              </a:spcBef>
              <a:spcAft>
                <a:spcPts val="0"/>
              </a:spcAft>
              <a:buNone/>
            </a:pPr>
            <a:r>
              <a:rPr lang="en-IN" sz="2000" u="sng">
                <a:solidFill>
                  <a:schemeClr val="hlink"/>
                </a:solidFill>
                <a:latin typeface="Calibri"/>
                <a:ea typeface="Calibri"/>
                <a:cs typeface="Calibri"/>
                <a:sym typeface="Calibri"/>
                <a:hlinkClick r:id="rId3"/>
              </a:rPr>
              <a:t>https://www.kaggle.com/nowke9/ipldata#matches.csv</a:t>
            </a:r>
            <a:endParaRPr i="1" sz="2000" u="sng">
              <a:solidFill>
                <a:schemeClr val="dk1"/>
              </a:solidFill>
              <a:latin typeface="Times New Roman"/>
              <a:ea typeface="Times New Roman"/>
              <a:cs typeface="Times New Roman"/>
              <a:sym typeface="Times New Roman"/>
            </a:endParaRPr>
          </a:p>
          <a:p>
            <a:pPr indent="0" lvl="0" marL="0" marR="0" rtl="0" algn="just">
              <a:spcBef>
                <a:spcPts val="1600"/>
              </a:spcBef>
              <a:spcAft>
                <a:spcPts val="0"/>
              </a:spcAft>
              <a:buNone/>
            </a:pPr>
            <a:r>
              <a:t/>
            </a:r>
            <a:endParaRPr sz="2000">
              <a:solidFill>
                <a:srgbClr val="FF0000"/>
              </a:solidFill>
              <a:latin typeface="Times New Roman"/>
              <a:ea typeface="Times New Roman"/>
              <a:cs typeface="Times New Roman"/>
              <a:sym typeface="Times New Roman"/>
            </a:endParaRPr>
          </a:p>
          <a:p>
            <a:pPr indent="0" lvl="0" marL="0" marR="0" rtl="0" algn="just">
              <a:spcBef>
                <a:spcPts val="0"/>
              </a:spcBef>
              <a:spcAft>
                <a:spcPts val="0"/>
              </a:spcAft>
              <a:buNone/>
            </a:pPr>
            <a:r>
              <a:rPr lang="en-IN" sz="2000">
                <a:solidFill>
                  <a:srgbClr val="FF0000"/>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rgbClr val="FF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3"/>
          <p:cNvSpPr/>
          <p:nvPr/>
        </p:nvSpPr>
        <p:spPr>
          <a:xfrm>
            <a:off x="4800600" y="0"/>
            <a:ext cx="4343400" cy="1570038"/>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p23"/>
          <p:cNvSpPr/>
          <p:nvPr/>
        </p:nvSpPr>
        <p:spPr>
          <a:xfrm>
            <a:off x="0" y="0"/>
            <a:ext cx="4795838" cy="1570038"/>
          </a:xfrm>
          <a:prstGeom prst="rect">
            <a:avLst/>
          </a:prstGeom>
          <a:solidFill>
            <a:srgbClr val="FCBB06"/>
          </a:solidFill>
          <a:ln cap="flat" cmpd="sng" w="25400">
            <a:solidFill>
              <a:srgbClr val="FCBB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4800">
                <a:solidFill>
                  <a:srgbClr val="9C1D22"/>
                </a:solidFill>
                <a:latin typeface="Times New Roman"/>
                <a:ea typeface="Times New Roman"/>
                <a:cs typeface="Times New Roman"/>
                <a:sym typeface="Times New Roman"/>
              </a:rPr>
              <a:t>CONCLUSIONS</a:t>
            </a:r>
            <a:endParaRPr sz="4800">
              <a:solidFill>
                <a:srgbClr val="9C1D22"/>
              </a:solidFill>
              <a:latin typeface="Times New Roman"/>
              <a:ea typeface="Times New Roman"/>
              <a:cs typeface="Times New Roman"/>
              <a:sym typeface="Times New Roman"/>
            </a:endParaRPr>
          </a:p>
        </p:txBody>
      </p:sp>
      <p:sp>
        <p:nvSpPr>
          <p:cNvPr id="223" name="Google Shape;223;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Prof. Jamuna S Murthy , Aug - Dec 2019 IDS Session  Dept. of CSE , PESU</a:t>
            </a:r>
            <a:endParaRPr/>
          </a:p>
        </p:txBody>
      </p:sp>
      <p:sp>
        <p:nvSpPr>
          <p:cNvPr id="224" name="Google Shape;224;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11/21/19</a:t>
            </a:r>
            <a:endParaRPr/>
          </a:p>
        </p:txBody>
      </p:sp>
      <p:sp>
        <p:nvSpPr>
          <p:cNvPr id="225" name="Google Shape;225;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26" name="Google Shape;226;p23"/>
          <p:cNvSpPr txBox="1"/>
          <p:nvPr/>
        </p:nvSpPr>
        <p:spPr>
          <a:xfrm>
            <a:off x="228600" y="1600200"/>
            <a:ext cx="8686800" cy="47157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2000">
              <a:solidFill>
                <a:srgbClr val="FF0000"/>
              </a:solidFill>
              <a:latin typeface="Times New Roman"/>
              <a:ea typeface="Times New Roman"/>
              <a:cs typeface="Times New Roman"/>
              <a:sym typeface="Times New Roman"/>
            </a:endParaRPr>
          </a:p>
          <a:p>
            <a:pPr indent="-355600" lvl="0" marL="457200" marR="0" rtl="0" algn="just">
              <a:spcBef>
                <a:spcPts val="0"/>
              </a:spcBef>
              <a:spcAft>
                <a:spcPts val="0"/>
              </a:spcAft>
              <a:buSzPts val="2000"/>
              <a:buFont typeface="Times New Roman"/>
              <a:buChar char="●"/>
            </a:pPr>
            <a:r>
              <a:rPr lang="en-IN" sz="2000">
                <a:latin typeface="Times New Roman"/>
                <a:ea typeface="Times New Roman"/>
                <a:cs typeface="Times New Roman"/>
                <a:sym typeface="Times New Roman"/>
              </a:rPr>
              <a:t>Totally 13 teams has participated in IPL History and few teams like: Pune Warriors, Kochi Tuskers Kerala, Rising Pune Supergiants, Gujarat Lions  and Delhi Capitals has been only in 2 seasons and their success rate of is good when compared to other teams.</a:t>
            </a:r>
            <a:endParaRPr sz="2000">
              <a:latin typeface="Times New Roman"/>
              <a:ea typeface="Times New Roman"/>
              <a:cs typeface="Times New Roman"/>
              <a:sym typeface="Times New Roman"/>
            </a:endParaRPr>
          </a:p>
          <a:p>
            <a:pPr indent="-355600" lvl="0" marL="457200" marR="0" rtl="0" algn="just">
              <a:spcBef>
                <a:spcPts val="0"/>
              </a:spcBef>
              <a:spcAft>
                <a:spcPts val="0"/>
              </a:spcAft>
              <a:buSzPts val="2000"/>
              <a:buFont typeface="Times New Roman"/>
              <a:buChar char="●"/>
            </a:pPr>
            <a:r>
              <a:rPr lang="en-IN" sz="2000">
                <a:latin typeface="Times New Roman"/>
                <a:ea typeface="Times New Roman"/>
                <a:cs typeface="Times New Roman"/>
                <a:sym typeface="Times New Roman"/>
              </a:rPr>
              <a:t>Mumbai Ind</a:t>
            </a:r>
            <a:r>
              <a:rPr lang="en-IN" sz="2000">
                <a:latin typeface="Times New Roman"/>
                <a:ea typeface="Times New Roman"/>
                <a:cs typeface="Times New Roman"/>
                <a:sym typeface="Times New Roman"/>
              </a:rPr>
              <a:t>i</a:t>
            </a:r>
            <a:r>
              <a:rPr lang="en-IN" sz="2000">
                <a:latin typeface="Times New Roman"/>
                <a:ea typeface="Times New Roman"/>
                <a:cs typeface="Times New Roman"/>
                <a:sym typeface="Times New Roman"/>
              </a:rPr>
              <a:t>ans, Royal Challengers Bangalore and Chennai Super kings are best Defending teams.</a:t>
            </a:r>
            <a:endParaRPr sz="2000">
              <a:latin typeface="Times New Roman"/>
              <a:ea typeface="Times New Roman"/>
              <a:cs typeface="Times New Roman"/>
              <a:sym typeface="Times New Roman"/>
            </a:endParaRPr>
          </a:p>
          <a:p>
            <a:pPr indent="-355600" lvl="0" marL="457200" marR="0" rtl="0" algn="just">
              <a:spcBef>
                <a:spcPts val="0"/>
              </a:spcBef>
              <a:spcAft>
                <a:spcPts val="0"/>
              </a:spcAft>
              <a:buSzPts val="2000"/>
              <a:buFont typeface="Times New Roman"/>
              <a:buChar char="●"/>
            </a:pPr>
            <a:r>
              <a:rPr lang="en-IN" sz="2000">
                <a:latin typeface="Times New Roman"/>
                <a:ea typeface="Times New Roman"/>
                <a:cs typeface="Times New Roman"/>
                <a:sym typeface="Times New Roman"/>
              </a:rPr>
              <a:t>Royal Challengers Bangalore, Mumbai Indians and Kolkata Knight Riders are the best Chasing teams.</a:t>
            </a:r>
            <a:endParaRPr sz="2000">
              <a:latin typeface="Times New Roman"/>
              <a:ea typeface="Times New Roman"/>
              <a:cs typeface="Times New Roman"/>
              <a:sym typeface="Times New Roman"/>
            </a:endParaRPr>
          </a:p>
          <a:p>
            <a:pPr indent="-355600" lvl="0" marL="457200" marR="0" rtl="0" algn="just">
              <a:spcBef>
                <a:spcPts val="0"/>
              </a:spcBef>
              <a:spcAft>
                <a:spcPts val="0"/>
              </a:spcAft>
              <a:buSzPts val="2000"/>
              <a:buFont typeface="Times New Roman"/>
              <a:buChar char="●"/>
            </a:pPr>
            <a:r>
              <a:rPr lang="en-IN" sz="2000">
                <a:latin typeface="Times New Roman"/>
                <a:ea typeface="Times New Roman"/>
                <a:cs typeface="Times New Roman"/>
                <a:sym typeface="Times New Roman"/>
              </a:rPr>
              <a:t>From the year 2014 most of the teams are opting to field after winning toss and are also successful in winning the match.</a:t>
            </a:r>
            <a:endParaRPr sz="2000">
              <a:latin typeface="Times New Roman"/>
              <a:ea typeface="Times New Roman"/>
              <a:cs typeface="Times New Roman"/>
              <a:sym typeface="Times New Roman"/>
            </a:endParaRPr>
          </a:p>
          <a:p>
            <a:pPr indent="-355600" lvl="0" marL="457200" marR="0" rtl="0" algn="just">
              <a:spcBef>
                <a:spcPts val="0"/>
              </a:spcBef>
              <a:spcAft>
                <a:spcPts val="0"/>
              </a:spcAft>
              <a:buSzPts val="2000"/>
              <a:buFont typeface="Times New Roman"/>
              <a:buChar char="●"/>
            </a:pPr>
            <a:r>
              <a:rPr lang="en-IN" sz="2000">
                <a:latin typeface="Times New Roman"/>
                <a:ea typeface="Times New Roman"/>
                <a:cs typeface="Times New Roman"/>
                <a:sym typeface="Times New Roman"/>
              </a:rPr>
              <a:t>Overall Chennai Super Kings and Mumbai Indians have high success rate and these two teams are the most successful teams as CSK has won 4 seasons and MI has won 3 seasons.</a:t>
            </a:r>
            <a:endParaRPr sz="2000">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rgbClr val="FF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rgbClr val="FF0000"/>
              </a:solidFill>
              <a:latin typeface="Times New Roman"/>
              <a:ea typeface="Times New Roman"/>
              <a:cs typeface="Times New Roman"/>
              <a:sym typeface="Times New Roman"/>
            </a:endParaRPr>
          </a:p>
          <a:p>
            <a:pPr indent="0" lvl="0" marL="0" marR="0" rtl="0" algn="just">
              <a:spcBef>
                <a:spcPts val="0"/>
              </a:spcBef>
              <a:spcAft>
                <a:spcPts val="0"/>
              </a:spcAft>
              <a:buNone/>
            </a:pPr>
            <a:r>
              <a:rPr lang="en-IN" sz="2000">
                <a:solidFill>
                  <a:srgbClr val="FF0000"/>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4"/>
          <p:cNvSpPr/>
          <p:nvPr/>
        </p:nvSpPr>
        <p:spPr>
          <a:xfrm>
            <a:off x="4800600" y="0"/>
            <a:ext cx="4343400" cy="1569900"/>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2" name="Google Shape;232;p24"/>
          <p:cNvSpPr/>
          <p:nvPr/>
        </p:nvSpPr>
        <p:spPr>
          <a:xfrm>
            <a:off x="0" y="0"/>
            <a:ext cx="4795800" cy="1569900"/>
          </a:xfrm>
          <a:prstGeom prst="rect">
            <a:avLst/>
          </a:prstGeom>
          <a:solidFill>
            <a:srgbClr val="FCBB06"/>
          </a:solidFill>
          <a:ln cap="flat" cmpd="sng" w="25400">
            <a:solidFill>
              <a:srgbClr val="FCBB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4800">
                <a:solidFill>
                  <a:srgbClr val="9C1D22"/>
                </a:solidFill>
                <a:latin typeface="Times New Roman"/>
                <a:ea typeface="Times New Roman"/>
                <a:cs typeface="Times New Roman"/>
                <a:sym typeface="Times New Roman"/>
              </a:rPr>
              <a:t>CONCLUSIONS</a:t>
            </a:r>
            <a:endParaRPr sz="4800">
              <a:solidFill>
                <a:srgbClr val="9C1D22"/>
              </a:solidFill>
              <a:latin typeface="Times New Roman"/>
              <a:ea typeface="Times New Roman"/>
              <a:cs typeface="Times New Roman"/>
              <a:sym typeface="Times New Roman"/>
            </a:endParaRPr>
          </a:p>
        </p:txBody>
      </p:sp>
      <p:sp>
        <p:nvSpPr>
          <p:cNvPr id="233" name="Google Shape;233;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Prof. Jamuna S Murthy , Aug - Dec 2019 IDS Session  Dept. of CSE , PESU</a:t>
            </a:r>
            <a:endParaRPr/>
          </a:p>
        </p:txBody>
      </p:sp>
      <p:sp>
        <p:nvSpPr>
          <p:cNvPr id="234" name="Google Shape;234;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11/21/19</a:t>
            </a:r>
            <a:endParaRPr/>
          </a:p>
        </p:txBody>
      </p:sp>
      <p:sp>
        <p:nvSpPr>
          <p:cNvPr id="235" name="Google Shape;235;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36" name="Google Shape;236;p24"/>
          <p:cNvSpPr txBox="1"/>
          <p:nvPr/>
        </p:nvSpPr>
        <p:spPr>
          <a:xfrm>
            <a:off x="228600" y="1952625"/>
            <a:ext cx="8686800" cy="4350000"/>
          </a:xfrm>
          <a:prstGeom prst="rect">
            <a:avLst/>
          </a:prstGeom>
          <a:noFill/>
          <a:ln>
            <a:noFill/>
          </a:ln>
        </p:spPr>
        <p:txBody>
          <a:bodyPr anchorCtr="0" anchor="t" bIns="45700" lIns="91425" spcFirstLastPara="1" rIns="91425" wrap="square" tIns="45700">
            <a:noAutofit/>
          </a:bodyPr>
          <a:lstStyle/>
          <a:p>
            <a:pPr indent="-355600" lvl="0" marL="457200" rtl="0" algn="just">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From the analysis, it was concluded that Chennai Super Kings and Mumbai Indians are more likely to win upcoming IPL seasons.</a:t>
            </a:r>
            <a:endParaRPr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Kolkata, Bangalore and Delhi is more likely to have bad weather during the IPL season.</a:t>
            </a:r>
            <a:endParaRPr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Teams have won more matches in their home grounds.</a:t>
            </a:r>
            <a:endParaRPr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M Chinnaswamy stadium and Eden Gardens is best Suited for Feilding and MA Chidambaram Stadium,Chepauk is best suited for Batting.</a:t>
            </a:r>
            <a:endParaRPr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At Mumbai highest number of matches has been played.</a:t>
            </a:r>
            <a:endParaRPr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Chris Gayle has most title for man of the matches i.e 21.</a:t>
            </a:r>
            <a:endParaRPr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Delhi Capitals has more chances of winning the toss followed by Deccan Chargers but Delhi Capitals has played only two seasons.</a:t>
            </a:r>
            <a:endParaRPr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There is no linear relation between win_by_runs and win_by_wicket as correlation coefficient is negative.</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25"/>
          <p:cNvSpPr/>
          <p:nvPr/>
        </p:nvSpPr>
        <p:spPr>
          <a:xfrm>
            <a:off x="4800600" y="0"/>
            <a:ext cx="4343400" cy="1570038"/>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2" name="Google Shape;242;p25"/>
          <p:cNvSpPr/>
          <p:nvPr/>
        </p:nvSpPr>
        <p:spPr>
          <a:xfrm>
            <a:off x="0" y="0"/>
            <a:ext cx="4795838" cy="1570038"/>
          </a:xfrm>
          <a:prstGeom prst="rect">
            <a:avLst/>
          </a:prstGeom>
          <a:solidFill>
            <a:srgbClr val="FCBB06"/>
          </a:solidFill>
          <a:ln cap="flat" cmpd="sng" w="25400">
            <a:solidFill>
              <a:srgbClr val="FCBB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3" name="Google Shape;243;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Prof. Jamuna S Murthy , Aug - Dec 2019 IDS Session  Dept. of CSE , PESU</a:t>
            </a:r>
            <a:endParaRPr/>
          </a:p>
        </p:txBody>
      </p:sp>
      <p:sp>
        <p:nvSpPr>
          <p:cNvPr id="244" name="Google Shape;244;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11/21/19</a:t>
            </a:r>
            <a:endParaRPr/>
          </a:p>
        </p:txBody>
      </p:sp>
      <p:sp>
        <p:nvSpPr>
          <p:cNvPr id="245" name="Google Shape;245;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46" name="Google Shape;246;p25"/>
          <p:cNvSpPr txBox="1"/>
          <p:nvPr/>
        </p:nvSpPr>
        <p:spPr>
          <a:xfrm>
            <a:off x="228600" y="1600200"/>
            <a:ext cx="8686800" cy="45726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10000">
              <a:solidFill>
                <a:srgbClr val="FF0000"/>
              </a:solidFill>
              <a:latin typeface="Times New Roman"/>
              <a:ea typeface="Times New Roman"/>
              <a:cs typeface="Times New Roman"/>
              <a:sym typeface="Times New Roman"/>
            </a:endParaRPr>
          </a:p>
          <a:p>
            <a:pPr indent="0" lvl="0" marL="0" rtl="0" algn="ctr">
              <a:spcBef>
                <a:spcPts val="0"/>
              </a:spcBef>
              <a:spcAft>
                <a:spcPts val="0"/>
              </a:spcAft>
              <a:buClr>
                <a:schemeClr val="dk1"/>
              </a:buClr>
              <a:buFont typeface="Arial"/>
              <a:buNone/>
            </a:pPr>
            <a:r>
              <a:rPr lang="en-IN" sz="10000">
                <a:solidFill>
                  <a:schemeClr val="dk1"/>
                </a:solidFill>
                <a:latin typeface="Times New Roman"/>
                <a:ea typeface="Times New Roman"/>
                <a:cs typeface="Times New Roman"/>
                <a:sym typeface="Times New Roman"/>
              </a:rPr>
              <a:t>Thank You</a:t>
            </a:r>
            <a:endParaRPr sz="10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0000">
              <a:solidFill>
                <a:srgbClr val="FF0000"/>
              </a:solidFill>
              <a:latin typeface="Times New Roman"/>
              <a:ea typeface="Times New Roman"/>
              <a:cs typeface="Times New Roman"/>
              <a:sym typeface="Times New Roman"/>
            </a:endParaRPr>
          </a:p>
          <a:p>
            <a:pPr indent="0" lvl="0" marL="0" marR="0" rtl="0" algn="ctr">
              <a:spcBef>
                <a:spcPts val="0"/>
              </a:spcBef>
              <a:spcAft>
                <a:spcPts val="0"/>
              </a:spcAft>
              <a:buNone/>
            </a:pPr>
            <a:r>
              <a:rPr lang="en-IN" sz="10000">
                <a:solidFill>
                  <a:srgbClr val="FF0000"/>
                </a:solidFill>
                <a:latin typeface="Times New Roman"/>
                <a:ea typeface="Times New Roman"/>
                <a:cs typeface="Times New Roman"/>
                <a:sym typeface="Times New Roman"/>
              </a:rPr>
              <a:t>		</a:t>
            </a:r>
            <a:endParaRPr sz="10000">
              <a:latin typeface="Times New Roman"/>
              <a:ea typeface="Times New Roman"/>
              <a:cs typeface="Times New Roman"/>
              <a:sym typeface="Times New Roman"/>
            </a:endParaRPr>
          </a:p>
          <a:p>
            <a:pPr indent="0" lvl="0" marL="0" marR="0" rtl="0" algn="just">
              <a:spcBef>
                <a:spcPts val="0"/>
              </a:spcBef>
              <a:spcAft>
                <a:spcPts val="0"/>
              </a:spcAft>
              <a:buNone/>
            </a:pPr>
            <a:r>
              <a:rPr lang="en-IN" sz="10000">
                <a:solidFill>
                  <a:schemeClr val="dk1"/>
                </a:solidFill>
                <a:latin typeface="Times New Roman"/>
                <a:ea typeface="Times New Roman"/>
                <a:cs typeface="Times New Roman"/>
                <a:sym typeface="Times New Roman"/>
              </a:rPr>
              <a:t>    		 </a:t>
            </a:r>
            <a:endParaRPr sz="10000">
              <a:latin typeface="Times New Roman"/>
              <a:ea typeface="Times New Roman"/>
              <a:cs typeface="Times New Roman"/>
              <a:sym typeface="Times New Roman"/>
            </a:endParaRPr>
          </a:p>
          <a:p>
            <a:pPr indent="0" lvl="0" marL="0" marR="0" rtl="0" algn="just">
              <a:spcBef>
                <a:spcPts val="0"/>
              </a:spcBef>
              <a:spcAft>
                <a:spcPts val="0"/>
              </a:spcAft>
              <a:buNone/>
            </a:pPr>
            <a:r>
              <a:rPr lang="en-IN" sz="10000">
                <a:solidFill>
                  <a:schemeClr val="dk1"/>
                </a:solidFill>
                <a:latin typeface="Times New Roman"/>
                <a:ea typeface="Times New Roman"/>
                <a:cs typeface="Times New Roman"/>
                <a:sym typeface="Times New Roman"/>
              </a:rPr>
              <a:t>    </a:t>
            </a:r>
            <a:endParaRPr sz="10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IN" sz="10000">
                <a:solidFill>
                  <a:schemeClr val="dk1"/>
                </a:solidFill>
                <a:latin typeface="Times New Roman"/>
                <a:ea typeface="Times New Roman"/>
                <a:cs typeface="Times New Roman"/>
                <a:sym typeface="Times New Roman"/>
              </a:rPr>
              <a:t>				</a:t>
            </a:r>
            <a:endParaRPr sz="10000">
              <a:latin typeface="Times New Roman"/>
              <a:ea typeface="Times New Roman"/>
              <a:cs typeface="Times New Roman"/>
              <a:sym typeface="Times New Roman"/>
            </a:endParaRPr>
          </a:p>
          <a:p>
            <a:pPr indent="0" lvl="0" marL="0" marR="0" rtl="0" algn="just">
              <a:spcBef>
                <a:spcPts val="0"/>
              </a:spcBef>
              <a:spcAft>
                <a:spcPts val="0"/>
              </a:spcAft>
              <a:buNone/>
            </a:pPr>
            <a:r>
              <a:t/>
            </a:r>
            <a:endParaRPr sz="100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4"/>
          <p:cNvSpPr/>
          <p:nvPr/>
        </p:nvSpPr>
        <p:spPr>
          <a:xfrm>
            <a:off x="4800600" y="0"/>
            <a:ext cx="4343400" cy="1570038"/>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8" name="Google Shape;98;p14"/>
          <p:cNvSpPr/>
          <p:nvPr/>
        </p:nvSpPr>
        <p:spPr>
          <a:xfrm>
            <a:off x="0" y="0"/>
            <a:ext cx="4795838" cy="1570038"/>
          </a:xfrm>
          <a:prstGeom prst="rect">
            <a:avLst/>
          </a:prstGeom>
          <a:solidFill>
            <a:srgbClr val="FCBB06"/>
          </a:solidFill>
          <a:ln cap="flat" cmpd="sng" w="25400">
            <a:solidFill>
              <a:srgbClr val="FCBB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14"/>
          <p:cNvSpPr/>
          <p:nvPr/>
        </p:nvSpPr>
        <p:spPr>
          <a:xfrm>
            <a:off x="4795838" y="0"/>
            <a:ext cx="4348162"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IN" sz="1600" u="none" cap="none" strike="noStrike">
                <a:solidFill>
                  <a:schemeClr val="dk1"/>
                </a:solidFill>
                <a:latin typeface="Times New Roman"/>
                <a:ea typeface="Times New Roman"/>
                <a:cs typeface="Times New Roman"/>
                <a:sym typeface="Times New Roman"/>
              </a:rPr>
              <a:t>Agenda</a:t>
            </a:r>
            <a:endParaRPr/>
          </a:p>
          <a:p>
            <a:pPr indent="0" lvl="0" marL="0" marR="0" rtl="0" algn="l">
              <a:spcBef>
                <a:spcPts val="0"/>
              </a:spcBef>
              <a:spcAft>
                <a:spcPts val="0"/>
              </a:spcAft>
              <a:buNone/>
            </a:pPr>
            <a:r>
              <a:rPr b="0" i="0" lang="en-IN" sz="1600" u="none" cap="none" strike="noStrike">
                <a:solidFill>
                  <a:srgbClr val="7F7F7F"/>
                </a:solidFill>
                <a:latin typeface="Times New Roman"/>
                <a:ea typeface="Times New Roman"/>
                <a:cs typeface="Times New Roman"/>
                <a:sym typeface="Times New Roman"/>
              </a:rPr>
              <a:t>Introduction</a:t>
            </a:r>
            <a:endParaRPr/>
          </a:p>
          <a:p>
            <a:pPr indent="0" lvl="0" marL="0" marR="0" rtl="0" algn="just">
              <a:spcBef>
                <a:spcPts val="0"/>
              </a:spcBef>
              <a:spcAft>
                <a:spcPts val="0"/>
              </a:spcAft>
              <a:buNone/>
            </a:pPr>
            <a:r>
              <a:rPr b="0" i="0" lang="en-IN" sz="1600" u="none" cap="none" strike="noStrike">
                <a:solidFill>
                  <a:srgbClr val="7F7F7F"/>
                </a:solidFill>
                <a:latin typeface="Times New Roman"/>
                <a:ea typeface="Times New Roman"/>
                <a:cs typeface="Times New Roman"/>
                <a:sym typeface="Times New Roman"/>
              </a:rPr>
              <a:t>Scope and Motivation</a:t>
            </a:r>
            <a:endParaRPr/>
          </a:p>
          <a:p>
            <a:pPr indent="0" lvl="0" marL="0" marR="0" rtl="0" algn="just">
              <a:spcBef>
                <a:spcPts val="0"/>
              </a:spcBef>
              <a:spcAft>
                <a:spcPts val="0"/>
              </a:spcAft>
              <a:buNone/>
            </a:pPr>
            <a:r>
              <a:rPr b="0" i="0" lang="en-IN" sz="1600" u="none" cap="none" strike="noStrike">
                <a:solidFill>
                  <a:srgbClr val="7F7F7F"/>
                </a:solidFill>
                <a:latin typeface="Times New Roman"/>
                <a:ea typeface="Times New Roman"/>
                <a:cs typeface="Times New Roman"/>
                <a:sym typeface="Times New Roman"/>
              </a:rPr>
              <a:t>Details of Dataset</a:t>
            </a:r>
            <a:endParaRPr/>
          </a:p>
          <a:p>
            <a:pPr indent="0" lvl="0" marL="0" marR="0" rtl="0" algn="l">
              <a:spcBef>
                <a:spcPts val="0"/>
              </a:spcBef>
              <a:spcAft>
                <a:spcPts val="0"/>
              </a:spcAft>
              <a:buNone/>
            </a:pPr>
            <a:r>
              <a:rPr b="0" i="0" lang="en-IN" sz="1600" u="none" cap="none" strike="noStrike">
                <a:solidFill>
                  <a:srgbClr val="7F7F7F"/>
                </a:solidFill>
                <a:latin typeface="Times New Roman"/>
                <a:ea typeface="Times New Roman"/>
                <a:cs typeface="Times New Roman"/>
                <a:sym typeface="Times New Roman"/>
              </a:rPr>
              <a:t>Tools and Technology</a:t>
            </a:r>
            <a:endParaRPr/>
          </a:p>
          <a:p>
            <a:pPr indent="0" lvl="0" marL="0" marR="0" rtl="0" algn="l">
              <a:spcBef>
                <a:spcPts val="0"/>
              </a:spcBef>
              <a:spcAft>
                <a:spcPts val="0"/>
              </a:spcAft>
              <a:buNone/>
            </a:pPr>
            <a:r>
              <a:rPr b="0" i="0" lang="en-IN" sz="1600" u="none" cap="none" strike="noStrike">
                <a:solidFill>
                  <a:srgbClr val="7F7F7F"/>
                </a:solidFill>
                <a:latin typeface="Times New Roman"/>
                <a:ea typeface="Times New Roman"/>
                <a:cs typeface="Times New Roman"/>
                <a:sym typeface="Times New Roman"/>
              </a:rPr>
              <a:t>Visualization</a:t>
            </a:r>
            <a:endParaRPr/>
          </a:p>
        </p:txBody>
      </p:sp>
      <p:sp>
        <p:nvSpPr>
          <p:cNvPr id="100" name="Google Shape;100;p14"/>
          <p:cNvSpPr txBox="1"/>
          <p:nvPr/>
        </p:nvSpPr>
        <p:spPr>
          <a:xfrm>
            <a:off x="0" y="838200"/>
            <a:ext cx="4795838"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IN" sz="3200" u="none" cap="none" strike="noStrike">
                <a:solidFill>
                  <a:srgbClr val="9C1D22"/>
                </a:solidFill>
                <a:latin typeface="Times New Roman"/>
                <a:ea typeface="Times New Roman"/>
                <a:cs typeface="Times New Roman"/>
                <a:sym typeface="Times New Roman"/>
              </a:rPr>
              <a:t>Agenda</a:t>
            </a:r>
            <a:endParaRPr b="0" i="0" sz="3200" u="none" cap="none" strike="noStrike">
              <a:solidFill>
                <a:srgbClr val="9C1D22"/>
              </a:solidFill>
              <a:latin typeface="Times New Roman"/>
              <a:ea typeface="Times New Roman"/>
              <a:cs typeface="Times New Roman"/>
              <a:sym typeface="Times New Roman"/>
            </a:endParaRPr>
          </a:p>
        </p:txBody>
      </p:sp>
      <p:sp>
        <p:nvSpPr>
          <p:cNvPr id="101" name="Google Shape;101;p14"/>
          <p:cNvSpPr txBox="1"/>
          <p:nvPr/>
        </p:nvSpPr>
        <p:spPr>
          <a:xfrm>
            <a:off x="14288" y="6553200"/>
            <a:ext cx="447675" cy="3381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IN" sz="1600" u="none" cap="none" strike="noStrike">
                <a:solidFill>
                  <a:schemeClr val="lt1"/>
                </a:solidFill>
                <a:latin typeface="Times New Roman"/>
                <a:ea typeface="Times New Roman"/>
                <a:cs typeface="Times New Roman"/>
                <a:sym typeface="Times New Roman"/>
              </a:rPr>
              <a:t>1/7</a:t>
            </a:r>
            <a:endParaRPr/>
          </a:p>
        </p:txBody>
      </p:sp>
      <p:sp>
        <p:nvSpPr>
          <p:cNvPr id="102" name="Google Shape;102;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Prof. Jamuna S Murthy , Aug - Dec 2019 IDS Session  Dept. of CSE , PESU</a:t>
            </a:r>
            <a:endParaRPr/>
          </a:p>
        </p:txBody>
      </p:sp>
      <p:sp>
        <p:nvSpPr>
          <p:cNvPr id="103" name="Google Shape;103;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11/21/19</a:t>
            </a:r>
            <a:endParaRPr/>
          </a:p>
        </p:txBody>
      </p:sp>
      <p:sp>
        <p:nvSpPr>
          <p:cNvPr id="104" name="Google Shape;10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05" name="Google Shape;105;p14"/>
          <p:cNvSpPr/>
          <p:nvPr/>
        </p:nvSpPr>
        <p:spPr>
          <a:xfrm>
            <a:off x="457200" y="2172050"/>
            <a:ext cx="8534400" cy="4163100"/>
          </a:xfrm>
          <a:prstGeom prst="rect">
            <a:avLst/>
          </a:prstGeom>
          <a:noFill/>
          <a:ln>
            <a:noFill/>
          </a:ln>
        </p:spPr>
        <p:txBody>
          <a:bodyPr anchorCtr="0" anchor="t" bIns="45700" lIns="91425" spcFirstLastPara="1" rIns="91425" wrap="square" tIns="45700">
            <a:noAutofit/>
          </a:bodyPr>
          <a:lstStyle/>
          <a:p>
            <a:pPr indent="-355600" lvl="0" marL="457200" rtl="0" algn="l">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Cricket, especially the IPL has the maximum uncertainty where a single over can completely change the whole momentum and circumstances of the game.</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Doing </a:t>
            </a:r>
            <a:r>
              <a:rPr lang="en-IN" sz="2000">
                <a:solidFill>
                  <a:schemeClr val="dk1"/>
                </a:solidFill>
                <a:latin typeface="Times New Roman"/>
                <a:ea typeface="Times New Roman"/>
                <a:cs typeface="Times New Roman"/>
                <a:sym typeface="Times New Roman"/>
              </a:rPr>
              <a:t>Sports analysis is the process of collecting past matches data and analysing them to extract the essential and meaningful insights.</a:t>
            </a:r>
            <a:endParaRPr sz="2000">
              <a:solidFill>
                <a:schemeClr val="dk1"/>
              </a:solidFill>
              <a:latin typeface="Times New Roman"/>
              <a:ea typeface="Times New Roman"/>
              <a:cs typeface="Times New Roman"/>
              <a:sym typeface="Times New Roman"/>
            </a:endParaRPr>
          </a:p>
          <a:p>
            <a:pPr indent="-355600" lvl="0" marL="457200" marR="0" rtl="0" algn="l">
              <a:spcBef>
                <a:spcPts val="0"/>
              </a:spcBef>
              <a:spcAft>
                <a:spcPts val="0"/>
              </a:spcAft>
              <a:buClr>
                <a:srgbClr val="000000"/>
              </a:buClr>
              <a:buSzPts val="2000"/>
              <a:buFont typeface="Times New Roman"/>
              <a:buChar char="●"/>
            </a:pPr>
            <a:r>
              <a:rPr lang="en-IN" sz="2000">
                <a:solidFill>
                  <a:srgbClr val="000000"/>
                </a:solidFill>
                <a:latin typeface="Times New Roman"/>
                <a:ea typeface="Times New Roman"/>
                <a:cs typeface="Times New Roman"/>
                <a:sym typeface="Times New Roman"/>
              </a:rPr>
              <a:t>Using descriptive and inferential statistics, this dataset is a gold mine depending on how deep the analysis is done and on top of that the dat</a:t>
            </a:r>
            <a:r>
              <a:rPr lang="en-IN" sz="2000">
                <a:latin typeface="Times New Roman"/>
                <a:ea typeface="Times New Roman"/>
                <a:cs typeface="Times New Roman"/>
                <a:sym typeface="Times New Roman"/>
              </a:rPr>
              <a:t>a of 2019 is also available</a:t>
            </a:r>
            <a:r>
              <a:rPr lang="en-IN" sz="2000">
                <a:solidFill>
                  <a:srgbClr val="000000"/>
                </a:solidFill>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355600" lvl="0" marL="457200" marR="0" rtl="0" algn="l">
              <a:spcBef>
                <a:spcPts val="0"/>
              </a:spcBef>
              <a:spcAft>
                <a:spcPts val="0"/>
              </a:spcAft>
              <a:buClr>
                <a:srgbClr val="000000"/>
              </a:buClr>
              <a:buSzPts val="2000"/>
              <a:buFont typeface="Times New Roman"/>
              <a:buChar char="●"/>
            </a:pPr>
            <a:r>
              <a:rPr lang="en-IN" sz="2000">
                <a:solidFill>
                  <a:srgbClr val="000000"/>
                </a:solidFill>
                <a:latin typeface="Times New Roman"/>
                <a:ea typeface="Times New Roman"/>
                <a:cs typeface="Times New Roman"/>
                <a:sym typeface="Times New Roman"/>
              </a:rPr>
              <a:t>Visualisation of this dataset is the key part of our project as it c</a:t>
            </a:r>
            <a:r>
              <a:rPr lang="en-IN" sz="2000">
                <a:latin typeface="Times New Roman"/>
                <a:ea typeface="Times New Roman"/>
                <a:cs typeface="Times New Roman"/>
                <a:sym typeface="Times New Roman"/>
              </a:rPr>
              <a:t>over lot of factors determining the winner of match</a:t>
            </a:r>
            <a:r>
              <a:rPr lang="en-IN" sz="2000">
                <a:solidFill>
                  <a:srgbClr val="000000"/>
                </a:solidFill>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355600" lvl="0" marL="457200" marR="0" rtl="0" algn="l">
              <a:spcBef>
                <a:spcPts val="0"/>
              </a:spcBef>
              <a:spcAft>
                <a:spcPts val="0"/>
              </a:spcAft>
              <a:buSzPts val="2000"/>
              <a:buFont typeface="Times New Roman"/>
              <a:buChar char="●"/>
            </a:pPr>
            <a:r>
              <a:rPr lang="en-IN" sz="2000">
                <a:latin typeface="Times New Roman"/>
                <a:ea typeface="Times New Roman"/>
                <a:cs typeface="Times New Roman"/>
                <a:sym typeface="Times New Roman"/>
              </a:rPr>
              <a:t>As the IPL happens every year and is very popular in India therefore analysis</a:t>
            </a:r>
            <a:endParaRPr sz="2000">
              <a:latin typeface="Times New Roman"/>
              <a:ea typeface="Times New Roman"/>
              <a:cs typeface="Times New Roman"/>
              <a:sym typeface="Times New Roman"/>
            </a:endParaRPr>
          </a:p>
          <a:p>
            <a:pPr indent="457200" lvl="0" marL="0" marR="0" rtl="0" algn="l">
              <a:spcBef>
                <a:spcPts val="0"/>
              </a:spcBef>
              <a:spcAft>
                <a:spcPts val="0"/>
              </a:spcAft>
              <a:buNone/>
            </a:pPr>
            <a:r>
              <a:rPr lang="en-IN" sz="2000">
                <a:latin typeface="Times New Roman"/>
                <a:ea typeface="Times New Roman"/>
                <a:cs typeface="Times New Roman"/>
                <a:sym typeface="Times New Roman"/>
              </a:rPr>
              <a:t>and finding insights can be very useful for future matches.  </a:t>
            </a:r>
            <a:endParaRPr sz="2000">
              <a:solidFill>
                <a:srgbClr val="000000"/>
              </a:solidFill>
              <a:latin typeface="Times New Roman"/>
              <a:ea typeface="Times New Roman"/>
              <a:cs typeface="Times New Roman"/>
              <a:sym typeface="Times New Roman"/>
            </a:endParaRPr>
          </a:p>
          <a:p>
            <a:pPr indent="0" lvl="0" marL="457200" marR="0" rtl="0" algn="l">
              <a:spcBef>
                <a:spcPts val="1600"/>
              </a:spcBef>
              <a:spcAft>
                <a:spcPts val="0"/>
              </a:spcAft>
              <a:buNone/>
            </a:pPr>
            <a:r>
              <a:t/>
            </a:r>
            <a:endParaRPr sz="2000">
              <a:solidFill>
                <a:srgbClr val="000000"/>
              </a:solidFill>
              <a:latin typeface="Times New Roman"/>
              <a:ea typeface="Times New Roman"/>
              <a:cs typeface="Times New Roman"/>
              <a:sym typeface="Times New Roman"/>
            </a:endParaRPr>
          </a:p>
          <a:p>
            <a:pPr indent="-228600" lvl="0" marL="457200" marR="0" rtl="0" algn="l">
              <a:spcBef>
                <a:spcPts val="0"/>
              </a:spcBef>
              <a:spcAft>
                <a:spcPts val="0"/>
              </a:spcAft>
              <a:buClr>
                <a:schemeClr val="dk1"/>
              </a:buClr>
              <a:buSzPts val="1800"/>
              <a:buFont typeface="Times New Roman"/>
              <a:buNone/>
            </a:pPr>
            <a:r>
              <a:t/>
            </a:r>
            <a:endParaRPr sz="2000">
              <a:solidFill>
                <a:schemeClr val="dk1"/>
              </a:solidFill>
              <a:latin typeface="Times New Roman"/>
              <a:ea typeface="Times New Roman"/>
              <a:cs typeface="Times New Roman"/>
              <a:sym typeface="Times New Roman"/>
            </a:endParaRPr>
          </a:p>
          <a:p>
            <a:pPr indent="0" lvl="0" marL="0" marR="0" rtl="0" algn="l">
              <a:spcBef>
                <a:spcPts val="160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marR="0" rtl="0" algn="l">
              <a:spcBef>
                <a:spcPts val="1600"/>
              </a:spcBef>
              <a:spcAft>
                <a:spcPts val="0"/>
              </a:spcAft>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5"/>
          <p:cNvSpPr/>
          <p:nvPr/>
        </p:nvSpPr>
        <p:spPr>
          <a:xfrm>
            <a:off x="4800600" y="0"/>
            <a:ext cx="4343400" cy="1570038"/>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 name="Google Shape;112;p15"/>
          <p:cNvSpPr/>
          <p:nvPr/>
        </p:nvSpPr>
        <p:spPr>
          <a:xfrm>
            <a:off x="0" y="0"/>
            <a:ext cx="4795838" cy="1570038"/>
          </a:xfrm>
          <a:prstGeom prst="rect">
            <a:avLst/>
          </a:prstGeom>
          <a:solidFill>
            <a:srgbClr val="FCBB06"/>
          </a:solidFill>
          <a:ln cap="flat" cmpd="sng" w="25400">
            <a:solidFill>
              <a:srgbClr val="FCBB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 name="Google Shape;113;p15"/>
          <p:cNvSpPr/>
          <p:nvPr/>
        </p:nvSpPr>
        <p:spPr>
          <a:xfrm>
            <a:off x="4795838" y="0"/>
            <a:ext cx="4348162"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600">
                <a:solidFill>
                  <a:srgbClr val="7F7F7F"/>
                </a:solidFill>
                <a:latin typeface="Times New Roman"/>
                <a:ea typeface="Times New Roman"/>
                <a:cs typeface="Times New Roman"/>
                <a:sym typeface="Times New Roman"/>
              </a:rPr>
              <a:t>Agenda</a:t>
            </a:r>
            <a:endParaRPr/>
          </a:p>
          <a:p>
            <a:pPr indent="0" lvl="0" marL="0" marR="0" rtl="0" algn="l">
              <a:spcBef>
                <a:spcPts val="0"/>
              </a:spcBef>
              <a:spcAft>
                <a:spcPts val="0"/>
              </a:spcAft>
              <a:buNone/>
            </a:pPr>
            <a:r>
              <a:rPr b="1" lang="en-IN" sz="1600">
                <a:solidFill>
                  <a:schemeClr val="dk1"/>
                </a:solidFill>
                <a:latin typeface="Times New Roman"/>
                <a:ea typeface="Times New Roman"/>
                <a:cs typeface="Times New Roman"/>
                <a:sym typeface="Times New Roman"/>
              </a:rPr>
              <a:t>Introduction</a:t>
            </a:r>
            <a:endParaRPr/>
          </a:p>
          <a:p>
            <a:pPr indent="0" lvl="0" marL="0" marR="0" rtl="0" algn="just">
              <a:spcBef>
                <a:spcPts val="0"/>
              </a:spcBef>
              <a:spcAft>
                <a:spcPts val="0"/>
              </a:spcAft>
              <a:buNone/>
            </a:pPr>
            <a:r>
              <a:rPr lang="en-IN" sz="1600">
                <a:solidFill>
                  <a:srgbClr val="7F7F7F"/>
                </a:solidFill>
                <a:latin typeface="Times New Roman"/>
                <a:ea typeface="Times New Roman"/>
                <a:cs typeface="Times New Roman"/>
                <a:sym typeface="Times New Roman"/>
              </a:rPr>
              <a:t>Scope and Motivation</a:t>
            </a:r>
            <a:endParaRPr/>
          </a:p>
          <a:p>
            <a:pPr indent="0" lvl="0" marL="0" marR="0" rtl="0" algn="just">
              <a:spcBef>
                <a:spcPts val="0"/>
              </a:spcBef>
              <a:spcAft>
                <a:spcPts val="0"/>
              </a:spcAft>
              <a:buNone/>
            </a:pPr>
            <a:r>
              <a:rPr lang="en-IN" sz="1600">
                <a:solidFill>
                  <a:srgbClr val="7F7F7F"/>
                </a:solidFill>
                <a:latin typeface="Times New Roman"/>
                <a:ea typeface="Times New Roman"/>
                <a:cs typeface="Times New Roman"/>
                <a:sym typeface="Times New Roman"/>
              </a:rPr>
              <a:t>Details of Dataset</a:t>
            </a:r>
            <a:endParaRPr/>
          </a:p>
          <a:p>
            <a:pPr indent="0" lvl="0" marL="0" marR="0" rtl="0" algn="l">
              <a:spcBef>
                <a:spcPts val="0"/>
              </a:spcBef>
              <a:spcAft>
                <a:spcPts val="0"/>
              </a:spcAft>
              <a:buNone/>
            </a:pPr>
            <a:r>
              <a:rPr lang="en-IN" sz="1600">
                <a:solidFill>
                  <a:srgbClr val="7F7F7F"/>
                </a:solidFill>
                <a:latin typeface="Times New Roman"/>
                <a:ea typeface="Times New Roman"/>
                <a:cs typeface="Times New Roman"/>
                <a:sym typeface="Times New Roman"/>
              </a:rPr>
              <a:t>Tools and Technology</a:t>
            </a:r>
            <a:endParaRPr/>
          </a:p>
          <a:p>
            <a:pPr indent="0" lvl="0" marL="0" marR="0" rtl="0" algn="l">
              <a:spcBef>
                <a:spcPts val="0"/>
              </a:spcBef>
              <a:spcAft>
                <a:spcPts val="0"/>
              </a:spcAft>
              <a:buNone/>
            </a:pPr>
            <a:r>
              <a:rPr lang="en-IN" sz="1600">
                <a:solidFill>
                  <a:srgbClr val="7F7F7F"/>
                </a:solidFill>
                <a:latin typeface="Times New Roman"/>
                <a:ea typeface="Times New Roman"/>
                <a:cs typeface="Times New Roman"/>
                <a:sym typeface="Times New Roman"/>
              </a:rPr>
              <a:t>Visualization</a:t>
            </a:r>
            <a:endParaRPr/>
          </a:p>
        </p:txBody>
      </p:sp>
      <p:sp>
        <p:nvSpPr>
          <p:cNvPr id="114" name="Google Shape;114;p15"/>
          <p:cNvSpPr txBox="1"/>
          <p:nvPr/>
        </p:nvSpPr>
        <p:spPr>
          <a:xfrm>
            <a:off x="0" y="533400"/>
            <a:ext cx="4795838"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2800">
                <a:solidFill>
                  <a:srgbClr val="9C1D22"/>
                </a:solidFill>
                <a:latin typeface="Times New Roman"/>
                <a:ea typeface="Times New Roman"/>
                <a:cs typeface="Times New Roman"/>
                <a:sym typeface="Times New Roman"/>
              </a:rPr>
              <a:t>Introduction</a:t>
            </a:r>
            <a:endParaRPr sz="2800">
              <a:solidFill>
                <a:srgbClr val="9C1D22"/>
              </a:solidFill>
              <a:latin typeface="Times New Roman"/>
              <a:ea typeface="Times New Roman"/>
              <a:cs typeface="Times New Roman"/>
              <a:sym typeface="Times New Roman"/>
            </a:endParaRPr>
          </a:p>
        </p:txBody>
      </p:sp>
      <p:sp>
        <p:nvSpPr>
          <p:cNvPr id="115" name="Google Shape;115;p15"/>
          <p:cNvSpPr txBox="1"/>
          <p:nvPr/>
        </p:nvSpPr>
        <p:spPr>
          <a:xfrm>
            <a:off x="14288" y="6553200"/>
            <a:ext cx="447675" cy="3381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600">
                <a:solidFill>
                  <a:schemeClr val="lt1"/>
                </a:solidFill>
                <a:latin typeface="Times New Roman"/>
                <a:ea typeface="Times New Roman"/>
                <a:cs typeface="Times New Roman"/>
                <a:sym typeface="Times New Roman"/>
              </a:rPr>
              <a:t>1/7</a:t>
            </a:r>
            <a:endParaRPr/>
          </a:p>
        </p:txBody>
      </p:sp>
      <p:sp>
        <p:nvSpPr>
          <p:cNvPr id="116" name="Google Shape;116;p15"/>
          <p:cNvSpPr txBox="1"/>
          <p:nvPr/>
        </p:nvSpPr>
        <p:spPr>
          <a:xfrm>
            <a:off x="228600" y="2393300"/>
            <a:ext cx="8686800" cy="3117900"/>
          </a:xfrm>
          <a:prstGeom prst="rect">
            <a:avLst/>
          </a:prstGeom>
          <a:noFill/>
          <a:ln>
            <a:noFill/>
          </a:ln>
        </p:spPr>
        <p:txBody>
          <a:bodyPr anchorCtr="0" anchor="t" bIns="45700" lIns="91425" spcFirstLastPara="1" rIns="91425" wrap="square" tIns="45700">
            <a:noAutofit/>
          </a:bodyPr>
          <a:lstStyle/>
          <a:p>
            <a:pPr indent="-355600" lvl="0" marL="457200" marR="0" rtl="0" algn="l">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The idea is to analyze the IPL data hosted by Kaggle to come up with something interesting and useful.</a:t>
            </a:r>
            <a:endParaRPr sz="2000">
              <a:solidFill>
                <a:schemeClr val="dk1"/>
              </a:solidFill>
              <a:latin typeface="Times New Roman"/>
              <a:ea typeface="Times New Roman"/>
              <a:cs typeface="Times New Roman"/>
              <a:sym typeface="Times New Roman"/>
            </a:endParaRPr>
          </a:p>
          <a:p>
            <a:pPr indent="-355600" lvl="0" marL="457200" marR="0" rtl="0" algn="l">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The insights from the dataset can really be helpful for the IPL management and team coach to improve themselves. </a:t>
            </a:r>
            <a:endParaRPr sz="2000">
              <a:solidFill>
                <a:schemeClr val="dk1"/>
              </a:solidFill>
              <a:latin typeface="Times New Roman"/>
              <a:ea typeface="Times New Roman"/>
              <a:cs typeface="Times New Roman"/>
              <a:sym typeface="Times New Roman"/>
            </a:endParaRPr>
          </a:p>
          <a:p>
            <a:pPr indent="-355600" lvl="0" marL="457200" marR="0" rtl="0" algn="l">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Handling all the factors like effect of homeground and toss winner is the real world problem.</a:t>
            </a:r>
            <a:endParaRPr sz="2000"/>
          </a:p>
          <a:p>
            <a:pPr indent="-355600" lvl="0" marL="457200" marR="0" rtl="0" algn="l">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 For the future progress, Machine Learning model can be applied to determine the probability of winning a match on the basis of previous data.</a:t>
            </a:r>
            <a:endParaRPr sz="2000"/>
          </a:p>
          <a:p>
            <a:pPr indent="0" lvl="0" marL="457200" marR="0" rtl="0" algn="l">
              <a:spcBef>
                <a:spcPts val="0"/>
              </a:spcBef>
              <a:spcAft>
                <a:spcPts val="0"/>
              </a:spcAft>
              <a:buNone/>
            </a:pPr>
            <a:r>
              <a:rPr lang="en-IN"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p:txBody>
      </p:sp>
      <p:sp>
        <p:nvSpPr>
          <p:cNvPr id="117" name="Google Shape;117;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Prof. Jamuna S Murthy , Aug - Dec 2019 IDS Session  Dept. of CSE , PESU</a:t>
            </a:r>
            <a:endParaRPr/>
          </a:p>
        </p:txBody>
      </p:sp>
      <p:sp>
        <p:nvSpPr>
          <p:cNvPr id="118" name="Google Shape;118;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11/21/19</a:t>
            </a:r>
            <a:endParaRPr/>
          </a:p>
        </p:txBody>
      </p:sp>
      <p:sp>
        <p:nvSpPr>
          <p:cNvPr id="119" name="Google Shape;11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6"/>
          <p:cNvSpPr/>
          <p:nvPr/>
        </p:nvSpPr>
        <p:spPr>
          <a:xfrm>
            <a:off x="4800600" y="0"/>
            <a:ext cx="4343400" cy="1570038"/>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 name="Google Shape;126;p16"/>
          <p:cNvSpPr/>
          <p:nvPr/>
        </p:nvSpPr>
        <p:spPr>
          <a:xfrm>
            <a:off x="0" y="0"/>
            <a:ext cx="4795838" cy="1570038"/>
          </a:xfrm>
          <a:prstGeom prst="rect">
            <a:avLst/>
          </a:prstGeom>
          <a:solidFill>
            <a:srgbClr val="FCBB06"/>
          </a:solidFill>
          <a:ln cap="flat" cmpd="sng" w="25400">
            <a:solidFill>
              <a:srgbClr val="FCBB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 name="Google Shape;127;p16"/>
          <p:cNvSpPr/>
          <p:nvPr/>
        </p:nvSpPr>
        <p:spPr>
          <a:xfrm>
            <a:off x="4795838" y="0"/>
            <a:ext cx="4348162" cy="181588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600">
                <a:solidFill>
                  <a:srgbClr val="7F7F7F"/>
                </a:solidFill>
                <a:latin typeface="Times New Roman"/>
                <a:ea typeface="Times New Roman"/>
                <a:cs typeface="Times New Roman"/>
                <a:sym typeface="Times New Roman"/>
              </a:rPr>
              <a:t>Agenda</a:t>
            </a:r>
            <a:endParaRPr/>
          </a:p>
          <a:p>
            <a:pPr indent="0" lvl="0" marL="0" marR="0" rtl="0" algn="l">
              <a:spcBef>
                <a:spcPts val="0"/>
              </a:spcBef>
              <a:spcAft>
                <a:spcPts val="0"/>
              </a:spcAft>
              <a:buNone/>
            </a:pPr>
            <a:r>
              <a:rPr lang="en-IN" sz="1600">
                <a:solidFill>
                  <a:srgbClr val="7F7F7F"/>
                </a:solidFill>
                <a:latin typeface="Times New Roman"/>
                <a:ea typeface="Times New Roman"/>
                <a:cs typeface="Times New Roman"/>
                <a:sym typeface="Times New Roman"/>
              </a:rPr>
              <a:t>Introduction</a:t>
            </a:r>
            <a:endParaRPr/>
          </a:p>
          <a:p>
            <a:pPr indent="0" lvl="0" marL="0" marR="0" rtl="0" algn="just">
              <a:spcBef>
                <a:spcPts val="0"/>
              </a:spcBef>
              <a:spcAft>
                <a:spcPts val="0"/>
              </a:spcAft>
              <a:buNone/>
            </a:pPr>
            <a:r>
              <a:rPr b="1" lang="en-IN" sz="1600">
                <a:solidFill>
                  <a:schemeClr val="dk1"/>
                </a:solidFill>
                <a:latin typeface="Times New Roman"/>
                <a:ea typeface="Times New Roman"/>
                <a:cs typeface="Times New Roman"/>
                <a:sym typeface="Times New Roman"/>
              </a:rPr>
              <a:t>Scope and Motivation</a:t>
            </a:r>
            <a:endParaRPr/>
          </a:p>
          <a:p>
            <a:pPr indent="0" lvl="0" marL="0" marR="0" rtl="0" algn="just">
              <a:spcBef>
                <a:spcPts val="0"/>
              </a:spcBef>
              <a:spcAft>
                <a:spcPts val="0"/>
              </a:spcAft>
              <a:buNone/>
            </a:pPr>
            <a:r>
              <a:rPr lang="en-IN" sz="1600">
                <a:solidFill>
                  <a:srgbClr val="7F7F7F"/>
                </a:solidFill>
                <a:latin typeface="Times New Roman"/>
                <a:ea typeface="Times New Roman"/>
                <a:cs typeface="Times New Roman"/>
                <a:sym typeface="Times New Roman"/>
              </a:rPr>
              <a:t>Details of Dataset</a:t>
            </a:r>
            <a:endParaRPr/>
          </a:p>
          <a:p>
            <a:pPr indent="0" lvl="0" marL="0" marR="0" rtl="0" algn="l">
              <a:spcBef>
                <a:spcPts val="0"/>
              </a:spcBef>
              <a:spcAft>
                <a:spcPts val="0"/>
              </a:spcAft>
              <a:buNone/>
            </a:pPr>
            <a:r>
              <a:rPr lang="en-IN" sz="1600">
                <a:solidFill>
                  <a:srgbClr val="7F7F7F"/>
                </a:solidFill>
                <a:latin typeface="Times New Roman"/>
                <a:ea typeface="Times New Roman"/>
                <a:cs typeface="Times New Roman"/>
                <a:sym typeface="Times New Roman"/>
              </a:rPr>
              <a:t>Tools and Technology</a:t>
            </a:r>
            <a:endParaRPr/>
          </a:p>
          <a:p>
            <a:pPr indent="0" lvl="0" marL="0" marR="0" rtl="0" algn="l">
              <a:spcBef>
                <a:spcPts val="0"/>
              </a:spcBef>
              <a:spcAft>
                <a:spcPts val="0"/>
              </a:spcAft>
              <a:buNone/>
            </a:pPr>
            <a:r>
              <a:rPr lang="en-IN" sz="1600">
                <a:solidFill>
                  <a:srgbClr val="7F7F7F"/>
                </a:solidFill>
                <a:latin typeface="Times New Roman"/>
                <a:ea typeface="Times New Roman"/>
                <a:cs typeface="Times New Roman"/>
                <a:sym typeface="Times New Roman"/>
              </a:rPr>
              <a:t>Visualization</a:t>
            </a:r>
            <a:endParaRPr/>
          </a:p>
          <a:p>
            <a:pPr indent="0" lvl="0" marL="0" marR="0" rtl="0" algn="l">
              <a:spcBef>
                <a:spcPts val="0"/>
              </a:spcBef>
              <a:spcAft>
                <a:spcPts val="0"/>
              </a:spcAft>
              <a:buNone/>
            </a:pPr>
            <a:r>
              <a:t/>
            </a:r>
            <a:endParaRPr sz="1600">
              <a:solidFill>
                <a:srgbClr val="7F7F7F"/>
              </a:solidFill>
              <a:latin typeface="Times New Roman"/>
              <a:ea typeface="Times New Roman"/>
              <a:cs typeface="Times New Roman"/>
              <a:sym typeface="Times New Roman"/>
            </a:endParaRPr>
          </a:p>
        </p:txBody>
      </p:sp>
      <p:sp>
        <p:nvSpPr>
          <p:cNvPr id="128" name="Google Shape;128;p16"/>
          <p:cNvSpPr txBox="1"/>
          <p:nvPr/>
        </p:nvSpPr>
        <p:spPr>
          <a:xfrm>
            <a:off x="0" y="533400"/>
            <a:ext cx="4795838"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2800">
                <a:solidFill>
                  <a:srgbClr val="9C1D22"/>
                </a:solidFill>
                <a:latin typeface="Times New Roman"/>
                <a:ea typeface="Times New Roman"/>
                <a:cs typeface="Times New Roman"/>
                <a:sym typeface="Times New Roman"/>
              </a:rPr>
              <a:t>Scope and Motivation</a:t>
            </a:r>
            <a:endParaRPr sz="2800">
              <a:solidFill>
                <a:srgbClr val="9C1D22"/>
              </a:solidFill>
              <a:latin typeface="Times New Roman"/>
              <a:ea typeface="Times New Roman"/>
              <a:cs typeface="Times New Roman"/>
              <a:sym typeface="Times New Roman"/>
            </a:endParaRPr>
          </a:p>
        </p:txBody>
      </p:sp>
      <p:sp>
        <p:nvSpPr>
          <p:cNvPr id="129" name="Google Shape;129;p16"/>
          <p:cNvSpPr txBox="1"/>
          <p:nvPr/>
        </p:nvSpPr>
        <p:spPr>
          <a:xfrm>
            <a:off x="14288" y="6553200"/>
            <a:ext cx="447675" cy="3381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600">
                <a:solidFill>
                  <a:schemeClr val="lt1"/>
                </a:solidFill>
                <a:latin typeface="Times New Roman"/>
                <a:ea typeface="Times New Roman"/>
                <a:cs typeface="Times New Roman"/>
                <a:sym typeface="Times New Roman"/>
              </a:rPr>
              <a:t>1/7</a:t>
            </a:r>
            <a:endParaRPr/>
          </a:p>
        </p:txBody>
      </p:sp>
      <p:sp>
        <p:nvSpPr>
          <p:cNvPr id="130" name="Google Shape;130;p16"/>
          <p:cNvSpPr txBox="1"/>
          <p:nvPr/>
        </p:nvSpPr>
        <p:spPr>
          <a:xfrm>
            <a:off x="228600" y="2213975"/>
            <a:ext cx="8686800" cy="4484100"/>
          </a:xfrm>
          <a:prstGeom prst="rect">
            <a:avLst/>
          </a:prstGeom>
          <a:noFill/>
          <a:ln>
            <a:noFill/>
          </a:ln>
        </p:spPr>
        <p:txBody>
          <a:bodyPr anchorCtr="0" anchor="t" bIns="45700" lIns="91425" spcFirstLastPara="1" rIns="91425" wrap="square" tIns="45700">
            <a:noAutofit/>
          </a:bodyPr>
          <a:lstStyle/>
          <a:p>
            <a:pPr indent="-355600" lvl="0" marL="457200" marR="0" rtl="0" algn="l">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Predicting the winner of the next season of IPL based on past data can give us idea that which team has higher probability of winning the match which seems pretty interesting. </a:t>
            </a:r>
            <a:endParaRPr sz="2000"/>
          </a:p>
          <a:p>
            <a:pPr indent="-355600" lvl="0" marL="457200" marR="0" rtl="0" algn="l">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As the dataset tell about the team, who won the toss along with the information of venue and man of match. The chances of winning the match by that team can also be determined on basis of these factor which is beneficial for sponsors and </a:t>
            </a:r>
            <a:r>
              <a:rPr lang="en-IN" sz="2000">
                <a:solidFill>
                  <a:schemeClr val="dk1"/>
                </a:solidFill>
                <a:latin typeface="Times New Roman"/>
                <a:ea typeface="Times New Roman"/>
                <a:cs typeface="Times New Roman"/>
                <a:sym typeface="Times New Roman"/>
              </a:rPr>
              <a:t>advertisement </a:t>
            </a:r>
            <a:r>
              <a:rPr lang="en-IN" sz="2000">
                <a:solidFill>
                  <a:schemeClr val="dk1"/>
                </a:solidFill>
                <a:latin typeface="Times New Roman"/>
                <a:ea typeface="Times New Roman"/>
                <a:cs typeface="Times New Roman"/>
                <a:sym typeface="Times New Roman"/>
              </a:rPr>
              <a:t>also.</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As a cricket enthusiast, working on this dataset was fun and getting the insights was interesting.</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Predicting the outcome of the match is a challenge but by means of inferential statistics and data visualization we can overcome the challenge to a certain extent. </a:t>
            </a:r>
            <a:endParaRPr sz="2000">
              <a:solidFill>
                <a:schemeClr val="dk1"/>
              </a:solidFill>
              <a:latin typeface="Times New Roman"/>
              <a:ea typeface="Times New Roman"/>
              <a:cs typeface="Times New Roman"/>
              <a:sym typeface="Times New Roman"/>
            </a:endParaRPr>
          </a:p>
          <a:p>
            <a:pPr indent="0" lvl="0" marL="0" marR="0" rtl="0" algn="l">
              <a:spcBef>
                <a:spcPts val="160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160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160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131" name="Google Shape;131;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Prof. Jamuna S Murthy , Aug - Dec 2019 IDS Session  Dept. of CSE , PESU</a:t>
            </a:r>
            <a:endParaRPr/>
          </a:p>
        </p:txBody>
      </p:sp>
      <p:sp>
        <p:nvSpPr>
          <p:cNvPr id="132" name="Google Shape;132;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11/21/19</a:t>
            </a:r>
            <a:endParaRPr/>
          </a:p>
        </p:txBody>
      </p:sp>
      <p:sp>
        <p:nvSpPr>
          <p:cNvPr id="133" name="Google Shape;133;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7"/>
          <p:cNvSpPr/>
          <p:nvPr/>
        </p:nvSpPr>
        <p:spPr>
          <a:xfrm>
            <a:off x="4800600" y="0"/>
            <a:ext cx="4343400" cy="1569900"/>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 name="Google Shape;140;p17"/>
          <p:cNvSpPr/>
          <p:nvPr/>
        </p:nvSpPr>
        <p:spPr>
          <a:xfrm>
            <a:off x="0" y="0"/>
            <a:ext cx="4795800" cy="1569900"/>
          </a:xfrm>
          <a:prstGeom prst="rect">
            <a:avLst/>
          </a:prstGeom>
          <a:solidFill>
            <a:srgbClr val="FCBB06"/>
          </a:solidFill>
          <a:ln cap="flat" cmpd="sng" w="25400">
            <a:solidFill>
              <a:srgbClr val="FCBB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 name="Google Shape;141;p17"/>
          <p:cNvSpPr/>
          <p:nvPr/>
        </p:nvSpPr>
        <p:spPr>
          <a:xfrm>
            <a:off x="4795838" y="0"/>
            <a:ext cx="4348200" cy="156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600">
                <a:solidFill>
                  <a:srgbClr val="7F7F7F"/>
                </a:solidFill>
                <a:latin typeface="Times New Roman"/>
                <a:ea typeface="Times New Roman"/>
                <a:cs typeface="Times New Roman"/>
                <a:sym typeface="Times New Roman"/>
              </a:rPr>
              <a:t>Agenda</a:t>
            </a:r>
            <a:endParaRPr/>
          </a:p>
          <a:p>
            <a:pPr indent="0" lvl="0" marL="0" marR="0" rtl="0" algn="l">
              <a:spcBef>
                <a:spcPts val="0"/>
              </a:spcBef>
              <a:spcAft>
                <a:spcPts val="0"/>
              </a:spcAft>
              <a:buNone/>
            </a:pPr>
            <a:r>
              <a:rPr lang="en-IN" sz="1600">
                <a:solidFill>
                  <a:srgbClr val="7F7F7F"/>
                </a:solidFill>
                <a:latin typeface="Times New Roman"/>
                <a:ea typeface="Times New Roman"/>
                <a:cs typeface="Times New Roman"/>
                <a:sym typeface="Times New Roman"/>
              </a:rPr>
              <a:t>Introduction</a:t>
            </a:r>
            <a:endParaRPr/>
          </a:p>
          <a:p>
            <a:pPr indent="0" lvl="0" marL="0" marR="0" rtl="0" algn="just">
              <a:spcBef>
                <a:spcPts val="0"/>
              </a:spcBef>
              <a:spcAft>
                <a:spcPts val="0"/>
              </a:spcAft>
              <a:buNone/>
            </a:pPr>
            <a:r>
              <a:rPr lang="en-IN" sz="1600">
                <a:solidFill>
                  <a:srgbClr val="7F7F7F"/>
                </a:solidFill>
                <a:latin typeface="Times New Roman"/>
                <a:ea typeface="Times New Roman"/>
                <a:cs typeface="Times New Roman"/>
                <a:sym typeface="Times New Roman"/>
              </a:rPr>
              <a:t>Scope and Motivation</a:t>
            </a:r>
            <a:endParaRPr/>
          </a:p>
          <a:p>
            <a:pPr indent="0" lvl="0" marL="0" marR="0" rtl="0" algn="just">
              <a:spcBef>
                <a:spcPts val="0"/>
              </a:spcBef>
              <a:spcAft>
                <a:spcPts val="0"/>
              </a:spcAft>
              <a:buNone/>
            </a:pPr>
            <a:r>
              <a:rPr b="1" lang="en-IN" sz="1600">
                <a:solidFill>
                  <a:schemeClr val="dk1"/>
                </a:solidFill>
                <a:latin typeface="Times New Roman"/>
                <a:ea typeface="Times New Roman"/>
                <a:cs typeface="Times New Roman"/>
                <a:sym typeface="Times New Roman"/>
              </a:rPr>
              <a:t>Details of Dataset</a:t>
            </a:r>
            <a:endParaRPr/>
          </a:p>
          <a:p>
            <a:pPr indent="0" lvl="0" marL="0" marR="0" rtl="0" algn="l">
              <a:spcBef>
                <a:spcPts val="0"/>
              </a:spcBef>
              <a:spcAft>
                <a:spcPts val="0"/>
              </a:spcAft>
              <a:buNone/>
            </a:pPr>
            <a:r>
              <a:rPr lang="en-IN" sz="1600">
                <a:solidFill>
                  <a:srgbClr val="7F7F7F"/>
                </a:solidFill>
                <a:latin typeface="Times New Roman"/>
                <a:ea typeface="Times New Roman"/>
                <a:cs typeface="Times New Roman"/>
                <a:sym typeface="Times New Roman"/>
              </a:rPr>
              <a:t>Tools and Technology</a:t>
            </a:r>
            <a:endParaRPr/>
          </a:p>
          <a:p>
            <a:pPr indent="0" lvl="0" marL="0" marR="0" rtl="0" algn="l">
              <a:spcBef>
                <a:spcPts val="0"/>
              </a:spcBef>
              <a:spcAft>
                <a:spcPts val="0"/>
              </a:spcAft>
              <a:buNone/>
            </a:pPr>
            <a:r>
              <a:rPr lang="en-IN" sz="1600">
                <a:solidFill>
                  <a:srgbClr val="7F7F7F"/>
                </a:solidFill>
                <a:latin typeface="Times New Roman"/>
                <a:ea typeface="Times New Roman"/>
                <a:cs typeface="Times New Roman"/>
                <a:sym typeface="Times New Roman"/>
              </a:rPr>
              <a:t>Visualization</a:t>
            </a:r>
            <a:endParaRPr/>
          </a:p>
        </p:txBody>
      </p:sp>
      <p:sp>
        <p:nvSpPr>
          <p:cNvPr id="142" name="Google Shape;142;p17"/>
          <p:cNvSpPr txBox="1"/>
          <p:nvPr/>
        </p:nvSpPr>
        <p:spPr>
          <a:xfrm>
            <a:off x="0" y="533400"/>
            <a:ext cx="4795800" cy="523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2800">
                <a:solidFill>
                  <a:srgbClr val="9C1D22"/>
                </a:solidFill>
                <a:latin typeface="Times New Roman"/>
                <a:ea typeface="Times New Roman"/>
                <a:cs typeface="Times New Roman"/>
                <a:sym typeface="Times New Roman"/>
              </a:rPr>
              <a:t>Details of Dataset</a:t>
            </a:r>
            <a:endParaRPr sz="2800">
              <a:solidFill>
                <a:srgbClr val="9C1D22"/>
              </a:solidFill>
              <a:latin typeface="Times New Roman"/>
              <a:ea typeface="Times New Roman"/>
              <a:cs typeface="Times New Roman"/>
              <a:sym typeface="Times New Roman"/>
            </a:endParaRPr>
          </a:p>
        </p:txBody>
      </p:sp>
      <p:sp>
        <p:nvSpPr>
          <p:cNvPr id="143" name="Google Shape;143;p17"/>
          <p:cNvSpPr txBox="1"/>
          <p:nvPr/>
        </p:nvSpPr>
        <p:spPr>
          <a:xfrm>
            <a:off x="14288" y="6553200"/>
            <a:ext cx="447600" cy="338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600">
                <a:solidFill>
                  <a:schemeClr val="lt1"/>
                </a:solidFill>
                <a:latin typeface="Times New Roman"/>
                <a:ea typeface="Times New Roman"/>
                <a:cs typeface="Times New Roman"/>
                <a:sym typeface="Times New Roman"/>
              </a:rPr>
              <a:t>1/7</a:t>
            </a:r>
            <a:endParaRPr/>
          </a:p>
        </p:txBody>
      </p:sp>
      <p:sp>
        <p:nvSpPr>
          <p:cNvPr id="144" name="Google Shape;144;p17"/>
          <p:cNvSpPr txBox="1"/>
          <p:nvPr/>
        </p:nvSpPr>
        <p:spPr>
          <a:xfrm>
            <a:off x="228600" y="1873075"/>
            <a:ext cx="8686800" cy="4182300"/>
          </a:xfrm>
          <a:prstGeom prst="rect">
            <a:avLst/>
          </a:prstGeom>
          <a:noFill/>
          <a:ln>
            <a:noFill/>
          </a:ln>
        </p:spPr>
        <p:txBody>
          <a:bodyPr anchorCtr="0" anchor="t" bIns="45700" lIns="91425" spcFirstLastPara="1" rIns="91425" wrap="square" tIns="45700">
            <a:noAutofit/>
          </a:bodyPr>
          <a:lstStyle/>
          <a:p>
            <a:pPr indent="-355600" lvl="0" marL="457200" rtl="0" algn="just">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The dataset was taken from the kaggle and it contains the latest data of IPL 2019.</a:t>
            </a:r>
            <a:endParaRPr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The dataset has nearly 756 rows and 18 columns with some missing data and wrong data (which is mostly na values).</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The dataset has detailed information about which team won the match by how much margin (wicket or runs depending on the team to opt for batting or bowling).</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The dataset has columns telling about the man of match, venue, and the dataset was not sorted on the basis of season so sorting of data was done at beginning.</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The column called Umpire3 in dataset was removed because more than 90% of data was missing.</a:t>
            </a:r>
            <a:endParaRPr sz="2000">
              <a:solidFill>
                <a:schemeClr val="dk1"/>
              </a:solidFill>
              <a:latin typeface="Times New Roman"/>
              <a:ea typeface="Times New Roman"/>
              <a:cs typeface="Times New Roman"/>
              <a:sym typeface="Times New Roman"/>
            </a:endParaRPr>
          </a:p>
          <a:p>
            <a:pPr indent="0" lvl="0" marL="457200" rtl="0" algn="l">
              <a:lnSpc>
                <a:spcPct val="115000"/>
              </a:lnSpc>
              <a:spcBef>
                <a:spcPts val="160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160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145" name="Google Shape;145;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Prof. Jamuna S Murthy , Aug - Dec 2019 IDS Session  Dept. of CSE , PESU</a:t>
            </a:r>
            <a:endParaRPr/>
          </a:p>
        </p:txBody>
      </p:sp>
      <p:sp>
        <p:nvSpPr>
          <p:cNvPr id="146" name="Google Shape;146;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11/21/19</a:t>
            </a:r>
            <a:endParaRPr/>
          </a:p>
        </p:txBody>
      </p:sp>
      <p:sp>
        <p:nvSpPr>
          <p:cNvPr id="147" name="Google Shape;147;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8"/>
          <p:cNvSpPr/>
          <p:nvPr/>
        </p:nvSpPr>
        <p:spPr>
          <a:xfrm>
            <a:off x="4800600" y="0"/>
            <a:ext cx="4343400" cy="1570038"/>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 name="Google Shape;154;p18"/>
          <p:cNvSpPr/>
          <p:nvPr/>
        </p:nvSpPr>
        <p:spPr>
          <a:xfrm>
            <a:off x="0" y="0"/>
            <a:ext cx="4795838" cy="1570038"/>
          </a:xfrm>
          <a:prstGeom prst="rect">
            <a:avLst/>
          </a:prstGeom>
          <a:solidFill>
            <a:srgbClr val="FCBB06"/>
          </a:solidFill>
          <a:ln cap="flat" cmpd="sng" w="25400">
            <a:solidFill>
              <a:srgbClr val="FCBB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 name="Google Shape;155;p18"/>
          <p:cNvSpPr/>
          <p:nvPr/>
        </p:nvSpPr>
        <p:spPr>
          <a:xfrm>
            <a:off x="4795838" y="0"/>
            <a:ext cx="4348162"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156" name="Google Shape;156;p18"/>
          <p:cNvSpPr txBox="1"/>
          <p:nvPr/>
        </p:nvSpPr>
        <p:spPr>
          <a:xfrm>
            <a:off x="0" y="533400"/>
            <a:ext cx="4795838"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4800">
                <a:solidFill>
                  <a:srgbClr val="9C1D22"/>
                </a:solidFill>
                <a:latin typeface="Times New Roman"/>
                <a:ea typeface="Times New Roman"/>
                <a:cs typeface="Times New Roman"/>
                <a:sym typeface="Times New Roman"/>
              </a:rPr>
              <a:t>Data Cleaning</a:t>
            </a:r>
            <a:endParaRPr sz="4800">
              <a:solidFill>
                <a:srgbClr val="9C1D22"/>
              </a:solidFill>
              <a:latin typeface="Times New Roman"/>
              <a:ea typeface="Times New Roman"/>
              <a:cs typeface="Times New Roman"/>
              <a:sym typeface="Times New Roman"/>
            </a:endParaRPr>
          </a:p>
        </p:txBody>
      </p:sp>
      <p:sp>
        <p:nvSpPr>
          <p:cNvPr id="157" name="Google Shape;157;p18"/>
          <p:cNvSpPr txBox="1"/>
          <p:nvPr/>
        </p:nvSpPr>
        <p:spPr>
          <a:xfrm>
            <a:off x="14288" y="6553200"/>
            <a:ext cx="447675" cy="3381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600">
                <a:solidFill>
                  <a:schemeClr val="lt1"/>
                </a:solidFill>
                <a:latin typeface="Times New Roman"/>
                <a:ea typeface="Times New Roman"/>
                <a:cs typeface="Times New Roman"/>
                <a:sym typeface="Times New Roman"/>
              </a:rPr>
              <a:t>1/7</a:t>
            </a:r>
            <a:endParaRPr/>
          </a:p>
        </p:txBody>
      </p:sp>
      <p:sp>
        <p:nvSpPr>
          <p:cNvPr id="158" name="Google Shape;158;p18"/>
          <p:cNvSpPr txBox="1"/>
          <p:nvPr/>
        </p:nvSpPr>
        <p:spPr>
          <a:xfrm>
            <a:off x="228600" y="1914213"/>
            <a:ext cx="8686800" cy="4141200"/>
          </a:xfrm>
          <a:prstGeom prst="rect">
            <a:avLst/>
          </a:prstGeom>
          <a:noFill/>
          <a:ln>
            <a:noFill/>
          </a:ln>
        </p:spPr>
        <p:txBody>
          <a:bodyPr anchorCtr="0" anchor="t" bIns="45700" lIns="91425" spcFirstLastPara="1" rIns="91425" wrap="square" tIns="45700">
            <a:noAutofit/>
          </a:bodyPr>
          <a:lstStyle/>
          <a:p>
            <a:pPr indent="-355600" lvl="0" marL="457200" rtl="0" algn="l">
              <a:lnSpc>
                <a:spcPct val="115000"/>
              </a:lnSpc>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In the Dataset there was lot of  missing values in many rows and columns and cleaning the dataset is important to get graphs and insights without errors.</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The matches where no result (maybe due to bad weather),  the player of match and match-winner cannot be determined therefore data in those cells was filled with </a:t>
            </a:r>
            <a:r>
              <a:rPr b="1" lang="en-IN" sz="2000">
                <a:solidFill>
                  <a:schemeClr val="dk1"/>
                </a:solidFill>
                <a:latin typeface="Times New Roman"/>
                <a:ea typeface="Times New Roman"/>
                <a:cs typeface="Times New Roman"/>
                <a:sym typeface="Times New Roman"/>
              </a:rPr>
              <a:t>'Not Possible</a:t>
            </a:r>
            <a:r>
              <a:rPr lang="en-IN"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Missing data in the umpire column was replaced with the information present above the cell of missing data by the method of ‘</a:t>
            </a:r>
            <a:r>
              <a:rPr b="1" lang="en-IN" sz="2000">
                <a:solidFill>
                  <a:schemeClr val="dk1"/>
                </a:solidFill>
                <a:latin typeface="Times New Roman"/>
                <a:ea typeface="Times New Roman"/>
                <a:cs typeface="Times New Roman"/>
                <a:sym typeface="Times New Roman"/>
              </a:rPr>
              <a:t>ffill</a:t>
            </a:r>
            <a:r>
              <a:rPr lang="en-IN"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In the city column the</a:t>
            </a:r>
            <a:r>
              <a:rPr b="1" lang="en-IN" sz="2000">
                <a:solidFill>
                  <a:schemeClr val="dk1"/>
                </a:solidFill>
                <a:latin typeface="Times New Roman"/>
                <a:ea typeface="Times New Roman"/>
                <a:cs typeface="Times New Roman"/>
                <a:sym typeface="Times New Roman"/>
              </a:rPr>
              <a:t> same city was written by two different names</a:t>
            </a:r>
            <a:r>
              <a:rPr lang="en-IN" sz="2000">
                <a:solidFill>
                  <a:schemeClr val="dk1"/>
                </a:solidFill>
                <a:latin typeface="Times New Roman"/>
                <a:ea typeface="Times New Roman"/>
                <a:cs typeface="Times New Roman"/>
                <a:sym typeface="Times New Roman"/>
              </a:rPr>
              <a:t> i.e some columns had Bangalore written in them  and  some have Bengaluru written. </a:t>
            </a:r>
            <a:endParaRPr sz="2000">
              <a:solidFill>
                <a:schemeClr val="dk1"/>
              </a:solidFill>
              <a:latin typeface="Times New Roman"/>
              <a:ea typeface="Times New Roman"/>
              <a:cs typeface="Times New Roman"/>
              <a:sym typeface="Times New Roman"/>
            </a:endParaRPr>
          </a:p>
          <a:p>
            <a:pPr indent="0" lvl="0" marL="457200" rtl="0" algn="l">
              <a:lnSpc>
                <a:spcPct val="115000"/>
              </a:lnSpc>
              <a:spcBef>
                <a:spcPts val="160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160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159" name="Google Shape;15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Prof. Jamuna S Murthy , Aug - Dec 2019 IDS Session  Dept. of CSE , PESU</a:t>
            </a:r>
            <a:endParaRPr/>
          </a:p>
        </p:txBody>
      </p:sp>
      <p:sp>
        <p:nvSpPr>
          <p:cNvPr id="160" name="Google Shape;160;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11/21/19</a:t>
            </a:r>
            <a:endParaRPr/>
          </a:p>
        </p:txBody>
      </p:sp>
      <p:sp>
        <p:nvSpPr>
          <p:cNvPr id="161" name="Google Shape;161;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9"/>
          <p:cNvSpPr/>
          <p:nvPr/>
        </p:nvSpPr>
        <p:spPr>
          <a:xfrm>
            <a:off x="4800600" y="0"/>
            <a:ext cx="4343400" cy="1570038"/>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p19"/>
          <p:cNvSpPr/>
          <p:nvPr/>
        </p:nvSpPr>
        <p:spPr>
          <a:xfrm>
            <a:off x="0" y="0"/>
            <a:ext cx="4795838" cy="1570038"/>
          </a:xfrm>
          <a:prstGeom prst="rect">
            <a:avLst/>
          </a:prstGeom>
          <a:solidFill>
            <a:srgbClr val="FCBB06"/>
          </a:solidFill>
          <a:ln cap="flat" cmpd="sng" w="25400">
            <a:solidFill>
              <a:srgbClr val="FCBB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 name="Google Shape;169;p19"/>
          <p:cNvSpPr/>
          <p:nvPr/>
        </p:nvSpPr>
        <p:spPr>
          <a:xfrm>
            <a:off x="4795838" y="0"/>
            <a:ext cx="4348162"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600">
                <a:solidFill>
                  <a:srgbClr val="7F7F7F"/>
                </a:solidFill>
                <a:latin typeface="Times New Roman"/>
                <a:ea typeface="Times New Roman"/>
                <a:cs typeface="Times New Roman"/>
                <a:sym typeface="Times New Roman"/>
              </a:rPr>
              <a:t>Agenda</a:t>
            </a:r>
            <a:endParaRPr/>
          </a:p>
          <a:p>
            <a:pPr indent="0" lvl="0" marL="0" marR="0" rtl="0" algn="l">
              <a:spcBef>
                <a:spcPts val="0"/>
              </a:spcBef>
              <a:spcAft>
                <a:spcPts val="0"/>
              </a:spcAft>
              <a:buNone/>
            </a:pPr>
            <a:r>
              <a:rPr lang="en-IN" sz="1600">
                <a:solidFill>
                  <a:srgbClr val="7F7F7F"/>
                </a:solidFill>
                <a:latin typeface="Times New Roman"/>
                <a:ea typeface="Times New Roman"/>
                <a:cs typeface="Times New Roman"/>
                <a:sym typeface="Times New Roman"/>
              </a:rPr>
              <a:t>Introduction</a:t>
            </a:r>
            <a:endParaRPr/>
          </a:p>
          <a:p>
            <a:pPr indent="0" lvl="0" marL="0" marR="0" rtl="0" algn="just">
              <a:spcBef>
                <a:spcPts val="0"/>
              </a:spcBef>
              <a:spcAft>
                <a:spcPts val="0"/>
              </a:spcAft>
              <a:buNone/>
            </a:pPr>
            <a:r>
              <a:rPr lang="en-IN" sz="1600">
                <a:solidFill>
                  <a:srgbClr val="7F7F7F"/>
                </a:solidFill>
                <a:latin typeface="Times New Roman"/>
                <a:ea typeface="Times New Roman"/>
                <a:cs typeface="Times New Roman"/>
                <a:sym typeface="Times New Roman"/>
              </a:rPr>
              <a:t>Scope and Motivation</a:t>
            </a:r>
            <a:endParaRPr/>
          </a:p>
          <a:p>
            <a:pPr indent="0" lvl="0" marL="0" marR="0" rtl="0" algn="just">
              <a:spcBef>
                <a:spcPts val="0"/>
              </a:spcBef>
              <a:spcAft>
                <a:spcPts val="0"/>
              </a:spcAft>
              <a:buNone/>
            </a:pPr>
            <a:r>
              <a:rPr lang="en-IN" sz="1600">
                <a:solidFill>
                  <a:srgbClr val="7F7F7F"/>
                </a:solidFill>
                <a:latin typeface="Times New Roman"/>
                <a:ea typeface="Times New Roman"/>
                <a:cs typeface="Times New Roman"/>
                <a:sym typeface="Times New Roman"/>
              </a:rPr>
              <a:t>Details of Dataset</a:t>
            </a:r>
            <a:endParaRPr/>
          </a:p>
          <a:p>
            <a:pPr indent="0" lvl="0" marL="0" marR="0" rtl="0" algn="l">
              <a:spcBef>
                <a:spcPts val="0"/>
              </a:spcBef>
              <a:spcAft>
                <a:spcPts val="0"/>
              </a:spcAft>
              <a:buNone/>
            </a:pPr>
            <a:r>
              <a:rPr b="1" lang="en-IN" sz="1600">
                <a:solidFill>
                  <a:schemeClr val="dk1"/>
                </a:solidFill>
                <a:latin typeface="Times New Roman"/>
                <a:ea typeface="Times New Roman"/>
                <a:cs typeface="Times New Roman"/>
                <a:sym typeface="Times New Roman"/>
              </a:rPr>
              <a:t>Tools and Technology</a:t>
            </a:r>
            <a:endParaRPr/>
          </a:p>
          <a:p>
            <a:pPr indent="0" lvl="0" marL="0" marR="0" rtl="0" algn="l">
              <a:spcBef>
                <a:spcPts val="0"/>
              </a:spcBef>
              <a:spcAft>
                <a:spcPts val="0"/>
              </a:spcAft>
              <a:buNone/>
            </a:pPr>
            <a:r>
              <a:rPr lang="en-IN" sz="1600">
                <a:solidFill>
                  <a:srgbClr val="7F7F7F"/>
                </a:solidFill>
                <a:latin typeface="Times New Roman"/>
                <a:ea typeface="Times New Roman"/>
                <a:cs typeface="Times New Roman"/>
                <a:sym typeface="Times New Roman"/>
              </a:rPr>
              <a:t>Visualization</a:t>
            </a:r>
            <a:endParaRPr/>
          </a:p>
        </p:txBody>
      </p:sp>
      <p:sp>
        <p:nvSpPr>
          <p:cNvPr id="170" name="Google Shape;170;p19"/>
          <p:cNvSpPr txBox="1"/>
          <p:nvPr/>
        </p:nvSpPr>
        <p:spPr>
          <a:xfrm>
            <a:off x="0" y="533400"/>
            <a:ext cx="4795838"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2800">
                <a:solidFill>
                  <a:srgbClr val="9C1D22"/>
                </a:solidFill>
                <a:latin typeface="Times New Roman"/>
                <a:ea typeface="Times New Roman"/>
                <a:cs typeface="Times New Roman"/>
                <a:sym typeface="Times New Roman"/>
              </a:rPr>
              <a:t>Tools and Technology</a:t>
            </a:r>
            <a:endParaRPr sz="2800">
              <a:solidFill>
                <a:srgbClr val="9C1D22"/>
              </a:solidFill>
              <a:latin typeface="Times New Roman"/>
              <a:ea typeface="Times New Roman"/>
              <a:cs typeface="Times New Roman"/>
              <a:sym typeface="Times New Roman"/>
            </a:endParaRPr>
          </a:p>
        </p:txBody>
      </p:sp>
      <p:sp>
        <p:nvSpPr>
          <p:cNvPr id="171" name="Google Shape;171;p19"/>
          <p:cNvSpPr txBox="1"/>
          <p:nvPr/>
        </p:nvSpPr>
        <p:spPr>
          <a:xfrm>
            <a:off x="14288" y="6553200"/>
            <a:ext cx="447675" cy="3381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600">
                <a:solidFill>
                  <a:schemeClr val="lt1"/>
                </a:solidFill>
                <a:latin typeface="Times New Roman"/>
                <a:ea typeface="Times New Roman"/>
                <a:cs typeface="Times New Roman"/>
                <a:sym typeface="Times New Roman"/>
              </a:rPr>
              <a:t>1/7</a:t>
            </a:r>
            <a:endParaRPr/>
          </a:p>
        </p:txBody>
      </p:sp>
      <p:sp>
        <p:nvSpPr>
          <p:cNvPr id="172" name="Google Shape;172;p19"/>
          <p:cNvSpPr txBox="1"/>
          <p:nvPr/>
        </p:nvSpPr>
        <p:spPr>
          <a:xfrm>
            <a:off x="228600" y="1600200"/>
            <a:ext cx="8686800" cy="4225800"/>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None/>
            </a:pPr>
            <a:r>
              <a:rPr lang="en-IN" sz="2000">
                <a:latin typeface="Times New Roman"/>
                <a:ea typeface="Times New Roman"/>
                <a:cs typeface="Times New Roman"/>
                <a:sym typeface="Times New Roman"/>
              </a:rPr>
              <a:t>The Tools used for the analysis of the dataset are python libraries like:- </a:t>
            </a:r>
            <a:endParaRPr sz="2000">
              <a:latin typeface="Times New Roman"/>
              <a:ea typeface="Times New Roman"/>
              <a:cs typeface="Times New Roman"/>
              <a:sym typeface="Times New Roman"/>
            </a:endParaRPr>
          </a:p>
          <a:p>
            <a:pPr indent="-355600" lvl="0" marL="457200" marR="0" rtl="0" algn="just">
              <a:spcBef>
                <a:spcPts val="0"/>
              </a:spcBef>
              <a:spcAft>
                <a:spcPts val="0"/>
              </a:spcAft>
              <a:buSzPts val="2000"/>
              <a:buFont typeface="Times New Roman"/>
              <a:buChar char="●"/>
            </a:pPr>
            <a:r>
              <a:rPr b="1" lang="en-IN" sz="2000">
                <a:latin typeface="Times New Roman"/>
                <a:ea typeface="Times New Roman"/>
                <a:cs typeface="Times New Roman"/>
                <a:sym typeface="Times New Roman"/>
              </a:rPr>
              <a:t>Pandas</a:t>
            </a:r>
            <a:r>
              <a:rPr lang="en-IN" sz="2000">
                <a:latin typeface="Times New Roman"/>
                <a:ea typeface="Times New Roman"/>
                <a:cs typeface="Times New Roman"/>
                <a:sym typeface="Times New Roman"/>
              </a:rPr>
              <a:t> :- Used to </a:t>
            </a:r>
            <a:r>
              <a:rPr lang="en-IN" sz="2000" u="sng">
                <a:latin typeface="Times New Roman"/>
                <a:ea typeface="Times New Roman"/>
                <a:cs typeface="Times New Roman"/>
                <a:sym typeface="Times New Roman"/>
              </a:rPr>
              <a:t>import the dataset in various format like csv ,excel</a:t>
            </a:r>
            <a:r>
              <a:rPr lang="en-IN" sz="2000">
                <a:latin typeface="Times New Roman"/>
                <a:ea typeface="Times New Roman"/>
                <a:cs typeface="Times New Roman"/>
                <a:sym typeface="Times New Roman"/>
              </a:rPr>
              <a:t> etc. and also for the manipulation of data. </a:t>
            </a:r>
            <a:endParaRPr sz="2000">
              <a:latin typeface="Times New Roman"/>
              <a:ea typeface="Times New Roman"/>
              <a:cs typeface="Times New Roman"/>
              <a:sym typeface="Times New Roman"/>
            </a:endParaRPr>
          </a:p>
          <a:p>
            <a:pPr indent="-355600" lvl="0" marL="457200" marR="0" rtl="0" algn="just">
              <a:spcBef>
                <a:spcPts val="0"/>
              </a:spcBef>
              <a:spcAft>
                <a:spcPts val="0"/>
              </a:spcAft>
              <a:buSzPts val="2000"/>
              <a:buFont typeface="Times New Roman"/>
              <a:buChar char="●"/>
            </a:pPr>
            <a:r>
              <a:rPr b="1" lang="en-IN" sz="2000">
                <a:latin typeface="Times New Roman"/>
                <a:ea typeface="Times New Roman"/>
                <a:cs typeface="Times New Roman"/>
                <a:sym typeface="Times New Roman"/>
              </a:rPr>
              <a:t>Numpy </a:t>
            </a:r>
            <a:r>
              <a:rPr lang="en-IN" sz="2000">
                <a:latin typeface="Times New Roman"/>
                <a:ea typeface="Times New Roman"/>
                <a:cs typeface="Times New Roman"/>
                <a:sym typeface="Times New Roman"/>
              </a:rPr>
              <a:t>:-Used to do </a:t>
            </a:r>
            <a:r>
              <a:rPr lang="en-IN" sz="2000" u="sng">
                <a:latin typeface="Times New Roman"/>
                <a:ea typeface="Times New Roman"/>
                <a:cs typeface="Times New Roman"/>
                <a:sym typeface="Times New Roman"/>
              </a:rPr>
              <a:t>numerical analysis like finding mean</a:t>
            </a:r>
            <a:r>
              <a:rPr lang="en-IN" sz="2000">
                <a:latin typeface="Times New Roman"/>
                <a:ea typeface="Times New Roman"/>
                <a:cs typeface="Times New Roman"/>
                <a:sym typeface="Times New Roman"/>
              </a:rPr>
              <a:t>, standard deviation and also in linear algebra.</a:t>
            </a:r>
            <a:endParaRPr sz="2000">
              <a:latin typeface="Times New Roman"/>
              <a:ea typeface="Times New Roman"/>
              <a:cs typeface="Times New Roman"/>
              <a:sym typeface="Times New Roman"/>
            </a:endParaRPr>
          </a:p>
          <a:p>
            <a:pPr indent="-355600" lvl="0" marL="457200" marR="0" rtl="0" algn="just">
              <a:spcBef>
                <a:spcPts val="0"/>
              </a:spcBef>
              <a:spcAft>
                <a:spcPts val="0"/>
              </a:spcAft>
              <a:buSzPts val="2000"/>
              <a:buFont typeface="Times New Roman"/>
              <a:buChar char="●"/>
            </a:pPr>
            <a:r>
              <a:rPr b="1" lang="en-IN" sz="2000">
                <a:latin typeface="Times New Roman"/>
                <a:ea typeface="Times New Roman"/>
                <a:cs typeface="Times New Roman"/>
                <a:sym typeface="Times New Roman"/>
              </a:rPr>
              <a:t>Matplotlib</a:t>
            </a:r>
            <a:r>
              <a:rPr lang="en-IN" sz="2000">
                <a:latin typeface="Times New Roman"/>
                <a:ea typeface="Times New Roman"/>
                <a:cs typeface="Times New Roman"/>
                <a:sym typeface="Times New Roman"/>
              </a:rPr>
              <a:t> :- It is used for </a:t>
            </a:r>
            <a:r>
              <a:rPr lang="en-IN" sz="2000" u="sng">
                <a:latin typeface="Times New Roman"/>
                <a:ea typeface="Times New Roman"/>
                <a:cs typeface="Times New Roman"/>
                <a:sym typeface="Times New Roman"/>
              </a:rPr>
              <a:t>visualization of data in meaningful graphs</a:t>
            </a:r>
            <a:r>
              <a:rPr lang="en-IN" sz="2000">
                <a:latin typeface="Times New Roman"/>
                <a:ea typeface="Times New Roman"/>
                <a:cs typeface="Times New Roman"/>
                <a:sym typeface="Times New Roman"/>
              </a:rPr>
              <a:t> and charts. </a:t>
            </a:r>
            <a:endParaRPr sz="2000">
              <a:latin typeface="Times New Roman"/>
              <a:ea typeface="Times New Roman"/>
              <a:cs typeface="Times New Roman"/>
              <a:sym typeface="Times New Roman"/>
            </a:endParaRPr>
          </a:p>
          <a:p>
            <a:pPr indent="-355600" lvl="0" marL="457200" marR="0" rtl="0" algn="just">
              <a:spcBef>
                <a:spcPts val="0"/>
              </a:spcBef>
              <a:spcAft>
                <a:spcPts val="0"/>
              </a:spcAft>
              <a:buSzPts val="2000"/>
              <a:buFont typeface="Times New Roman"/>
              <a:buChar char="●"/>
            </a:pPr>
            <a:r>
              <a:rPr b="1" lang="en-IN" sz="2000">
                <a:latin typeface="Times New Roman"/>
                <a:ea typeface="Times New Roman"/>
                <a:cs typeface="Times New Roman"/>
                <a:sym typeface="Times New Roman"/>
              </a:rPr>
              <a:t>Seaborn</a:t>
            </a:r>
            <a:r>
              <a:rPr lang="en-IN" sz="2000">
                <a:latin typeface="Times New Roman"/>
                <a:ea typeface="Times New Roman"/>
                <a:cs typeface="Times New Roman"/>
                <a:sym typeface="Times New Roman"/>
              </a:rPr>
              <a:t> :- Is used for making the visualization creative based on matplotlib. It provide high level interface for creating graphs. </a:t>
            </a:r>
            <a:endParaRPr sz="2000">
              <a:latin typeface="Times New Roman"/>
              <a:ea typeface="Times New Roman"/>
              <a:cs typeface="Times New Roman"/>
              <a:sym typeface="Times New Roman"/>
            </a:endParaRPr>
          </a:p>
          <a:p>
            <a:pPr indent="-355600" lvl="0" marL="457200" marR="0" rtl="0" algn="just">
              <a:spcBef>
                <a:spcPts val="0"/>
              </a:spcBef>
              <a:spcAft>
                <a:spcPts val="0"/>
              </a:spcAft>
              <a:buSzPts val="2000"/>
              <a:buFont typeface="Times New Roman"/>
              <a:buChar char="●"/>
            </a:pPr>
            <a:r>
              <a:rPr b="1" lang="en-IN" sz="2000">
                <a:latin typeface="Times New Roman"/>
                <a:ea typeface="Times New Roman"/>
                <a:cs typeface="Times New Roman"/>
                <a:sym typeface="Times New Roman"/>
              </a:rPr>
              <a:t>Scipy</a:t>
            </a:r>
            <a:r>
              <a:rPr lang="en-IN" sz="2000">
                <a:latin typeface="Times New Roman"/>
                <a:ea typeface="Times New Roman"/>
                <a:cs typeface="Times New Roman"/>
                <a:sym typeface="Times New Roman"/>
              </a:rPr>
              <a:t> :- Used for finding </a:t>
            </a:r>
            <a:r>
              <a:rPr lang="en-IN" sz="2000" u="sng">
                <a:latin typeface="Times New Roman"/>
                <a:ea typeface="Times New Roman"/>
                <a:cs typeface="Times New Roman"/>
                <a:sym typeface="Times New Roman"/>
              </a:rPr>
              <a:t>z-score values</a:t>
            </a:r>
            <a:r>
              <a:rPr lang="en-IN" sz="2000">
                <a:latin typeface="Times New Roman"/>
                <a:ea typeface="Times New Roman"/>
                <a:cs typeface="Times New Roman"/>
                <a:sym typeface="Times New Roman"/>
              </a:rPr>
              <a:t> and in finding the confidence level of sample taken randomly from dataset .</a:t>
            </a:r>
            <a:endParaRPr sz="2000">
              <a:latin typeface="Times New Roman"/>
              <a:ea typeface="Times New Roman"/>
              <a:cs typeface="Times New Roman"/>
              <a:sym typeface="Times New Roman"/>
            </a:endParaRPr>
          </a:p>
          <a:p>
            <a:pPr indent="-355600" lvl="0" marL="457200" marR="0" rtl="0" algn="just">
              <a:spcBef>
                <a:spcPts val="0"/>
              </a:spcBef>
              <a:spcAft>
                <a:spcPts val="0"/>
              </a:spcAft>
              <a:buSzPts val="2000"/>
              <a:buFont typeface="Times New Roman"/>
              <a:buChar char="●"/>
            </a:pPr>
            <a:r>
              <a:rPr b="1" lang="en-IN" sz="2000">
                <a:latin typeface="Times New Roman"/>
                <a:ea typeface="Times New Roman"/>
                <a:cs typeface="Times New Roman"/>
                <a:sym typeface="Times New Roman"/>
              </a:rPr>
              <a:t>Math</a:t>
            </a:r>
            <a:r>
              <a:rPr lang="en-IN" sz="2000">
                <a:latin typeface="Times New Roman"/>
                <a:ea typeface="Times New Roman"/>
                <a:cs typeface="Times New Roman"/>
                <a:sym typeface="Times New Roman"/>
              </a:rPr>
              <a:t> :- It provides </a:t>
            </a:r>
            <a:r>
              <a:rPr lang="en-IN" sz="2000">
                <a:solidFill>
                  <a:srgbClr val="222222"/>
                </a:solidFill>
                <a:highlight>
                  <a:srgbClr val="FFFFFF"/>
                </a:highlight>
                <a:latin typeface="Times New Roman"/>
                <a:ea typeface="Times New Roman"/>
                <a:cs typeface="Times New Roman"/>
                <a:sym typeface="Times New Roman"/>
              </a:rPr>
              <a:t>access to some common </a:t>
            </a:r>
            <a:r>
              <a:rPr lang="en-IN" sz="2000" u="sng">
                <a:solidFill>
                  <a:srgbClr val="222222"/>
                </a:solidFill>
                <a:highlight>
                  <a:srgbClr val="FFFFFF"/>
                </a:highlight>
                <a:latin typeface="Times New Roman"/>
                <a:ea typeface="Times New Roman"/>
                <a:cs typeface="Times New Roman"/>
                <a:sym typeface="Times New Roman"/>
              </a:rPr>
              <a:t>math functions</a:t>
            </a:r>
            <a:r>
              <a:rPr lang="en-IN" sz="2000">
                <a:solidFill>
                  <a:srgbClr val="222222"/>
                </a:solidFill>
                <a:highlight>
                  <a:srgbClr val="FFFFFF"/>
                </a:highlight>
                <a:latin typeface="Times New Roman"/>
                <a:ea typeface="Times New Roman"/>
                <a:cs typeface="Times New Roman"/>
                <a:sym typeface="Times New Roman"/>
              </a:rPr>
              <a:t> and constants, which can be used for complex m</a:t>
            </a:r>
            <a:r>
              <a:rPr lang="en-IN" sz="2000">
                <a:solidFill>
                  <a:srgbClr val="222222"/>
                </a:solidFill>
                <a:highlight>
                  <a:srgbClr val="FFFFFF"/>
                </a:highlight>
                <a:latin typeface="Times New Roman"/>
                <a:ea typeface="Times New Roman"/>
                <a:cs typeface="Times New Roman"/>
                <a:sym typeface="Times New Roman"/>
              </a:rPr>
              <a:t>athematical</a:t>
            </a:r>
            <a:r>
              <a:rPr lang="en-IN" sz="2000">
                <a:solidFill>
                  <a:srgbClr val="222222"/>
                </a:solidFill>
                <a:highlight>
                  <a:srgbClr val="FFFFFF"/>
                </a:highlight>
                <a:latin typeface="Times New Roman"/>
                <a:ea typeface="Times New Roman"/>
                <a:cs typeface="Times New Roman"/>
                <a:sym typeface="Times New Roman"/>
              </a:rPr>
              <a:t> computations.</a:t>
            </a:r>
            <a:endParaRPr sz="2000">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rgbClr val="FF0000"/>
              </a:solidFill>
              <a:latin typeface="Times New Roman"/>
              <a:ea typeface="Times New Roman"/>
              <a:cs typeface="Times New Roman"/>
              <a:sym typeface="Times New Roman"/>
            </a:endParaRPr>
          </a:p>
          <a:p>
            <a:pPr indent="0" lvl="0" marL="0" marR="0" rtl="0" algn="just">
              <a:spcBef>
                <a:spcPts val="0"/>
              </a:spcBef>
              <a:spcAft>
                <a:spcPts val="0"/>
              </a:spcAft>
              <a:buNone/>
            </a:pPr>
            <a:r>
              <a:rPr lang="en-IN" sz="2000">
                <a:solidFill>
                  <a:srgbClr val="FF0000"/>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173" name="Google Shape;173;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Prof. Jamuna S Murthy , Aug - Dec 2019 IDS Session  Dept. of CSE , PESU</a:t>
            </a:r>
            <a:endParaRPr/>
          </a:p>
        </p:txBody>
      </p:sp>
      <p:sp>
        <p:nvSpPr>
          <p:cNvPr id="174" name="Google Shape;174;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11/21/19</a:t>
            </a:r>
            <a:endParaRPr/>
          </a:p>
        </p:txBody>
      </p:sp>
      <p:sp>
        <p:nvSpPr>
          <p:cNvPr id="175" name="Google Shape;175;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0"/>
          <p:cNvSpPr/>
          <p:nvPr/>
        </p:nvSpPr>
        <p:spPr>
          <a:xfrm>
            <a:off x="4800600" y="0"/>
            <a:ext cx="4343400" cy="1570038"/>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 name="Google Shape;182;p20"/>
          <p:cNvSpPr/>
          <p:nvPr/>
        </p:nvSpPr>
        <p:spPr>
          <a:xfrm>
            <a:off x="0" y="0"/>
            <a:ext cx="4795838" cy="1570038"/>
          </a:xfrm>
          <a:prstGeom prst="rect">
            <a:avLst/>
          </a:prstGeom>
          <a:solidFill>
            <a:srgbClr val="FCBB06"/>
          </a:solidFill>
          <a:ln cap="flat" cmpd="sng" w="25400">
            <a:solidFill>
              <a:srgbClr val="FCBB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 name="Google Shape;183;p20"/>
          <p:cNvSpPr/>
          <p:nvPr/>
        </p:nvSpPr>
        <p:spPr>
          <a:xfrm>
            <a:off x="4795838" y="0"/>
            <a:ext cx="4348162"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600">
                <a:solidFill>
                  <a:srgbClr val="7F7F7F"/>
                </a:solidFill>
                <a:latin typeface="Times New Roman"/>
                <a:ea typeface="Times New Roman"/>
                <a:cs typeface="Times New Roman"/>
                <a:sym typeface="Times New Roman"/>
              </a:rPr>
              <a:t>Agenda</a:t>
            </a:r>
            <a:endParaRPr/>
          </a:p>
          <a:p>
            <a:pPr indent="0" lvl="0" marL="0" marR="0" rtl="0" algn="l">
              <a:spcBef>
                <a:spcPts val="0"/>
              </a:spcBef>
              <a:spcAft>
                <a:spcPts val="0"/>
              </a:spcAft>
              <a:buNone/>
            </a:pPr>
            <a:r>
              <a:rPr lang="en-IN" sz="1600">
                <a:solidFill>
                  <a:srgbClr val="7F7F7F"/>
                </a:solidFill>
                <a:latin typeface="Times New Roman"/>
                <a:ea typeface="Times New Roman"/>
                <a:cs typeface="Times New Roman"/>
                <a:sym typeface="Times New Roman"/>
              </a:rPr>
              <a:t>Introduction</a:t>
            </a:r>
            <a:endParaRPr/>
          </a:p>
          <a:p>
            <a:pPr indent="0" lvl="0" marL="0" marR="0" rtl="0" algn="just">
              <a:spcBef>
                <a:spcPts val="0"/>
              </a:spcBef>
              <a:spcAft>
                <a:spcPts val="0"/>
              </a:spcAft>
              <a:buNone/>
            </a:pPr>
            <a:r>
              <a:rPr lang="en-IN" sz="1600">
                <a:solidFill>
                  <a:srgbClr val="7F7F7F"/>
                </a:solidFill>
                <a:latin typeface="Times New Roman"/>
                <a:ea typeface="Times New Roman"/>
                <a:cs typeface="Times New Roman"/>
                <a:sym typeface="Times New Roman"/>
              </a:rPr>
              <a:t>Scope and Motivation</a:t>
            </a:r>
            <a:endParaRPr/>
          </a:p>
          <a:p>
            <a:pPr indent="0" lvl="0" marL="0" marR="0" rtl="0" algn="just">
              <a:spcBef>
                <a:spcPts val="0"/>
              </a:spcBef>
              <a:spcAft>
                <a:spcPts val="0"/>
              </a:spcAft>
              <a:buNone/>
            </a:pPr>
            <a:r>
              <a:rPr lang="en-IN" sz="1600">
                <a:solidFill>
                  <a:srgbClr val="7F7F7F"/>
                </a:solidFill>
                <a:latin typeface="Times New Roman"/>
                <a:ea typeface="Times New Roman"/>
                <a:cs typeface="Times New Roman"/>
                <a:sym typeface="Times New Roman"/>
              </a:rPr>
              <a:t>Details of Dataset</a:t>
            </a:r>
            <a:endParaRPr/>
          </a:p>
          <a:p>
            <a:pPr indent="0" lvl="0" marL="0" marR="0" rtl="0" algn="l">
              <a:spcBef>
                <a:spcPts val="0"/>
              </a:spcBef>
              <a:spcAft>
                <a:spcPts val="0"/>
              </a:spcAft>
              <a:buNone/>
            </a:pPr>
            <a:r>
              <a:rPr lang="en-IN" sz="1600">
                <a:solidFill>
                  <a:srgbClr val="7F7F7F"/>
                </a:solidFill>
                <a:latin typeface="Times New Roman"/>
                <a:ea typeface="Times New Roman"/>
                <a:cs typeface="Times New Roman"/>
                <a:sym typeface="Times New Roman"/>
              </a:rPr>
              <a:t>Tools and Technology</a:t>
            </a:r>
            <a:endParaRPr/>
          </a:p>
          <a:p>
            <a:pPr indent="0" lvl="0" marL="0" marR="0" rtl="0" algn="l">
              <a:spcBef>
                <a:spcPts val="0"/>
              </a:spcBef>
              <a:spcAft>
                <a:spcPts val="0"/>
              </a:spcAft>
              <a:buNone/>
            </a:pPr>
            <a:r>
              <a:rPr b="1" lang="en-IN" sz="1600">
                <a:solidFill>
                  <a:schemeClr val="dk1"/>
                </a:solidFill>
                <a:latin typeface="Times New Roman"/>
                <a:ea typeface="Times New Roman"/>
                <a:cs typeface="Times New Roman"/>
                <a:sym typeface="Times New Roman"/>
              </a:rPr>
              <a:t>Visualization</a:t>
            </a:r>
            <a:endParaRPr/>
          </a:p>
        </p:txBody>
      </p:sp>
      <p:sp>
        <p:nvSpPr>
          <p:cNvPr id="184" name="Google Shape;184;p20"/>
          <p:cNvSpPr txBox="1"/>
          <p:nvPr/>
        </p:nvSpPr>
        <p:spPr>
          <a:xfrm>
            <a:off x="0" y="533400"/>
            <a:ext cx="4795838"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2800">
                <a:solidFill>
                  <a:srgbClr val="9C1D22"/>
                </a:solidFill>
                <a:latin typeface="Times New Roman"/>
                <a:ea typeface="Times New Roman"/>
                <a:cs typeface="Times New Roman"/>
                <a:sym typeface="Times New Roman"/>
              </a:rPr>
              <a:t>Visualization</a:t>
            </a:r>
            <a:endParaRPr sz="2800">
              <a:solidFill>
                <a:srgbClr val="9C1D22"/>
              </a:solidFill>
              <a:latin typeface="Times New Roman"/>
              <a:ea typeface="Times New Roman"/>
              <a:cs typeface="Times New Roman"/>
              <a:sym typeface="Times New Roman"/>
            </a:endParaRPr>
          </a:p>
        </p:txBody>
      </p:sp>
      <p:sp>
        <p:nvSpPr>
          <p:cNvPr id="185" name="Google Shape;185;p20"/>
          <p:cNvSpPr txBox="1"/>
          <p:nvPr/>
        </p:nvSpPr>
        <p:spPr>
          <a:xfrm>
            <a:off x="14288" y="6553200"/>
            <a:ext cx="447675" cy="3381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600">
                <a:solidFill>
                  <a:schemeClr val="lt1"/>
                </a:solidFill>
                <a:latin typeface="Times New Roman"/>
                <a:ea typeface="Times New Roman"/>
                <a:cs typeface="Times New Roman"/>
                <a:sym typeface="Times New Roman"/>
              </a:rPr>
              <a:t>1/7</a:t>
            </a:r>
            <a:endParaRPr/>
          </a:p>
        </p:txBody>
      </p:sp>
      <p:sp>
        <p:nvSpPr>
          <p:cNvPr id="186" name="Google Shape;186;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187" name="Google Shape;187;p20"/>
          <p:cNvPicPr preferRelativeResize="0"/>
          <p:nvPr/>
        </p:nvPicPr>
        <p:blipFill>
          <a:blip r:embed="rId3">
            <a:alphaModFix/>
          </a:blip>
          <a:stretch>
            <a:fillRect/>
          </a:stretch>
        </p:blipFill>
        <p:spPr>
          <a:xfrm>
            <a:off x="14300" y="1639850"/>
            <a:ext cx="4557702" cy="2942326"/>
          </a:xfrm>
          <a:prstGeom prst="rect">
            <a:avLst/>
          </a:prstGeom>
          <a:noFill/>
          <a:ln cap="flat" cmpd="sng" w="19050">
            <a:solidFill>
              <a:srgbClr val="000000"/>
            </a:solidFill>
            <a:prstDash val="solid"/>
            <a:round/>
            <a:headEnd len="sm" w="sm" type="none"/>
            <a:tailEnd len="sm" w="sm" type="none"/>
          </a:ln>
        </p:spPr>
      </p:pic>
      <p:pic>
        <p:nvPicPr>
          <p:cNvPr id="188" name="Google Shape;188;p20"/>
          <p:cNvPicPr preferRelativeResize="0"/>
          <p:nvPr/>
        </p:nvPicPr>
        <p:blipFill>
          <a:blip r:embed="rId4">
            <a:alphaModFix/>
          </a:blip>
          <a:stretch>
            <a:fillRect/>
          </a:stretch>
        </p:blipFill>
        <p:spPr>
          <a:xfrm>
            <a:off x="5000625" y="1599900"/>
            <a:ext cx="4143374" cy="3052100"/>
          </a:xfrm>
          <a:prstGeom prst="rect">
            <a:avLst/>
          </a:prstGeom>
          <a:noFill/>
          <a:ln cap="flat" cmpd="sng" w="19050">
            <a:solidFill>
              <a:srgbClr val="000000"/>
            </a:solidFill>
            <a:prstDash val="solid"/>
            <a:round/>
            <a:headEnd len="sm" w="sm" type="none"/>
            <a:tailEnd len="sm" w="sm" type="none"/>
          </a:ln>
        </p:spPr>
      </p:pic>
      <p:pic>
        <p:nvPicPr>
          <p:cNvPr id="189" name="Google Shape;189;p20"/>
          <p:cNvPicPr preferRelativeResize="0"/>
          <p:nvPr/>
        </p:nvPicPr>
        <p:blipFill>
          <a:blip r:embed="rId5">
            <a:alphaModFix/>
          </a:blip>
          <a:stretch>
            <a:fillRect/>
          </a:stretch>
        </p:blipFill>
        <p:spPr>
          <a:xfrm>
            <a:off x="14300" y="4652000"/>
            <a:ext cx="4143374" cy="2206000"/>
          </a:xfrm>
          <a:prstGeom prst="rect">
            <a:avLst/>
          </a:prstGeom>
          <a:noFill/>
          <a:ln cap="flat" cmpd="sng" w="19050">
            <a:solidFill>
              <a:srgbClr val="000000"/>
            </a:solidFill>
            <a:prstDash val="solid"/>
            <a:round/>
            <a:headEnd len="sm" w="sm" type="none"/>
            <a:tailEnd len="sm" w="sm" type="none"/>
          </a:ln>
        </p:spPr>
      </p:pic>
      <p:pic>
        <p:nvPicPr>
          <p:cNvPr id="190" name="Google Shape;190;p20"/>
          <p:cNvPicPr preferRelativeResize="0"/>
          <p:nvPr/>
        </p:nvPicPr>
        <p:blipFill>
          <a:blip r:embed="rId6">
            <a:alphaModFix/>
          </a:blip>
          <a:stretch>
            <a:fillRect/>
          </a:stretch>
        </p:blipFill>
        <p:spPr>
          <a:xfrm>
            <a:off x="4586300" y="4681850"/>
            <a:ext cx="4557700" cy="2116150"/>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1"/>
          <p:cNvSpPr/>
          <p:nvPr/>
        </p:nvSpPr>
        <p:spPr>
          <a:xfrm>
            <a:off x="4800600" y="0"/>
            <a:ext cx="4343400" cy="1569900"/>
          </a:xfrm>
          <a:prstGeom prst="rect">
            <a:avLst/>
          </a:prstGeom>
          <a:solidFill>
            <a:srgbClr val="FDCF51"/>
          </a:solidFill>
          <a:ln cap="flat" cmpd="sng" w="25400">
            <a:solidFill>
              <a:srgbClr val="FDCF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7" name="Google Shape;197;p21"/>
          <p:cNvSpPr/>
          <p:nvPr/>
        </p:nvSpPr>
        <p:spPr>
          <a:xfrm>
            <a:off x="0" y="0"/>
            <a:ext cx="4795800" cy="1569900"/>
          </a:xfrm>
          <a:prstGeom prst="rect">
            <a:avLst/>
          </a:prstGeom>
          <a:solidFill>
            <a:srgbClr val="FCBB06"/>
          </a:solidFill>
          <a:ln cap="flat" cmpd="sng" w="25400">
            <a:solidFill>
              <a:srgbClr val="FCBB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8" name="Google Shape;198;p21"/>
          <p:cNvSpPr/>
          <p:nvPr/>
        </p:nvSpPr>
        <p:spPr>
          <a:xfrm>
            <a:off x="4795838" y="0"/>
            <a:ext cx="4348200" cy="156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600">
                <a:solidFill>
                  <a:srgbClr val="7F7F7F"/>
                </a:solidFill>
                <a:latin typeface="Times New Roman"/>
                <a:ea typeface="Times New Roman"/>
                <a:cs typeface="Times New Roman"/>
                <a:sym typeface="Times New Roman"/>
              </a:rPr>
              <a:t>Agenda</a:t>
            </a:r>
            <a:endParaRPr/>
          </a:p>
          <a:p>
            <a:pPr indent="0" lvl="0" marL="0" marR="0" rtl="0" algn="l">
              <a:spcBef>
                <a:spcPts val="0"/>
              </a:spcBef>
              <a:spcAft>
                <a:spcPts val="0"/>
              </a:spcAft>
              <a:buNone/>
            </a:pPr>
            <a:r>
              <a:rPr lang="en-IN" sz="1600">
                <a:solidFill>
                  <a:srgbClr val="7F7F7F"/>
                </a:solidFill>
                <a:latin typeface="Times New Roman"/>
                <a:ea typeface="Times New Roman"/>
                <a:cs typeface="Times New Roman"/>
                <a:sym typeface="Times New Roman"/>
              </a:rPr>
              <a:t>Introduction</a:t>
            </a:r>
            <a:endParaRPr/>
          </a:p>
          <a:p>
            <a:pPr indent="0" lvl="0" marL="0" marR="0" rtl="0" algn="just">
              <a:spcBef>
                <a:spcPts val="0"/>
              </a:spcBef>
              <a:spcAft>
                <a:spcPts val="0"/>
              </a:spcAft>
              <a:buNone/>
            </a:pPr>
            <a:r>
              <a:rPr lang="en-IN" sz="1600">
                <a:solidFill>
                  <a:srgbClr val="7F7F7F"/>
                </a:solidFill>
                <a:latin typeface="Times New Roman"/>
                <a:ea typeface="Times New Roman"/>
                <a:cs typeface="Times New Roman"/>
                <a:sym typeface="Times New Roman"/>
              </a:rPr>
              <a:t>Scope and Motivation</a:t>
            </a:r>
            <a:endParaRPr/>
          </a:p>
          <a:p>
            <a:pPr indent="0" lvl="0" marL="0" marR="0" rtl="0" algn="just">
              <a:spcBef>
                <a:spcPts val="0"/>
              </a:spcBef>
              <a:spcAft>
                <a:spcPts val="0"/>
              </a:spcAft>
              <a:buNone/>
            </a:pPr>
            <a:r>
              <a:rPr lang="en-IN" sz="1600">
                <a:solidFill>
                  <a:srgbClr val="7F7F7F"/>
                </a:solidFill>
                <a:latin typeface="Times New Roman"/>
                <a:ea typeface="Times New Roman"/>
                <a:cs typeface="Times New Roman"/>
                <a:sym typeface="Times New Roman"/>
              </a:rPr>
              <a:t>Details of Dataset</a:t>
            </a:r>
            <a:endParaRPr/>
          </a:p>
          <a:p>
            <a:pPr indent="0" lvl="0" marL="0" marR="0" rtl="0" algn="l">
              <a:spcBef>
                <a:spcPts val="0"/>
              </a:spcBef>
              <a:spcAft>
                <a:spcPts val="0"/>
              </a:spcAft>
              <a:buNone/>
            </a:pPr>
            <a:r>
              <a:rPr lang="en-IN" sz="1600">
                <a:solidFill>
                  <a:srgbClr val="7F7F7F"/>
                </a:solidFill>
                <a:latin typeface="Times New Roman"/>
                <a:ea typeface="Times New Roman"/>
                <a:cs typeface="Times New Roman"/>
                <a:sym typeface="Times New Roman"/>
              </a:rPr>
              <a:t>Tools and Technology</a:t>
            </a:r>
            <a:endParaRPr/>
          </a:p>
          <a:p>
            <a:pPr indent="0" lvl="0" marL="0" marR="0" rtl="0" algn="l">
              <a:spcBef>
                <a:spcPts val="0"/>
              </a:spcBef>
              <a:spcAft>
                <a:spcPts val="0"/>
              </a:spcAft>
              <a:buNone/>
            </a:pPr>
            <a:r>
              <a:rPr b="1" lang="en-IN" sz="1600">
                <a:solidFill>
                  <a:schemeClr val="dk1"/>
                </a:solidFill>
                <a:latin typeface="Times New Roman"/>
                <a:ea typeface="Times New Roman"/>
                <a:cs typeface="Times New Roman"/>
                <a:sym typeface="Times New Roman"/>
              </a:rPr>
              <a:t>Visualization</a:t>
            </a:r>
            <a:endParaRPr/>
          </a:p>
        </p:txBody>
      </p:sp>
      <p:sp>
        <p:nvSpPr>
          <p:cNvPr id="199" name="Google Shape;199;p21"/>
          <p:cNvSpPr txBox="1"/>
          <p:nvPr/>
        </p:nvSpPr>
        <p:spPr>
          <a:xfrm>
            <a:off x="0" y="533400"/>
            <a:ext cx="4795800" cy="523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2800">
                <a:solidFill>
                  <a:srgbClr val="9C1D22"/>
                </a:solidFill>
                <a:latin typeface="Times New Roman"/>
                <a:ea typeface="Times New Roman"/>
                <a:cs typeface="Times New Roman"/>
                <a:sym typeface="Times New Roman"/>
              </a:rPr>
              <a:t>Visualization</a:t>
            </a:r>
            <a:endParaRPr sz="2800">
              <a:solidFill>
                <a:srgbClr val="9C1D22"/>
              </a:solidFill>
              <a:latin typeface="Times New Roman"/>
              <a:ea typeface="Times New Roman"/>
              <a:cs typeface="Times New Roman"/>
              <a:sym typeface="Times New Roman"/>
            </a:endParaRPr>
          </a:p>
        </p:txBody>
      </p:sp>
      <p:sp>
        <p:nvSpPr>
          <p:cNvPr id="200" name="Google Shape;200;p21"/>
          <p:cNvSpPr txBox="1"/>
          <p:nvPr/>
        </p:nvSpPr>
        <p:spPr>
          <a:xfrm>
            <a:off x="14288" y="6553200"/>
            <a:ext cx="447600" cy="338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600">
                <a:solidFill>
                  <a:schemeClr val="lt1"/>
                </a:solidFill>
                <a:latin typeface="Times New Roman"/>
                <a:ea typeface="Times New Roman"/>
                <a:cs typeface="Times New Roman"/>
                <a:sym typeface="Times New Roman"/>
              </a:rPr>
              <a:t>1/7</a:t>
            </a:r>
            <a:endParaRPr/>
          </a:p>
        </p:txBody>
      </p:sp>
      <p:sp>
        <p:nvSpPr>
          <p:cNvPr id="201" name="Google Shape;201;p21"/>
          <p:cNvSpPr txBox="1"/>
          <p:nvPr>
            <p:ph idx="12" type="sldNum"/>
          </p:nvPr>
        </p:nvSpPr>
        <p:spPr>
          <a:xfrm>
            <a:off x="6553200" y="6356350"/>
            <a:ext cx="2133600" cy="365100"/>
          </a:xfrm>
          <a:prstGeom prst="rect">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202" name="Google Shape;202;p21"/>
          <p:cNvPicPr preferRelativeResize="0"/>
          <p:nvPr/>
        </p:nvPicPr>
        <p:blipFill>
          <a:blip r:embed="rId3">
            <a:alphaModFix/>
          </a:blip>
          <a:stretch>
            <a:fillRect/>
          </a:stretch>
        </p:blipFill>
        <p:spPr>
          <a:xfrm>
            <a:off x="41050" y="1664200"/>
            <a:ext cx="4045175" cy="2736500"/>
          </a:xfrm>
          <a:prstGeom prst="rect">
            <a:avLst/>
          </a:prstGeom>
          <a:noFill/>
          <a:ln cap="flat" cmpd="sng" w="19050">
            <a:solidFill>
              <a:srgbClr val="000000"/>
            </a:solidFill>
            <a:prstDash val="solid"/>
            <a:round/>
            <a:headEnd len="sm" w="sm" type="none"/>
            <a:tailEnd len="sm" w="sm" type="none"/>
          </a:ln>
        </p:spPr>
      </p:pic>
      <p:pic>
        <p:nvPicPr>
          <p:cNvPr id="203" name="Google Shape;203;p21"/>
          <p:cNvPicPr preferRelativeResize="0"/>
          <p:nvPr/>
        </p:nvPicPr>
        <p:blipFill>
          <a:blip r:embed="rId4">
            <a:alphaModFix/>
          </a:blip>
          <a:stretch>
            <a:fillRect/>
          </a:stretch>
        </p:blipFill>
        <p:spPr>
          <a:xfrm>
            <a:off x="5529325" y="1664200"/>
            <a:ext cx="3614724" cy="2736500"/>
          </a:xfrm>
          <a:prstGeom prst="rect">
            <a:avLst/>
          </a:prstGeom>
          <a:noFill/>
          <a:ln cap="flat" cmpd="sng" w="19050">
            <a:solidFill>
              <a:srgbClr val="000000"/>
            </a:solidFill>
            <a:prstDash val="solid"/>
            <a:round/>
            <a:headEnd len="sm" w="sm" type="none"/>
            <a:tailEnd len="sm" w="sm" type="none"/>
          </a:ln>
        </p:spPr>
      </p:pic>
      <p:pic>
        <p:nvPicPr>
          <p:cNvPr id="204" name="Google Shape;204;p21"/>
          <p:cNvPicPr preferRelativeResize="0"/>
          <p:nvPr/>
        </p:nvPicPr>
        <p:blipFill>
          <a:blip r:embed="rId5">
            <a:alphaModFix/>
          </a:blip>
          <a:stretch>
            <a:fillRect/>
          </a:stretch>
        </p:blipFill>
        <p:spPr>
          <a:xfrm>
            <a:off x="41051" y="4306100"/>
            <a:ext cx="4230925" cy="2494551"/>
          </a:xfrm>
          <a:prstGeom prst="rect">
            <a:avLst/>
          </a:prstGeom>
          <a:noFill/>
          <a:ln cap="flat" cmpd="sng" w="19050">
            <a:solidFill>
              <a:srgbClr val="000000"/>
            </a:solidFill>
            <a:prstDash val="solid"/>
            <a:round/>
            <a:headEnd len="sm" w="sm" type="none"/>
            <a:tailEnd len="sm" w="sm" type="none"/>
          </a:ln>
        </p:spPr>
      </p:pic>
      <p:pic>
        <p:nvPicPr>
          <p:cNvPr id="205" name="Google Shape;205;p21"/>
          <p:cNvPicPr preferRelativeResize="0"/>
          <p:nvPr/>
        </p:nvPicPr>
        <p:blipFill>
          <a:blip r:embed="rId6">
            <a:alphaModFix/>
          </a:blip>
          <a:stretch>
            <a:fillRect/>
          </a:stretch>
        </p:blipFill>
        <p:spPr>
          <a:xfrm>
            <a:off x="4986350" y="4400700"/>
            <a:ext cx="4157649" cy="2401724"/>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