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59" r:id="rId3"/>
    <p:sldId id="262" r:id="rId4"/>
    <p:sldId id="263" r:id="rId5"/>
    <p:sldId id="264" r:id="rId6"/>
    <p:sldId id="265" r:id="rId7"/>
    <p:sldId id="266" r:id="rId8"/>
    <p:sldId id="267" r:id="rId9"/>
    <p:sldId id="271" r:id="rId10"/>
    <p:sldId id="272" r:id="rId11"/>
    <p:sldId id="273" r:id="rId12"/>
    <p:sldId id="274"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E2701D19-05CF-41A3-8340-5E1FF58064EE}"/>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Θέση ημερομηνίας 2">
            <a:extLst>
              <a:ext uri="{FF2B5EF4-FFF2-40B4-BE49-F238E27FC236}">
                <a16:creationId xmlns:a16="http://schemas.microsoft.com/office/drawing/2014/main" id="{B17559C9-5D0E-4336-81F7-31E851AFE0EC}"/>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2ADABC-70F4-4A05-8600-89E1A3D97FD9}" type="datetime1">
              <a:rPr lang="el-GR"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25/10/2020</a:t>
            </a:fld>
            <a:endParaRPr lang="en-US" sz="1200" b="0" i="0" u="none" strike="noStrike" kern="1200" cap="none" spc="0" baseline="0">
              <a:solidFill>
                <a:srgbClr val="000000"/>
              </a:solidFill>
              <a:uFillTx/>
              <a:latin typeface="Calibri"/>
            </a:endParaRPr>
          </a:p>
        </p:txBody>
      </p:sp>
      <p:sp>
        <p:nvSpPr>
          <p:cNvPr id="4" name="Θέση υποσέλιδου 3">
            <a:extLst>
              <a:ext uri="{FF2B5EF4-FFF2-40B4-BE49-F238E27FC236}">
                <a16:creationId xmlns:a16="http://schemas.microsoft.com/office/drawing/2014/main" id="{0DD5B665-26C9-405C-9692-528C8CC468C1}"/>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Θέση αριθμού διαφάνειας 4">
            <a:extLst>
              <a:ext uri="{FF2B5EF4-FFF2-40B4-BE49-F238E27FC236}">
                <a16:creationId xmlns:a16="http://schemas.microsoft.com/office/drawing/2014/main" id="{EDB53639-929D-4B77-B602-2E3FE01DCC99}"/>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1C3D55B-643E-40F9-A472-7E2EC70404D0}"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34688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68B449A7-945F-4C87-8928-8605AFB9F744}"/>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Θέση ημερομηνίας 2">
            <a:extLst>
              <a:ext uri="{FF2B5EF4-FFF2-40B4-BE49-F238E27FC236}">
                <a16:creationId xmlns:a16="http://schemas.microsoft.com/office/drawing/2014/main" id="{5FF2F790-98CA-4C22-8CC8-47486B2F3D4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1pPr>
          </a:lstStyle>
          <a:p>
            <a:pPr lvl="0"/>
            <a:fld id="{51CE3DF3-0443-4CC8-80C1-257D465B1F1F}" type="datetime1">
              <a:rPr lang="el-GR"/>
              <a:pPr lvl="0"/>
              <a:t>25/10/2020</a:t>
            </a:fld>
            <a:endParaRPr lang="en-US"/>
          </a:p>
        </p:txBody>
      </p:sp>
      <p:sp>
        <p:nvSpPr>
          <p:cNvPr id="4" name="Θέση εικόνας διαφάνειας 3">
            <a:extLst>
              <a:ext uri="{FF2B5EF4-FFF2-40B4-BE49-F238E27FC236}">
                <a16:creationId xmlns:a16="http://schemas.microsoft.com/office/drawing/2014/main" id="{4F0EDCF3-2A88-4861-B139-4DA48165E8C1}"/>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Θέση σημειώσεων 4">
            <a:extLst>
              <a:ext uri="{FF2B5EF4-FFF2-40B4-BE49-F238E27FC236}">
                <a16:creationId xmlns:a16="http://schemas.microsoft.com/office/drawing/2014/main" id="{4B22907C-E094-4754-8A32-EB6E5CCFFAC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l-GR"/>
              <a:t>Κάντε κλικ για επεξεργασία των στυλ κειμένου του υποδείγματος</a:t>
            </a:r>
            <a:endParaRPr lang="en-US"/>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6" name="Θέση υποσέλιδου 5">
            <a:extLst>
              <a:ext uri="{FF2B5EF4-FFF2-40B4-BE49-F238E27FC236}">
                <a16:creationId xmlns:a16="http://schemas.microsoft.com/office/drawing/2014/main" id="{A01B0814-6785-42AC-BCE6-449B061B39D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Θέση αριθμού διαφάνειας 6">
            <a:extLst>
              <a:ext uri="{FF2B5EF4-FFF2-40B4-BE49-F238E27FC236}">
                <a16:creationId xmlns:a16="http://schemas.microsoft.com/office/drawing/2014/main" id="{4FCE6148-96D8-4FE0-B484-F802084341D3}"/>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D14DF5A-739E-42CA-A965-C83E41B9BA6A}" type="slidenum">
              <a:t>‹#›</a:t>
            </a:fld>
            <a:endParaRPr lang="en-US"/>
          </a:p>
        </p:txBody>
      </p:sp>
    </p:spTree>
    <p:extLst>
      <p:ext uri="{BB962C8B-B14F-4D97-AF65-F5344CB8AC3E}">
        <p14:creationId xmlns:p14="http://schemas.microsoft.com/office/powerpoint/2010/main" val="353386806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685800" y="1143000"/>
            <a:ext cx="5486400" cy="3086100"/>
          </a:xfrm>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pPr lvl="0"/>
            <a:fld id="{6D14DF5A-739E-42CA-A965-C83E41B9BA6A}" type="slidenum">
              <a:rPr lang="en-US" smtClean="0"/>
              <a:t>13</a:t>
            </a:fld>
            <a:endParaRPr lang="en-US"/>
          </a:p>
        </p:txBody>
      </p:sp>
    </p:spTree>
    <p:extLst>
      <p:ext uri="{BB962C8B-B14F-4D97-AF65-F5344CB8AC3E}">
        <p14:creationId xmlns:p14="http://schemas.microsoft.com/office/powerpoint/2010/main" val="324779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Ορθογώνιο 9">
            <a:extLst>
              <a:ext uri="{FF2B5EF4-FFF2-40B4-BE49-F238E27FC236}">
                <a16:creationId xmlns:a16="http://schemas.microsoft.com/office/drawing/2014/main" id="{B9EABEB8-5258-46F1-A74D-351EACE3AE1D}"/>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a:extLst>
              <a:ext uri="{FF2B5EF4-FFF2-40B4-BE49-F238E27FC236}">
                <a16:creationId xmlns:a16="http://schemas.microsoft.com/office/drawing/2014/main" id="{C0FA752A-C718-49B8-AA01-8A3970ABC234}"/>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l-GR"/>
              <a:t>Κάντε κλικ για να επεξεργαστείτε τον τίτλο υποδείγματος</a:t>
            </a:r>
            <a:endParaRPr lang="en-US"/>
          </a:p>
        </p:txBody>
      </p:sp>
      <p:sp>
        <p:nvSpPr>
          <p:cNvPr id="4" name="Υπότιτλος 2">
            <a:extLst>
              <a:ext uri="{FF2B5EF4-FFF2-40B4-BE49-F238E27FC236}">
                <a16:creationId xmlns:a16="http://schemas.microsoft.com/office/drawing/2014/main" id="{93DD8186-184D-432B-A13C-98D061F81AF0}"/>
              </a:ext>
            </a:extLst>
          </p:cNvPr>
          <p:cNvSpPr txBox="1">
            <a:spLocks noGrp="1"/>
          </p:cNvSpPr>
          <p:nvPr>
            <p:ph type="subTitle" idx="1"/>
          </p:nvPr>
        </p:nvSpPr>
        <p:spPr>
          <a:xfrm>
            <a:off x="1100050" y="4645152"/>
            <a:ext cx="10058400" cy="1143000"/>
          </a:xfrm>
        </p:spPr>
        <p:txBody>
          <a:bodyPr lIns="91440" rIns="91440"/>
          <a:lstStyle>
            <a:lvl1pPr marL="0" indent="0">
              <a:buNone/>
              <a:defRPr sz="2400" cap="all" spc="200">
                <a:solidFill>
                  <a:srgbClr val="000000"/>
                </a:solidFill>
              </a:defRPr>
            </a:lvl1pPr>
          </a:lstStyle>
          <a:p>
            <a:pPr lvl="0"/>
            <a:r>
              <a:rPr lang="el-GR"/>
              <a:t>Κάντε κλικ για να επεξεργαστείτε τον υπότιτλο του υποδείγματος</a:t>
            </a:r>
            <a:endParaRPr lang="en-US"/>
          </a:p>
        </p:txBody>
      </p:sp>
      <p:cxnSp>
        <p:nvCxnSpPr>
          <p:cNvPr id="5" name="Ευθεία γραμμή σύνδεσης 8">
            <a:extLst>
              <a:ext uri="{FF2B5EF4-FFF2-40B4-BE49-F238E27FC236}">
                <a16:creationId xmlns:a16="http://schemas.microsoft.com/office/drawing/2014/main" id="{140ADFA3-8B8A-4A58-993F-2ACDE13B3B02}"/>
              </a:ext>
            </a:extLst>
          </p:cNvPr>
          <p:cNvCxnSpPr/>
          <p:nvPr/>
        </p:nvCxnSpPr>
        <p:spPr>
          <a:xfrm>
            <a:off x="1207657" y="4474744"/>
            <a:ext cx="9875520" cy="0"/>
          </a:xfrm>
          <a:prstGeom prst="straightConnector1">
            <a:avLst/>
          </a:prstGeom>
          <a:noFill/>
          <a:ln w="12701" cap="flat">
            <a:solidFill>
              <a:srgbClr val="404040"/>
            </a:solidFill>
            <a:prstDash val="solid"/>
            <a:miter/>
          </a:ln>
        </p:spPr>
      </p:cxnSp>
      <p:sp>
        <p:nvSpPr>
          <p:cNvPr id="6" name="Θέση ημερομηνίας 3">
            <a:extLst>
              <a:ext uri="{FF2B5EF4-FFF2-40B4-BE49-F238E27FC236}">
                <a16:creationId xmlns:a16="http://schemas.microsoft.com/office/drawing/2014/main" id="{92C78487-F589-46E8-8EA8-2C0700B7B02E}"/>
              </a:ext>
            </a:extLst>
          </p:cNvPr>
          <p:cNvSpPr txBox="1">
            <a:spLocks noGrp="1"/>
          </p:cNvSpPr>
          <p:nvPr>
            <p:ph type="dt" sz="half" idx="7"/>
          </p:nvPr>
        </p:nvSpPr>
        <p:spPr/>
        <p:txBody>
          <a:bodyPr/>
          <a:lstStyle>
            <a:lvl1pPr>
              <a:defRPr/>
            </a:lvl1pPr>
          </a:lstStyle>
          <a:p>
            <a:pPr lvl="0"/>
            <a:fld id="{7D757B1D-8DE2-4721-AB96-9A58C24509A8}" type="datetime1">
              <a:rPr lang="el-GR"/>
              <a:pPr lvl="0"/>
              <a:t>25/10/2020</a:t>
            </a:fld>
            <a:endParaRPr lang="en-US"/>
          </a:p>
        </p:txBody>
      </p:sp>
      <p:sp>
        <p:nvSpPr>
          <p:cNvPr id="7" name="Θέση υποσέλιδου 4">
            <a:extLst>
              <a:ext uri="{FF2B5EF4-FFF2-40B4-BE49-F238E27FC236}">
                <a16:creationId xmlns:a16="http://schemas.microsoft.com/office/drawing/2014/main" id="{17EBCF26-BD92-40FC-8680-59A9760F38BD}"/>
              </a:ext>
            </a:extLst>
          </p:cNvPr>
          <p:cNvSpPr txBox="1">
            <a:spLocks noGrp="1"/>
          </p:cNvSpPr>
          <p:nvPr>
            <p:ph type="ftr" sz="quarter" idx="9"/>
          </p:nvPr>
        </p:nvSpPr>
        <p:spPr/>
        <p:txBody>
          <a:bodyPr/>
          <a:lstStyle>
            <a:lvl1pPr>
              <a:defRPr/>
            </a:lvl1pPr>
          </a:lstStyle>
          <a:p>
            <a:pPr lvl="0"/>
            <a:endParaRPr lang="en-US"/>
          </a:p>
        </p:txBody>
      </p:sp>
      <p:sp>
        <p:nvSpPr>
          <p:cNvPr id="8" name="Θέση αριθμού διαφάνειας 5">
            <a:extLst>
              <a:ext uri="{FF2B5EF4-FFF2-40B4-BE49-F238E27FC236}">
                <a16:creationId xmlns:a16="http://schemas.microsoft.com/office/drawing/2014/main" id="{85F66BC9-90FD-4205-BC5F-371C76E84FCF}"/>
              </a:ext>
            </a:extLst>
          </p:cNvPr>
          <p:cNvSpPr txBox="1">
            <a:spLocks noGrp="1"/>
          </p:cNvSpPr>
          <p:nvPr>
            <p:ph type="sldNum" sz="quarter" idx="8"/>
          </p:nvPr>
        </p:nvSpPr>
        <p:spPr/>
        <p:txBody>
          <a:bodyPr/>
          <a:lstStyle>
            <a:lvl1pPr>
              <a:defRPr/>
            </a:lvl1pPr>
          </a:lstStyle>
          <a:p>
            <a:pPr lvl="0"/>
            <a:fld id="{DD5AD455-2E2A-4538-A678-F052F8CA0695}" type="slidenum">
              <a:t>‹#›</a:t>
            </a:fld>
            <a:endParaRPr lang="en-US"/>
          </a:p>
        </p:txBody>
      </p:sp>
    </p:spTree>
    <p:extLst>
      <p:ext uri="{BB962C8B-B14F-4D97-AF65-F5344CB8AC3E}">
        <p14:creationId xmlns:p14="http://schemas.microsoft.com/office/powerpoint/2010/main" val="33808180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D66B442-04AF-4635-859E-6C48D51F9157}"/>
              </a:ext>
            </a:extLst>
          </p:cNvPr>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951A2230-1B07-4843-B46D-04658CD42532}"/>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6">
            <a:extLst>
              <a:ext uri="{FF2B5EF4-FFF2-40B4-BE49-F238E27FC236}">
                <a16:creationId xmlns:a16="http://schemas.microsoft.com/office/drawing/2014/main" id="{6B37B5DE-41EC-4067-B019-E71040BB52EB}"/>
              </a:ext>
            </a:extLst>
          </p:cNvPr>
          <p:cNvSpPr txBox="1">
            <a:spLocks noGrp="1"/>
          </p:cNvSpPr>
          <p:nvPr>
            <p:ph type="dt" sz="half" idx="7"/>
          </p:nvPr>
        </p:nvSpPr>
        <p:spPr/>
        <p:txBody>
          <a:bodyPr/>
          <a:lstStyle>
            <a:lvl1pPr>
              <a:defRPr/>
            </a:lvl1pPr>
          </a:lstStyle>
          <a:p>
            <a:pPr lvl="0"/>
            <a:fld id="{143CC85A-063A-42DC-AA0B-D5F98B183269}" type="datetime1">
              <a:rPr lang="el-GR"/>
              <a:pPr lvl="0"/>
              <a:t>25/10/2020</a:t>
            </a:fld>
            <a:endParaRPr lang="en-US"/>
          </a:p>
        </p:txBody>
      </p:sp>
      <p:sp>
        <p:nvSpPr>
          <p:cNvPr id="5" name="Θέση υποσέλιδου 7">
            <a:extLst>
              <a:ext uri="{FF2B5EF4-FFF2-40B4-BE49-F238E27FC236}">
                <a16:creationId xmlns:a16="http://schemas.microsoft.com/office/drawing/2014/main" id="{946DB5C6-115E-4F77-AF23-6F705664608E}"/>
              </a:ext>
            </a:extLst>
          </p:cNvPr>
          <p:cNvSpPr txBox="1">
            <a:spLocks noGrp="1"/>
          </p:cNvSpPr>
          <p:nvPr>
            <p:ph type="ftr" sz="quarter" idx="9"/>
          </p:nvPr>
        </p:nvSpPr>
        <p:spPr/>
        <p:txBody>
          <a:bodyPr/>
          <a:lstStyle>
            <a:lvl1pPr>
              <a:defRPr/>
            </a:lvl1pPr>
          </a:lstStyle>
          <a:p>
            <a:pPr lvl="0"/>
            <a:endParaRPr lang="en-US"/>
          </a:p>
        </p:txBody>
      </p:sp>
      <p:sp>
        <p:nvSpPr>
          <p:cNvPr id="6" name="Θέση αριθμού διαφάνειας 8">
            <a:extLst>
              <a:ext uri="{FF2B5EF4-FFF2-40B4-BE49-F238E27FC236}">
                <a16:creationId xmlns:a16="http://schemas.microsoft.com/office/drawing/2014/main" id="{3591AF3F-C9A3-401C-A0DE-AF599F63183A}"/>
              </a:ext>
            </a:extLst>
          </p:cNvPr>
          <p:cNvSpPr txBox="1">
            <a:spLocks noGrp="1"/>
          </p:cNvSpPr>
          <p:nvPr>
            <p:ph type="sldNum" sz="quarter" idx="8"/>
          </p:nvPr>
        </p:nvSpPr>
        <p:spPr/>
        <p:txBody>
          <a:bodyPr/>
          <a:lstStyle>
            <a:lvl1pPr>
              <a:defRPr/>
            </a:lvl1pPr>
          </a:lstStyle>
          <a:p>
            <a:pPr lvl="0"/>
            <a:fld id="{1BF0A965-A84C-42D3-81E0-E20FA8243708}" type="slidenum">
              <a:t>‹#›</a:t>
            </a:fld>
            <a:endParaRPr lang="en-US"/>
          </a:p>
        </p:txBody>
      </p:sp>
    </p:spTree>
    <p:extLst>
      <p:ext uri="{BB962C8B-B14F-4D97-AF65-F5344CB8AC3E}">
        <p14:creationId xmlns:p14="http://schemas.microsoft.com/office/powerpoint/2010/main" val="52573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Ορθογώνιο 8">
            <a:extLst>
              <a:ext uri="{FF2B5EF4-FFF2-40B4-BE49-F238E27FC236}">
                <a16:creationId xmlns:a16="http://schemas.microsoft.com/office/drawing/2014/main" id="{5C7ED674-3FEE-44C8-87FA-635C00E3412B}"/>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Κατακόρυφος τίτλος 1">
            <a:extLst>
              <a:ext uri="{FF2B5EF4-FFF2-40B4-BE49-F238E27FC236}">
                <a16:creationId xmlns:a16="http://schemas.microsoft.com/office/drawing/2014/main" id="{FE9E7A72-4E7E-4D77-BAFB-629C36F9A184}"/>
              </a:ext>
            </a:extLst>
          </p:cNvPr>
          <p:cNvSpPr txBox="1">
            <a:spLocks noGrp="1"/>
          </p:cNvSpPr>
          <p:nvPr>
            <p:ph type="title" orient="vert"/>
          </p:nvPr>
        </p:nvSpPr>
        <p:spPr>
          <a:xfrm>
            <a:off x="8724903" y="412302"/>
            <a:ext cx="2628899" cy="5759897"/>
          </a:xfrm>
        </p:spPr>
        <p:txBody>
          <a:bodyPr vert="eaVert"/>
          <a:lstStyle>
            <a:lvl1pPr>
              <a:defRPr/>
            </a:lvl1pPr>
          </a:lstStyle>
          <a:p>
            <a:pPr lvl="0"/>
            <a:r>
              <a:rPr lang="el-GR"/>
              <a:t>Κάντε κλικ για να επεξεργαστείτε τον τίτλο υποδείγματος</a:t>
            </a:r>
            <a:endParaRPr lang="en-US"/>
          </a:p>
        </p:txBody>
      </p:sp>
      <p:sp>
        <p:nvSpPr>
          <p:cNvPr id="4" name="Θέση κατακόρυφου κειμένου 2">
            <a:extLst>
              <a:ext uri="{FF2B5EF4-FFF2-40B4-BE49-F238E27FC236}">
                <a16:creationId xmlns:a16="http://schemas.microsoft.com/office/drawing/2014/main" id="{D864E336-F214-4E5D-914F-C013D3676DA5}"/>
              </a:ext>
            </a:extLst>
          </p:cNvPr>
          <p:cNvSpPr txBox="1">
            <a:spLocks noGrp="1"/>
          </p:cNvSpPr>
          <p:nvPr>
            <p:ph type="body" orient="vert" idx="1"/>
          </p:nvPr>
        </p:nvSpPr>
        <p:spPr>
          <a:xfrm>
            <a:off x="838203" y="412302"/>
            <a:ext cx="7734296" cy="5759897"/>
          </a:xfrm>
        </p:spPr>
        <p:txBody>
          <a:bodyPr vert="eaVert" lIns="45720" tIns="0" rIns="45720" bIns="0"/>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6">
            <a:extLst>
              <a:ext uri="{FF2B5EF4-FFF2-40B4-BE49-F238E27FC236}">
                <a16:creationId xmlns:a16="http://schemas.microsoft.com/office/drawing/2014/main" id="{4F344672-A2F9-4EFF-A105-A13CFD1318DA}"/>
              </a:ext>
            </a:extLst>
          </p:cNvPr>
          <p:cNvSpPr txBox="1">
            <a:spLocks noGrp="1"/>
          </p:cNvSpPr>
          <p:nvPr>
            <p:ph type="dt" sz="half" idx="7"/>
          </p:nvPr>
        </p:nvSpPr>
        <p:spPr/>
        <p:txBody>
          <a:bodyPr/>
          <a:lstStyle>
            <a:lvl1pPr>
              <a:defRPr/>
            </a:lvl1pPr>
          </a:lstStyle>
          <a:p>
            <a:pPr lvl="0"/>
            <a:fld id="{D0F54F0C-3938-4DB9-AC39-0D200D33DC58}" type="datetime1">
              <a:rPr lang="el-GR"/>
              <a:pPr lvl="0"/>
              <a:t>25/10/2020</a:t>
            </a:fld>
            <a:endParaRPr lang="en-US"/>
          </a:p>
        </p:txBody>
      </p:sp>
      <p:sp>
        <p:nvSpPr>
          <p:cNvPr id="6" name="Θέση υποσέλιδου 7">
            <a:extLst>
              <a:ext uri="{FF2B5EF4-FFF2-40B4-BE49-F238E27FC236}">
                <a16:creationId xmlns:a16="http://schemas.microsoft.com/office/drawing/2014/main" id="{942CB8E6-1D6F-4849-9F0B-FA55D76473A8}"/>
              </a:ext>
            </a:extLst>
          </p:cNvPr>
          <p:cNvSpPr txBox="1">
            <a:spLocks noGrp="1"/>
          </p:cNvSpPr>
          <p:nvPr>
            <p:ph type="ftr" sz="quarter" idx="9"/>
          </p:nvPr>
        </p:nvSpPr>
        <p:spPr/>
        <p:txBody>
          <a:bodyPr/>
          <a:lstStyle>
            <a:lvl1pPr>
              <a:defRPr/>
            </a:lvl1pPr>
          </a:lstStyle>
          <a:p>
            <a:pPr lvl="0"/>
            <a:endParaRPr lang="en-US"/>
          </a:p>
        </p:txBody>
      </p:sp>
      <p:sp>
        <p:nvSpPr>
          <p:cNvPr id="7" name="Θέση αριθμού διαφάνειας 9">
            <a:extLst>
              <a:ext uri="{FF2B5EF4-FFF2-40B4-BE49-F238E27FC236}">
                <a16:creationId xmlns:a16="http://schemas.microsoft.com/office/drawing/2014/main" id="{B92E6153-CA32-411C-BD9D-84E40CA4F3C4}"/>
              </a:ext>
            </a:extLst>
          </p:cNvPr>
          <p:cNvSpPr txBox="1">
            <a:spLocks noGrp="1"/>
          </p:cNvSpPr>
          <p:nvPr>
            <p:ph type="sldNum" sz="quarter" idx="8"/>
          </p:nvPr>
        </p:nvSpPr>
        <p:spPr/>
        <p:txBody>
          <a:bodyPr/>
          <a:lstStyle>
            <a:lvl1pPr>
              <a:defRPr/>
            </a:lvl1pPr>
          </a:lstStyle>
          <a:p>
            <a:pPr lvl="0"/>
            <a:fld id="{6623DD51-7550-44B9-9D25-67DA325FD03A}" type="slidenum">
              <a:t>‹#›</a:t>
            </a:fld>
            <a:endParaRPr lang="en-US"/>
          </a:p>
        </p:txBody>
      </p:sp>
    </p:spTree>
    <p:extLst>
      <p:ext uri="{BB962C8B-B14F-4D97-AF65-F5344CB8AC3E}">
        <p14:creationId xmlns:p14="http://schemas.microsoft.com/office/powerpoint/2010/main" val="82097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FD2154-E4BA-4EC2-85B2-325846113F6D}"/>
              </a:ext>
            </a:extLst>
          </p:cNvPr>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1055BECA-CEEB-49CC-87D2-31F47389312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6">
            <a:extLst>
              <a:ext uri="{FF2B5EF4-FFF2-40B4-BE49-F238E27FC236}">
                <a16:creationId xmlns:a16="http://schemas.microsoft.com/office/drawing/2014/main" id="{0B4DECFA-50F7-4D19-B215-77F216A10CA4}"/>
              </a:ext>
            </a:extLst>
          </p:cNvPr>
          <p:cNvSpPr txBox="1">
            <a:spLocks noGrp="1"/>
          </p:cNvSpPr>
          <p:nvPr>
            <p:ph type="dt" sz="half" idx="7"/>
          </p:nvPr>
        </p:nvSpPr>
        <p:spPr/>
        <p:txBody>
          <a:bodyPr/>
          <a:lstStyle>
            <a:lvl1pPr>
              <a:defRPr/>
            </a:lvl1pPr>
          </a:lstStyle>
          <a:p>
            <a:pPr lvl="0"/>
            <a:fld id="{1533C25A-08C2-4948-9AE6-98D4084ADCA5}" type="datetime1">
              <a:rPr lang="el-GR"/>
              <a:pPr lvl="0"/>
              <a:t>25/10/2020</a:t>
            </a:fld>
            <a:endParaRPr lang="en-US"/>
          </a:p>
        </p:txBody>
      </p:sp>
      <p:sp>
        <p:nvSpPr>
          <p:cNvPr id="5" name="Θέση υποσέλιδου 7">
            <a:extLst>
              <a:ext uri="{FF2B5EF4-FFF2-40B4-BE49-F238E27FC236}">
                <a16:creationId xmlns:a16="http://schemas.microsoft.com/office/drawing/2014/main" id="{1BE539DF-375C-4FBB-A70B-835FF08273AB}"/>
              </a:ext>
            </a:extLst>
          </p:cNvPr>
          <p:cNvSpPr txBox="1">
            <a:spLocks noGrp="1"/>
          </p:cNvSpPr>
          <p:nvPr>
            <p:ph type="ftr" sz="quarter" idx="9"/>
          </p:nvPr>
        </p:nvSpPr>
        <p:spPr/>
        <p:txBody>
          <a:bodyPr/>
          <a:lstStyle>
            <a:lvl1pPr>
              <a:defRPr/>
            </a:lvl1pPr>
          </a:lstStyle>
          <a:p>
            <a:pPr lvl="0"/>
            <a:endParaRPr lang="en-US"/>
          </a:p>
        </p:txBody>
      </p:sp>
      <p:sp>
        <p:nvSpPr>
          <p:cNvPr id="6" name="Θέση αριθμού διαφάνειας 8">
            <a:extLst>
              <a:ext uri="{FF2B5EF4-FFF2-40B4-BE49-F238E27FC236}">
                <a16:creationId xmlns:a16="http://schemas.microsoft.com/office/drawing/2014/main" id="{13AC0351-E6E4-46AF-B0BA-D958A314634F}"/>
              </a:ext>
            </a:extLst>
          </p:cNvPr>
          <p:cNvSpPr txBox="1">
            <a:spLocks noGrp="1"/>
          </p:cNvSpPr>
          <p:nvPr>
            <p:ph type="sldNum" sz="quarter" idx="8"/>
          </p:nvPr>
        </p:nvSpPr>
        <p:spPr/>
        <p:txBody>
          <a:bodyPr/>
          <a:lstStyle>
            <a:lvl1pPr>
              <a:defRPr/>
            </a:lvl1pPr>
          </a:lstStyle>
          <a:p>
            <a:pPr lvl="0"/>
            <a:fld id="{C7A1752F-0E87-44B0-83C8-E16773F415B5}" type="slidenum">
              <a:t>‹#›</a:t>
            </a:fld>
            <a:endParaRPr lang="en-US"/>
          </a:p>
        </p:txBody>
      </p:sp>
    </p:spTree>
    <p:extLst>
      <p:ext uri="{BB962C8B-B14F-4D97-AF65-F5344CB8AC3E}">
        <p14:creationId xmlns:p14="http://schemas.microsoft.com/office/powerpoint/2010/main" val="21621150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rgbClr val="FFFFFF"/>
        </a:solidFill>
        <a:effectLst/>
      </p:bgPr>
    </p:bg>
    <p:spTree>
      <p:nvGrpSpPr>
        <p:cNvPr id="1" name=""/>
        <p:cNvGrpSpPr/>
        <p:nvPr/>
      </p:nvGrpSpPr>
      <p:grpSpPr>
        <a:xfrm>
          <a:off x="0" y="0"/>
          <a:ext cx="0" cy="0"/>
          <a:chOff x="0" y="0"/>
          <a:chExt cx="0" cy="0"/>
        </a:xfrm>
      </p:grpSpPr>
      <p:sp>
        <p:nvSpPr>
          <p:cNvPr id="2" name="Ορθογώνιο 9">
            <a:extLst>
              <a:ext uri="{FF2B5EF4-FFF2-40B4-BE49-F238E27FC236}">
                <a16:creationId xmlns:a16="http://schemas.microsoft.com/office/drawing/2014/main" id="{C5D1889E-9045-4537-AB8B-735C9FD65536}"/>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a:extLst>
              <a:ext uri="{FF2B5EF4-FFF2-40B4-BE49-F238E27FC236}">
                <a16:creationId xmlns:a16="http://schemas.microsoft.com/office/drawing/2014/main" id="{6AD3D4B4-7E8F-4539-B891-BB0967DF2E87}"/>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l-GR"/>
              <a:t>Κάντε κλικ για να επεξεργαστείτε τον τίτλο υποδείγματος</a:t>
            </a:r>
            <a:endParaRPr lang="en-US"/>
          </a:p>
        </p:txBody>
      </p:sp>
      <p:sp>
        <p:nvSpPr>
          <p:cNvPr id="4" name="Θέση κειμένου 2">
            <a:extLst>
              <a:ext uri="{FF2B5EF4-FFF2-40B4-BE49-F238E27FC236}">
                <a16:creationId xmlns:a16="http://schemas.microsoft.com/office/drawing/2014/main" id="{79AAF187-13DC-4AA9-821B-A3CE5579E6B1}"/>
              </a:ext>
            </a:extLst>
          </p:cNvPr>
          <p:cNvSpPr txBox="1">
            <a:spLocks noGrp="1"/>
          </p:cNvSpPr>
          <p:nvPr>
            <p:ph type="body" idx="1"/>
          </p:nvPr>
        </p:nvSpPr>
        <p:spPr>
          <a:xfrm>
            <a:off x="1097280" y="4663440"/>
            <a:ext cx="10058400" cy="1143000"/>
          </a:xfrm>
        </p:spPr>
        <p:txBody>
          <a:bodyPr lIns="91440" rIns="91440"/>
          <a:lstStyle>
            <a:lvl1pPr marL="0" indent="0">
              <a:buNone/>
              <a:defRPr sz="2400" cap="all" spc="200">
                <a:solidFill>
                  <a:srgbClr val="000000"/>
                </a:solidFill>
              </a:defRPr>
            </a:lvl1pPr>
          </a:lstStyle>
          <a:p>
            <a:pPr lvl="0"/>
            <a:r>
              <a:rPr lang="el-GR"/>
              <a:t>Στυλ κειμένου υποδείγματος</a:t>
            </a:r>
          </a:p>
        </p:txBody>
      </p:sp>
      <p:cxnSp>
        <p:nvCxnSpPr>
          <p:cNvPr id="5" name="Ευθεία γραμμή σύνδεσης 8">
            <a:extLst>
              <a:ext uri="{FF2B5EF4-FFF2-40B4-BE49-F238E27FC236}">
                <a16:creationId xmlns:a16="http://schemas.microsoft.com/office/drawing/2014/main" id="{27352F1B-E4FE-4B5E-8A2E-2683E3F899C5}"/>
              </a:ext>
            </a:extLst>
          </p:cNvPr>
          <p:cNvCxnSpPr/>
          <p:nvPr/>
        </p:nvCxnSpPr>
        <p:spPr>
          <a:xfrm>
            <a:off x="1207657" y="4485132"/>
            <a:ext cx="9875520" cy="0"/>
          </a:xfrm>
          <a:prstGeom prst="straightConnector1">
            <a:avLst/>
          </a:prstGeom>
          <a:noFill/>
          <a:ln w="12701" cap="flat">
            <a:solidFill>
              <a:srgbClr val="404040"/>
            </a:solidFill>
            <a:prstDash val="solid"/>
            <a:miter/>
          </a:ln>
        </p:spPr>
      </p:cxnSp>
      <p:sp>
        <p:nvSpPr>
          <p:cNvPr id="6" name="Θέση ημερομηνίας 6">
            <a:extLst>
              <a:ext uri="{FF2B5EF4-FFF2-40B4-BE49-F238E27FC236}">
                <a16:creationId xmlns:a16="http://schemas.microsoft.com/office/drawing/2014/main" id="{F2D4BD87-B444-48BA-A9FA-33D018AE4FA5}"/>
              </a:ext>
            </a:extLst>
          </p:cNvPr>
          <p:cNvSpPr txBox="1">
            <a:spLocks noGrp="1"/>
          </p:cNvSpPr>
          <p:nvPr>
            <p:ph type="dt" sz="half" idx="7"/>
          </p:nvPr>
        </p:nvSpPr>
        <p:spPr/>
        <p:txBody>
          <a:bodyPr/>
          <a:lstStyle>
            <a:lvl1pPr>
              <a:defRPr/>
            </a:lvl1pPr>
          </a:lstStyle>
          <a:p>
            <a:pPr lvl="0"/>
            <a:fld id="{17BDF465-F295-40DF-893A-2FEB11CD44B9}" type="datetime1">
              <a:rPr lang="el-GR"/>
              <a:pPr lvl="0"/>
              <a:t>25/10/2020</a:t>
            </a:fld>
            <a:endParaRPr lang="en-US"/>
          </a:p>
        </p:txBody>
      </p:sp>
      <p:sp>
        <p:nvSpPr>
          <p:cNvPr id="7" name="Θέση υποσέλιδου 7">
            <a:extLst>
              <a:ext uri="{FF2B5EF4-FFF2-40B4-BE49-F238E27FC236}">
                <a16:creationId xmlns:a16="http://schemas.microsoft.com/office/drawing/2014/main" id="{C59A2AF4-E374-4C97-9391-E817AB7B210E}"/>
              </a:ext>
            </a:extLst>
          </p:cNvPr>
          <p:cNvSpPr txBox="1">
            <a:spLocks noGrp="1"/>
          </p:cNvSpPr>
          <p:nvPr>
            <p:ph type="ftr" sz="quarter" idx="9"/>
          </p:nvPr>
        </p:nvSpPr>
        <p:spPr/>
        <p:txBody>
          <a:bodyPr/>
          <a:lstStyle>
            <a:lvl1pPr>
              <a:defRPr/>
            </a:lvl1pPr>
          </a:lstStyle>
          <a:p>
            <a:pPr lvl="0"/>
            <a:endParaRPr lang="en-US"/>
          </a:p>
        </p:txBody>
      </p:sp>
      <p:sp>
        <p:nvSpPr>
          <p:cNvPr id="8" name="Θέση αριθμού διαφάνειας 10">
            <a:extLst>
              <a:ext uri="{FF2B5EF4-FFF2-40B4-BE49-F238E27FC236}">
                <a16:creationId xmlns:a16="http://schemas.microsoft.com/office/drawing/2014/main" id="{19514EFD-EF51-45E4-A739-B3A3E3EF5F3C}"/>
              </a:ext>
            </a:extLst>
          </p:cNvPr>
          <p:cNvSpPr txBox="1">
            <a:spLocks noGrp="1"/>
          </p:cNvSpPr>
          <p:nvPr>
            <p:ph type="sldNum" sz="quarter" idx="8"/>
          </p:nvPr>
        </p:nvSpPr>
        <p:spPr/>
        <p:txBody>
          <a:bodyPr/>
          <a:lstStyle>
            <a:lvl1pPr>
              <a:defRPr/>
            </a:lvl1pPr>
          </a:lstStyle>
          <a:p>
            <a:pPr lvl="0"/>
            <a:fld id="{8CF827B5-DAA6-42B3-B149-6D806DD41478}" type="slidenum">
              <a:t>‹#›</a:t>
            </a:fld>
            <a:endParaRPr lang="en-US"/>
          </a:p>
        </p:txBody>
      </p:sp>
    </p:spTree>
    <p:extLst>
      <p:ext uri="{BB962C8B-B14F-4D97-AF65-F5344CB8AC3E}">
        <p14:creationId xmlns:p14="http://schemas.microsoft.com/office/powerpoint/2010/main" val="377587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ομένων">
    <p:spTree>
      <p:nvGrpSpPr>
        <p:cNvPr id="1" name=""/>
        <p:cNvGrpSpPr/>
        <p:nvPr/>
      </p:nvGrpSpPr>
      <p:grpSpPr>
        <a:xfrm>
          <a:off x="0" y="0"/>
          <a:ext cx="0" cy="0"/>
          <a:chOff x="0" y="0"/>
          <a:chExt cx="0" cy="0"/>
        </a:xfrm>
      </p:grpSpPr>
      <p:sp>
        <p:nvSpPr>
          <p:cNvPr id="2" name="Τίτλος 7">
            <a:extLst>
              <a:ext uri="{FF2B5EF4-FFF2-40B4-BE49-F238E27FC236}">
                <a16:creationId xmlns:a16="http://schemas.microsoft.com/office/drawing/2014/main" id="{8B996951-5874-47BE-9490-1F81CF67BE11}"/>
              </a:ext>
            </a:extLst>
          </p:cNvPr>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7DD67719-8C2A-4513-B6E4-115C201B29A8}"/>
              </a:ext>
            </a:extLst>
          </p:cNvPr>
          <p:cNvSpPr txBox="1">
            <a:spLocks noGrp="1"/>
          </p:cNvSpPr>
          <p:nvPr>
            <p:ph idx="1"/>
          </p:nvPr>
        </p:nvSpPr>
        <p:spPr>
          <a:xfrm>
            <a:off x="1097280" y="2120895"/>
            <a:ext cx="4639738" cy="3748189"/>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a:extLst>
              <a:ext uri="{FF2B5EF4-FFF2-40B4-BE49-F238E27FC236}">
                <a16:creationId xmlns:a16="http://schemas.microsoft.com/office/drawing/2014/main" id="{BAEC5093-B548-43F8-80DC-B15613709DC5}"/>
              </a:ext>
            </a:extLst>
          </p:cNvPr>
          <p:cNvSpPr txBox="1">
            <a:spLocks noGrp="1"/>
          </p:cNvSpPr>
          <p:nvPr>
            <p:ph idx="2"/>
          </p:nvPr>
        </p:nvSpPr>
        <p:spPr>
          <a:xfrm>
            <a:off x="6515941" y="2120895"/>
            <a:ext cx="4639738" cy="3748189"/>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1">
            <a:extLst>
              <a:ext uri="{FF2B5EF4-FFF2-40B4-BE49-F238E27FC236}">
                <a16:creationId xmlns:a16="http://schemas.microsoft.com/office/drawing/2014/main" id="{FC49BB76-48F6-4F8F-9D5B-C42E410F8F56}"/>
              </a:ext>
            </a:extLst>
          </p:cNvPr>
          <p:cNvSpPr txBox="1">
            <a:spLocks noGrp="1"/>
          </p:cNvSpPr>
          <p:nvPr>
            <p:ph type="dt" sz="half" idx="7"/>
          </p:nvPr>
        </p:nvSpPr>
        <p:spPr/>
        <p:txBody>
          <a:bodyPr/>
          <a:lstStyle>
            <a:lvl1pPr>
              <a:defRPr/>
            </a:lvl1pPr>
          </a:lstStyle>
          <a:p>
            <a:pPr lvl="0"/>
            <a:fld id="{BD80BC4F-CA94-4532-B624-9ACB8CCA7724}" type="datetime1">
              <a:rPr lang="el-GR"/>
              <a:pPr lvl="0"/>
              <a:t>25/10/2020</a:t>
            </a:fld>
            <a:endParaRPr lang="en-US"/>
          </a:p>
        </p:txBody>
      </p:sp>
      <p:sp>
        <p:nvSpPr>
          <p:cNvPr id="6" name="Θέση υποσέλιδου 8">
            <a:extLst>
              <a:ext uri="{FF2B5EF4-FFF2-40B4-BE49-F238E27FC236}">
                <a16:creationId xmlns:a16="http://schemas.microsoft.com/office/drawing/2014/main" id="{851B578F-5FC6-4544-A208-378F1D7CEB66}"/>
              </a:ext>
            </a:extLst>
          </p:cNvPr>
          <p:cNvSpPr txBox="1">
            <a:spLocks noGrp="1"/>
          </p:cNvSpPr>
          <p:nvPr>
            <p:ph type="ftr" sz="quarter" idx="9"/>
          </p:nvPr>
        </p:nvSpPr>
        <p:spPr/>
        <p:txBody>
          <a:bodyPr/>
          <a:lstStyle>
            <a:lvl1pPr>
              <a:defRPr/>
            </a:lvl1pPr>
          </a:lstStyle>
          <a:p>
            <a:pPr lvl="0"/>
            <a:endParaRPr lang="en-US"/>
          </a:p>
        </p:txBody>
      </p:sp>
      <p:sp>
        <p:nvSpPr>
          <p:cNvPr id="7" name="Θέση αριθμού διαφάνειας 9">
            <a:extLst>
              <a:ext uri="{FF2B5EF4-FFF2-40B4-BE49-F238E27FC236}">
                <a16:creationId xmlns:a16="http://schemas.microsoft.com/office/drawing/2014/main" id="{579B83F6-B668-4812-BA4E-7A1D7E5C08C7}"/>
              </a:ext>
            </a:extLst>
          </p:cNvPr>
          <p:cNvSpPr txBox="1">
            <a:spLocks noGrp="1"/>
          </p:cNvSpPr>
          <p:nvPr>
            <p:ph type="sldNum" sz="quarter" idx="8"/>
          </p:nvPr>
        </p:nvSpPr>
        <p:spPr/>
        <p:txBody>
          <a:bodyPr/>
          <a:lstStyle>
            <a:lvl1pPr>
              <a:defRPr/>
            </a:lvl1pPr>
          </a:lstStyle>
          <a:p>
            <a:pPr lvl="0"/>
            <a:fld id="{02A30EDB-2B07-4353-95E8-6449F4BAA336}" type="slidenum">
              <a:t>‹#›</a:t>
            </a:fld>
            <a:endParaRPr lang="en-US"/>
          </a:p>
        </p:txBody>
      </p:sp>
    </p:spTree>
    <p:extLst>
      <p:ext uri="{BB962C8B-B14F-4D97-AF65-F5344CB8AC3E}">
        <p14:creationId xmlns:p14="http://schemas.microsoft.com/office/powerpoint/2010/main" val="423447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9">
            <a:extLst>
              <a:ext uri="{FF2B5EF4-FFF2-40B4-BE49-F238E27FC236}">
                <a16:creationId xmlns:a16="http://schemas.microsoft.com/office/drawing/2014/main" id="{58B6CD42-EFA6-4243-AB6A-D999D8F97FFB}"/>
              </a:ext>
            </a:extLst>
          </p:cNvPr>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6AB1B2EF-164C-41E0-9039-7857D3942E6F}"/>
              </a:ext>
            </a:extLst>
          </p:cNvPr>
          <p:cNvSpPr txBox="1">
            <a:spLocks noGrp="1"/>
          </p:cNvSpPr>
          <p:nvPr>
            <p:ph type="body" idx="1"/>
          </p:nvPr>
        </p:nvSpPr>
        <p:spPr>
          <a:xfrm>
            <a:off x="1097280" y="2057400"/>
            <a:ext cx="4639738" cy="736284"/>
          </a:xfrm>
        </p:spPr>
        <p:txBody>
          <a:bodyPr lIns="91440" rIns="91440" anchor="ctr"/>
          <a:lstStyle>
            <a:lvl1pPr marL="0" indent="0">
              <a:buNone/>
              <a:defRPr sz="2000" cap="all">
                <a:solidFill>
                  <a:srgbClr val="000000"/>
                </a:solidFill>
              </a:defRPr>
            </a:lvl1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163DB0DB-BD2F-4D37-8C38-64D7B1C42E00}"/>
              </a:ext>
            </a:extLst>
          </p:cNvPr>
          <p:cNvSpPr txBox="1">
            <a:spLocks noGrp="1"/>
          </p:cNvSpPr>
          <p:nvPr>
            <p:ph idx="2"/>
          </p:nvPr>
        </p:nvSpPr>
        <p:spPr>
          <a:xfrm>
            <a:off x="1097280" y="2958276"/>
            <a:ext cx="4639738" cy="2910818"/>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a:extLst>
              <a:ext uri="{FF2B5EF4-FFF2-40B4-BE49-F238E27FC236}">
                <a16:creationId xmlns:a16="http://schemas.microsoft.com/office/drawing/2014/main" id="{07AD1BD4-3E76-4B5F-9978-04B975A3073F}"/>
              </a:ext>
            </a:extLst>
          </p:cNvPr>
          <p:cNvSpPr txBox="1">
            <a:spLocks noGrp="1"/>
          </p:cNvSpPr>
          <p:nvPr>
            <p:ph type="body" idx="3"/>
          </p:nvPr>
        </p:nvSpPr>
        <p:spPr>
          <a:xfrm>
            <a:off x="6515941" y="2057400"/>
            <a:ext cx="4639738" cy="736284"/>
          </a:xfrm>
        </p:spPr>
        <p:txBody>
          <a:bodyPr lIns="91440" rIns="91440" anchor="ctr"/>
          <a:lstStyle>
            <a:lvl1pPr marL="0" indent="0">
              <a:buNone/>
              <a:defRPr sz="2000" cap="all">
                <a:solidFill>
                  <a:srgbClr val="000000"/>
                </a:solidFill>
              </a:defRPr>
            </a:lvl1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593DEAB4-0947-4D64-9CFC-7F9BF9F4CAE6}"/>
              </a:ext>
            </a:extLst>
          </p:cNvPr>
          <p:cNvSpPr txBox="1">
            <a:spLocks noGrp="1"/>
          </p:cNvSpPr>
          <p:nvPr>
            <p:ph idx="4"/>
          </p:nvPr>
        </p:nvSpPr>
        <p:spPr>
          <a:xfrm>
            <a:off x="6515941" y="2958276"/>
            <a:ext cx="4639738" cy="2910818"/>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1">
            <a:extLst>
              <a:ext uri="{FF2B5EF4-FFF2-40B4-BE49-F238E27FC236}">
                <a16:creationId xmlns:a16="http://schemas.microsoft.com/office/drawing/2014/main" id="{166ABE95-72CE-43BE-A46D-6C4C364596CE}"/>
              </a:ext>
            </a:extLst>
          </p:cNvPr>
          <p:cNvSpPr txBox="1">
            <a:spLocks noGrp="1"/>
          </p:cNvSpPr>
          <p:nvPr>
            <p:ph type="dt" sz="half" idx="7"/>
          </p:nvPr>
        </p:nvSpPr>
        <p:spPr/>
        <p:txBody>
          <a:bodyPr/>
          <a:lstStyle>
            <a:lvl1pPr>
              <a:defRPr/>
            </a:lvl1pPr>
          </a:lstStyle>
          <a:p>
            <a:pPr lvl="0"/>
            <a:fld id="{D3D2B124-8A51-4924-A9E7-A03E981BB4C8}" type="datetime1">
              <a:rPr lang="el-GR"/>
              <a:pPr lvl="0"/>
              <a:t>25/10/2020</a:t>
            </a:fld>
            <a:endParaRPr lang="en-US"/>
          </a:p>
        </p:txBody>
      </p:sp>
      <p:sp>
        <p:nvSpPr>
          <p:cNvPr id="8" name="Θέση υποσέλιδου 10">
            <a:extLst>
              <a:ext uri="{FF2B5EF4-FFF2-40B4-BE49-F238E27FC236}">
                <a16:creationId xmlns:a16="http://schemas.microsoft.com/office/drawing/2014/main" id="{57F157BA-4E45-44A1-BFF1-AA61BEDD2184}"/>
              </a:ext>
            </a:extLst>
          </p:cNvPr>
          <p:cNvSpPr txBox="1">
            <a:spLocks noGrp="1"/>
          </p:cNvSpPr>
          <p:nvPr>
            <p:ph type="ftr" sz="quarter" idx="9"/>
          </p:nvPr>
        </p:nvSpPr>
        <p:spPr/>
        <p:txBody>
          <a:bodyPr/>
          <a:lstStyle>
            <a:lvl1pPr>
              <a:defRPr/>
            </a:lvl1pPr>
          </a:lstStyle>
          <a:p>
            <a:pPr lvl="0"/>
            <a:endParaRPr lang="en-US"/>
          </a:p>
        </p:txBody>
      </p:sp>
      <p:sp>
        <p:nvSpPr>
          <p:cNvPr id="9" name="Θέση αριθμού διαφάνειας 11">
            <a:extLst>
              <a:ext uri="{FF2B5EF4-FFF2-40B4-BE49-F238E27FC236}">
                <a16:creationId xmlns:a16="http://schemas.microsoft.com/office/drawing/2014/main" id="{7904DDA5-CD82-4322-B965-E842985B04CC}"/>
              </a:ext>
            </a:extLst>
          </p:cNvPr>
          <p:cNvSpPr txBox="1">
            <a:spLocks noGrp="1"/>
          </p:cNvSpPr>
          <p:nvPr>
            <p:ph type="sldNum" sz="quarter" idx="8"/>
          </p:nvPr>
        </p:nvSpPr>
        <p:spPr/>
        <p:txBody>
          <a:bodyPr/>
          <a:lstStyle>
            <a:lvl1pPr>
              <a:defRPr/>
            </a:lvl1pPr>
          </a:lstStyle>
          <a:p>
            <a:pPr lvl="0"/>
            <a:fld id="{EF0811D6-072D-4222-BF00-2A03210BA8B6}" type="slidenum">
              <a:t>‹#›</a:t>
            </a:fld>
            <a:endParaRPr lang="en-US"/>
          </a:p>
        </p:txBody>
      </p:sp>
    </p:spTree>
    <p:extLst>
      <p:ext uri="{BB962C8B-B14F-4D97-AF65-F5344CB8AC3E}">
        <p14:creationId xmlns:p14="http://schemas.microsoft.com/office/powerpoint/2010/main" val="25018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509AEA9-2C32-4434-AD02-FF04A7398553}"/>
              </a:ext>
            </a:extLst>
          </p:cNvPr>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ημερομηνίας 5">
            <a:extLst>
              <a:ext uri="{FF2B5EF4-FFF2-40B4-BE49-F238E27FC236}">
                <a16:creationId xmlns:a16="http://schemas.microsoft.com/office/drawing/2014/main" id="{B41DE71A-B0A4-4897-8C99-573B9A2F1E6B}"/>
              </a:ext>
            </a:extLst>
          </p:cNvPr>
          <p:cNvSpPr txBox="1">
            <a:spLocks noGrp="1"/>
          </p:cNvSpPr>
          <p:nvPr>
            <p:ph type="dt" sz="half" idx="7"/>
          </p:nvPr>
        </p:nvSpPr>
        <p:spPr/>
        <p:txBody>
          <a:bodyPr/>
          <a:lstStyle>
            <a:lvl1pPr>
              <a:defRPr/>
            </a:lvl1pPr>
          </a:lstStyle>
          <a:p>
            <a:pPr lvl="0"/>
            <a:fld id="{65E389D6-04FD-4A83-B5EB-17CFA8FF4CAB}" type="datetime1">
              <a:rPr lang="el-GR"/>
              <a:pPr lvl="0"/>
              <a:t>25/10/2020</a:t>
            </a:fld>
            <a:endParaRPr lang="en-US"/>
          </a:p>
        </p:txBody>
      </p:sp>
      <p:sp>
        <p:nvSpPr>
          <p:cNvPr id="4" name="Θέση υποσέλιδου 6">
            <a:extLst>
              <a:ext uri="{FF2B5EF4-FFF2-40B4-BE49-F238E27FC236}">
                <a16:creationId xmlns:a16="http://schemas.microsoft.com/office/drawing/2014/main" id="{A0D6CF47-5B79-4B4F-A452-141A91E5BD7A}"/>
              </a:ext>
            </a:extLst>
          </p:cNvPr>
          <p:cNvSpPr txBox="1">
            <a:spLocks noGrp="1"/>
          </p:cNvSpPr>
          <p:nvPr>
            <p:ph type="ftr" sz="quarter" idx="9"/>
          </p:nvPr>
        </p:nvSpPr>
        <p:spPr/>
        <p:txBody>
          <a:bodyPr/>
          <a:lstStyle>
            <a:lvl1pPr>
              <a:defRPr/>
            </a:lvl1pPr>
          </a:lstStyle>
          <a:p>
            <a:pPr lvl="0"/>
            <a:endParaRPr lang="en-US"/>
          </a:p>
        </p:txBody>
      </p:sp>
      <p:sp>
        <p:nvSpPr>
          <p:cNvPr id="5" name="Θέση αριθμού διαφάνειας 7">
            <a:extLst>
              <a:ext uri="{FF2B5EF4-FFF2-40B4-BE49-F238E27FC236}">
                <a16:creationId xmlns:a16="http://schemas.microsoft.com/office/drawing/2014/main" id="{C981ECFE-4822-41DC-8067-259010C8F9E8}"/>
              </a:ext>
            </a:extLst>
          </p:cNvPr>
          <p:cNvSpPr txBox="1">
            <a:spLocks noGrp="1"/>
          </p:cNvSpPr>
          <p:nvPr>
            <p:ph type="sldNum" sz="quarter" idx="8"/>
          </p:nvPr>
        </p:nvSpPr>
        <p:spPr/>
        <p:txBody>
          <a:bodyPr/>
          <a:lstStyle>
            <a:lvl1pPr>
              <a:defRPr/>
            </a:lvl1pPr>
          </a:lstStyle>
          <a:p>
            <a:pPr lvl="0"/>
            <a:fld id="{E293279E-C943-4AB6-86D9-A5ECD72A84F3}" type="slidenum">
              <a:t>‹#›</a:t>
            </a:fld>
            <a:endParaRPr lang="en-US"/>
          </a:p>
        </p:txBody>
      </p:sp>
    </p:spTree>
    <p:extLst>
      <p:ext uri="{BB962C8B-B14F-4D97-AF65-F5344CB8AC3E}">
        <p14:creationId xmlns:p14="http://schemas.microsoft.com/office/powerpoint/2010/main" val="41760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2" name="Ορθογώνιο 9">
            <a:extLst>
              <a:ext uri="{FF2B5EF4-FFF2-40B4-BE49-F238E27FC236}">
                <a16:creationId xmlns:a16="http://schemas.microsoft.com/office/drawing/2014/main" id="{2498D0D2-44A9-4DB8-879A-1B8B46CC9848}"/>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ημερομηνίας 1">
            <a:extLst>
              <a:ext uri="{FF2B5EF4-FFF2-40B4-BE49-F238E27FC236}">
                <a16:creationId xmlns:a16="http://schemas.microsoft.com/office/drawing/2014/main" id="{9937D41B-DA50-4CE1-A3F3-845415864F9E}"/>
              </a:ext>
            </a:extLst>
          </p:cNvPr>
          <p:cNvSpPr txBox="1">
            <a:spLocks noGrp="1"/>
          </p:cNvSpPr>
          <p:nvPr>
            <p:ph type="dt" sz="half" idx="7"/>
          </p:nvPr>
        </p:nvSpPr>
        <p:spPr/>
        <p:txBody>
          <a:bodyPr/>
          <a:lstStyle>
            <a:lvl1pPr>
              <a:defRPr/>
            </a:lvl1pPr>
          </a:lstStyle>
          <a:p>
            <a:pPr lvl="0"/>
            <a:fld id="{30CF5FD2-2A4F-4EA2-BF11-D1DFD940742C}" type="datetime1">
              <a:rPr lang="el-GR"/>
              <a:pPr lvl="0"/>
              <a:t>25/10/2020</a:t>
            </a:fld>
            <a:endParaRPr lang="en-US"/>
          </a:p>
        </p:txBody>
      </p:sp>
      <p:sp>
        <p:nvSpPr>
          <p:cNvPr id="4" name="Θέση υποσέλιδου 2">
            <a:extLst>
              <a:ext uri="{FF2B5EF4-FFF2-40B4-BE49-F238E27FC236}">
                <a16:creationId xmlns:a16="http://schemas.microsoft.com/office/drawing/2014/main" id="{0CF622D3-04D4-4E6C-85CB-9FEB11206372}"/>
              </a:ext>
            </a:extLst>
          </p:cNvPr>
          <p:cNvSpPr txBox="1">
            <a:spLocks noGrp="1"/>
          </p:cNvSpPr>
          <p:nvPr>
            <p:ph type="ftr" sz="quarter" idx="9"/>
          </p:nvPr>
        </p:nvSpPr>
        <p:spPr/>
        <p:txBody>
          <a:bodyPr/>
          <a:lstStyle>
            <a:lvl1pPr>
              <a:defRPr/>
            </a:lvl1pPr>
          </a:lstStyle>
          <a:p>
            <a:pPr lvl="0"/>
            <a:endParaRPr lang="en-US"/>
          </a:p>
        </p:txBody>
      </p:sp>
      <p:sp>
        <p:nvSpPr>
          <p:cNvPr id="5" name="Θέση αριθμού διαφάνειας 3">
            <a:extLst>
              <a:ext uri="{FF2B5EF4-FFF2-40B4-BE49-F238E27FC236}">
                <a16:creationId xmlns:a16="http://schemas.microsoft.com/office/drawing/2014/main" id="{35C1E9D2-6563-49BA-A89D-17FBD65D072A}"/>
              </a:ext>
            </a:extLst>
          </p:cNvPr>
          <p:cNvSpPr txBox="1">
            <a:spLocks noGrp="1"/>
          </p:cNvSpPr>
          <p:nvPr>
            <p:ph type="sldNum" sz="quarter" idx="8"/>
          </p:nvPr>
        </p:nvSpPr>
        <p:spPr/>
        <p:txBody>
          <a:bodyPr/>
          <a:lstStyle>
            <a:lvl1pPr>
              <a:defRPr/>
            </a:lvl1pPr>
          </a:lstStyle>
          <a:p>
            <a:pPr lvl="0"/>
            <a:fld id="{F82B4576-D23D-410D-A5DA-943BD65086F5}" type="slidenum">
              <a:t>‹#›</a:t>
            </a:fld>
            <a:endParaRPr lang="en-US"/>
          </a:p>
        </p:txBody>
      </p:sp>
    </p:spTree>
    <p:extLst>
      <p:ext uri="{BB962C8B-B14F-4D97-AF65-F5344CB8AC3E}">
        <p14:creationId xmlns:p14="http://schemas.microsoft.com/office/powerpoint/2010/main" val="8289925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Ορθογώνιο 7">
            <a:extLst>
              <a:ext uri="{FF2B5EF4-FFF2-40B4-BE49-F238E27FC236}">
                <a16:creationId xmlns:a16="http://schemas.microsoft.com/office/drawing/2014/main" id="{C1D33C96-D12D-4FC4-A09F-CC36F930A797}"/>
              </a:ext>
            </a:extLst>
          </p:cNvPr>
          <p:cNvSpPr/>
          <p:nvPr/>
        </p:nvSpPr>
        <p:spPr>
          <a:xfrm>
            <a:off x="18" y="0"/>
            <a:ext cx="4654296" cy="68580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a:extLst>
              <a:ext uri="{FF2B5EF4-FFF2-40B4-BE49-F238E27FC236}">
                <a16:creationId xmlns:a16="http://schemas.microsoft.com/office/drawing/2014/main" id="{E81FB03E-9333-48DD-9A8A-18035AE27524}"/>
              </a:ext>
            </a:extLst>
          </p:cNvPr>
          <p:cNvSpPr txBox="1">
            <a:spLocks noGrp="1"/>
          </p:cNvSpPr>
          <p:nvPr>
            <p:ph type="title"/>
          </p:nvPr>
        </p:nvSpPr>
        <p:spPr>
          <a:xfrm>
            <a:off x="643463" y="786384"/>
            <a:ext cx="3517568" cy="2093976"/>
          </a:xfrm>
        </p:spPr>
        <p:txBody>
          <a:bodyPr>
            <a:noAutofit/>
          </a:bodyPr>
          <a:lstStyle>
            <a:lvl1pPr>
              <a:defRPr sz="3200">
                <a:solidFill>
                  <a:srgbClr val="FFFFFF"/>
                </a:solidFill>
              </a:defRPr>
            </a:lvl1pPr>
          </a:lstStyle>
          <a:p>
            <a:pPr lvl="0"/>
            <a:r>
              <a:rPr lang="el-GR"/>
              <a:t>Κάντε κλικ για να</a:t>
            </a:r>
            <a:r>
              <a:rPr lang="en-US"/>
              <a:t> </a:t>
            </a:r>
            <a:r>
              <a:rPr lang="el-GR"/>
              <a:t>επεξεργαστείτε το</a:t>
            </a:r>
            <a:r>
              <a:rPr lang="en-US"/>
              <a:t> </a:t>
            </a:r>
            <a:r>
              <a:rPr lang="el-GR"/>
              <a:t>Στυλ κύριου τίτλου</a:t>
            </a:r>
            <a:endParaRPr lang="en-US"/>
          </a:p>
        </p:txBody>
      </p:sp>
      <p:sp>
        <p:nvSpPr>
          <p:cNvPr id="4" name="Θέση περιεχομένου 2">
            <a:extLst>
              <a:ext uri="{FF2B5EF4-FFF2-40B4-BE49-F238E27FC236}">
                <a16:creationId xmlns:a16="http://schemas.microsoft.com/office/drawing/2014/main" id="{8F8A5F7B-6575-4A5F-996D-CECDAA3D9048}"/>
              </a:ext>
            </a:extLst>
          </p:cNvPr>
          <p:cNvSpPr txBox="1">
            <a:spLocks noGrp="1"/>
          </p:cNvSpPr>
          <p:nvPr>
            <p:ph idx="1"/>
          </p:nvPr>
        </p:nvSpPr>
        <p:spPr>
          <a:xfrm>
            <a:off x="5458986" y="812801"/>
            <a:ext cx="5928347" cy="5294760"/>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3">
            <a:extLst>
              <a:ext uri="{FF2B5EF4-FFF2-40B4-BE49-F238E27FC236}">
                <a16:creationId xmlns:a16="http://schemas.microsoft.com/office/drawing/2014/main" id="{8A700AAB-3F26-48B5-93E8-0FB90E988C89}"/>
              </a:ext>
            </a:extLst>
          </p:cNvPr>
          <p:cNvSpPr txBox="1">
            <a:spLocks noGrp="1"/>
          </p:cNvSpPr>
          <p:nvPr>
            <p:ph type="body" idx="2"/>
          </p:nvPr>
        </p:nvSpPr>
        <p:spPr>
          <a:xfrm>
            <a:off x="643463" y="3043050"/>
            <a:ext cx="3517568" cy="3064501"/>
          </a:xfrm>
        </p:spPr>
        <p:txBody>
          <a:bodyPr lIns="91440" rIns="91440"/>
          <a:lstStyle>
            <a:lvl1pPr marL="0" indent="0">
              <a:buNone/>
              <a:defRPr sz="1800">
                <a:solidFill>
                  <a:srgbClr val="FFFFFF"/>
                </a:solidFill>
              </a:defRPr>
            </a:lvl1pPr>
          </a:lstStyle>
          <a:p>
            <a:pPr lvl="0"/>
            <a:r>
              <a:rPr lang="el-GR"/>
              <a:t>Στυλ κειμένου υποδείγματος</a:t>
            </a:r>
          </a:p>
        </p:txBody>
      </p:sp>
      <p:sp>
        <p:nvSpPr>
          <p:cNvPr id="6" name="Θέση ημερομηνίας 4">
            <a:extLst>
              <a:ext uri="{FF2B5EF4-FFF2-40B4-BE49-F238E27FC236}">
                <a16:creationId xmlns:a16="http://schemas.microsoft.com/office/drawing/2014/main" id="{C8C4DB43-7114-48A6-8F54-9807DBCCA360}"/>
              </a:ext>
            </a:extLst>
          </p:cNvPr>
          <p:cNvSpPr txBox="1">
            <a:spLocks noGrp="1"/>
          </p:cNvSpPr>
          <p:nvPr>
            <p:ph type="dt" sz="half" idx="7"/>
          </p:nvPr>
        </p:nvSpPr>
        <p:spPr>
          <a:xfrm>
            <a:off x="643463" y="6446520"/>
            <a:ext cx="3517568" cy="365129"/>
          </a:xfrm>
        </p:spPr>
        <p:txBody>
          <a:bodyPr/>
          <a:lstStyle>
            <a:lvl1pPr algn="l">
              <a:defRPr/>
            </a:lvl1pPr>
          </a:lstStyle>
          <a:p>
            <a:pPr lvl="0"/>
            <a:fld id="{45588404-6EC7-40E0-9A48-D15A2AB2FAB6}" type="datetime1">
              <a:rPr lang="el-GR"/>
              <a:pPr lvl="0"/>
              <a:t>25/10/2020</a:t>
            </a:fld>
            <a:endParaRPr lang="en-US"/>
          </a:p>
        </p:txBody>
      </p:sp>
      <p:sp>
        <p:nvSpPr>
          <p:cNvPr id="7" name="Θέση υποσέλιδου 5">
            <a:extLst>
              <a:ext uri="{FF2B5EF4-FFF2-40B4-BE49-F238E27FC236}">
                <a16:creationId xmlns:a16="http://schemas.microsoft.com/office/drawing/2014/main" id="{916F9877-263E-4DF5-A1E7-B4E802119FB5}"/>
              </a:ext>
            </a:extLst>
          </p:cNvPr>
          <p:cNvSpPr txBox="1">
            <a:spLocks noGrp="1"/>
          </p:cNvSpPr>
          <p:nvPr>
            <p:ph type="ftr" sz="quarter" idx="9"/>
          </p:nvPr>
        </p:nvSpPr>
        <p:spPr>
          <a:xfrm>
            <a:off x="5458986" y="6446520"/>
            <a:ext cx="5334015" cy="365129"/>
          </a:xfrm>
        </p:spPr>
        <p:txBody>
          <a:bodyPr/>
          <a:lstStyle>
            <a:lvl1pPr>
              <a:defRPr>
                <a:solidFill>
                  <a:srgbClr val="4A5356"/>
                </a:solidFill>
              </a:defRPr>
            </a:lvl1pPr>
          </a:lstStyle>
          <a:p>
            <a:pPr lvl="0"/>
            <a:endParaRPr lang="en-US"/>
          </a:p>
        </p:txBody>
      </p:sp>
      <p:sp>
        <p:nvSpPr>
          <p:cNvPr id="8" name="Θέση αριθμού διαφάνειας 6">
            <a:extLst>
              <a:ext uri="{FF2B5EF4-FFF2-40B4-BE49-F238E27FC236}">
                <a16:creationId xmlns:a16="http://schemas.microsoft.com/office/drawing/2014/main" id="{41AD92AE-0F02-47CC-A523-0254E2B8AC8E}"/>
              </a:ext>
            </a:extLst>
          </p:cNvPr>
          <p:cNvSpPr txBox="1">
            <a:spLocks noGrp="1"/>
          </p:cNvSpPr>
          <p:nvPr>
            <p:ph type="sldNum" sz="quarter" idx="8"/>
          </p:nvPr>
        </p:nvSpPr>
        <p:spPr/>
        <p:txBody>
          <a:bodyPr/>
          <a:lstStyle>
            <a:lvl1pPr>
              <a:defRPr>
                <a:solidFill>
                  <a:srgbClr val="4A5356"/>
                </a:solidFill>
              </a:defRPr>
            </a:lvl1pPr>
          </a:lstStyle>
          <a:p>
            <a:pPr lvl="0"/>
            <a:fld id="{A0046CAF-8EC2-43BF-B1B1-4753B8CDB655}" type="slidenum">
              <a:t>‹#›</a:t>
            </a:fld>
            <a:endParaRPr lang="en-US"/>
          </a:p>
        </p:txBody>
      </p:sp>
    </p:spTree>
    <p:extLst>
      <p:ext uri="{BB962C8B-B14F-4D97-AF65-F5344CB8AC3E}">
        <p14:creationId xmlns:p14="http://schemas.microsoft.com/office/powerpoint/2010/main" val="141542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 name="Ορθογώνιο 7">
            <a:extLst>
              <a:ext uri="{FF2B5EF4-FFF2-40B4-BE49-F238E27FC236}">
                <a16:creationId xmlns:a16="http://schemas.microsoft.com/office/drawing/2014/main" id="{4B9AB009-0A03-40AD-8CBC-D51B60641E39}"/>
              </a:ext>
            </a:extLst>
          </p:cNvPr>
          <p:cNvSpPr/>
          <p:nvPr/>
        </p:nvSpPr>
        <p:spPr>
          <a:xfrm>
            <a:off x="0" y="4578345"/>
            <a:ext cx="12188823" cy="2279654"/>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εικόνας 2">
            <a:extLst>
              <a:ext uri="{FF2B5EF4-FFF2-40B4-BE49-F238E27FC236}">
                <a16:creationId xmlns:a16="http://schemas.microsoft.com/office/drawing/2014/main" id="{940AFB87-0459-4B28-8B9F-480B4047834B}"/>
              </a:ext>
            </a:extLst>
          </p:cNvPr>
          <p:cNvSpPr txBox="1">
            <a:spLocks noGrp="1"/>
          </p:cNvSpPr>
          <p:nvPr>
            <p:ph type="pic" idx="1"/>
          </p:nvPr>
        </p:nvSpPr>
        <p:spPr>
          <a:xfrm>
            <a:off x="18" y="0"/>
            <a:ext cx="12191987" cy="4578345"/>
          </a:xfrm>
          <a:solidFill>
            <a:srgbClr val="D9D9D9"/>
          </a:solidFill>
        </p:spPr>
        <p:txBody>
          <a:bodyPr lIns="457200" tIns="457200"/>
          <a:lstStyle>
            <a:lvl1pPr marL="0" indent="0">
              <a:buNone/>
              <a:defRPr sz="3200"/>
            </a:lvl1pPr>
          </a:lstStyle>
          <a:p>
            <a:pPr lvl="0"/>
            <a:r>
              <a:rPr lang="el-GR"/>
              <a:t>Κάντε κλικ στο εικονίδιο για να προσθέσετε εικόνα</a:t>
            </a:r>
            <a:endParaRPr lang="en-US"/>
          </a:p>
        </p:txBody>
      </p:sp>
      <p:sp>
        <p:nvSpPr>
          <p:cNvPr id="4" name="Τίτλος 1">
            <a:extLst>
              <a:ext uri="{FF2B5EF4-FFF2-40B4-BE49-F238E27FC236}">
                <a16:creationId xmlns:a16="http://schemas.microsoft.com/office/drawing/2014/main" id="{08E93316-99E2-4544-B418-BC3C470AAE1E}"/>
              </a:ext>
            </a:extLst>
          </p:cNvPr>
          <p:cNvSpPr txBox="1">
            <a:spLocks noGrp="1"/>
          </p:cNvSpPr>
          <p:nvPr>
            <p:ph type="title"/>
          </p:nvPr>
        </p:nvSpPr>
        <p:spPr>
          <a:xfrm>
            <a:off x="1097280" y="4799365"/>
            <a:ext cx="10113648" cy="743681"/>
          </a:xfrm>
        </p:spPr>
        <p:txBody>
          <a:bodyPr tIns="0" bIns="0">
            <a:noAutofit/>
          </a:bodyPr>
          <a:lstStyle>
            <a:lvl1pPr>
              <a:defRPr sz="3100">
                <a:solidFill>
                  <a:srgbClr val="FFFFFF"/>
                </a:solidFill>
              </a:defRPr>
            </a:lvl1pPr>
          </a:lstStyle>
          <a:p>
            <a:pPr lvl="0"/>
            <a:r>
              <a:rPr lang="el-GR"/>
              <a:t>Κάντε κλικ για να επεξεργαστείτε τον τίτλο υποδείγματος</a:t>
            </a:r>
            <a:endParaRPr lang="en-US"/>
          </a:p>
        </p:txBody>
      </p:sp>
      <p:sp>
        <p:nvSpPr>
          <p:cNvPr id="5" name="Θέση κειμένου 3">
            <a:extLst>
              <a:ext uri="{FF2B5EF4-FFF2-40B4-BE49-F238E27FC236}">
                <a16:creationId xmlns:a16="http://schemas.microsoft.com/office/drawing/2014/main" id="{106CED86-794B-4150-A463-2107DEC48CEC}"/>
              </a:ext>
            </a:extLst>
          </p:cNvPr>
          <p:cNvSpPr txBox="1">
            <a:spLocks noGrp="1"/>
          </p:cNvSpPr>
          <p:nvPr>
            <p:ph type="body" idx="2"/>
          </p:nvPr>
        </p:nvSpPr>
        <p:spPr>
          <a:xfrm>
            <a:off x="1097280" y="5715000"/>
            <a:ext cx="10113264" cy="609603"/>
          </a:xfrm>
        </p:spPr>
        <p:txBody>
          <a:bodyPr lIns="91440" tIns="0" rIns="91440" bIns="0"/>
          <a:lstStyle>
            <a:lvl1pPr marL="0" indent="0">
              <a:spcBef>
                <a:spcPts val="0"/>
              </a:spcBef>
              <a:spcAft>
                <a:spcPts val="600"/>
              </a:spcAft>
              <a:buNone/>
              <a:defRPr sz="1800">
                <a:solidFill>
                  <a:srgbClr val="FFFFFF"/>
                </a:solidFill>
              </a:defRPr>
            </a:lvl1pPr>
          </a:lstStyle>
          <a:p>
            <a:pPr lvl="0"/>
            <a:r>
              <a:rPr lang="el-GR"/>
              <a:t>Στυλ κειμένου υποδείγματος</a:t>
            </a:r>
          </a:p>
        </p:txBody>
      </p:sp>
      <p:sp>
        <p:nvSpPr>
          <p:cNvPr id="6" name="Θέση ημερομηνίας 4">
            <a:extLst>
              <a:ext uri="{FF2B5EF4-FFF2-40B4-BE49-F238E27FC236}">
                <a16:creationId xmlns:a16="http://schemas.microsoft.com/office/drawing/2014/main" id="{B9EFDF6F-EE5E-4C6D-9CB5-CF9E9E26F8CE}"/>
              </a:ext>
            </a:extLst>
          </p:cNvPr>
          <p:cNvSpPr txBox="1">
            <a:spLocks noGrp="1"/>
          </p:cNvSpPr>
          <p:nvPr>
            <p:ph type="dt" sz="half" idx="7"/>
          </p:nvPr>
        </p:nvSpPr>
        <p:spPr/>
        <p:txBody>
          <a:bodyPr/>
          <a:lstStyle>
            <a:lvl1pPr>
              <a:defRPr/>
            </a:lvl1pPr>
          </a:lstStyle>
          <a:p>
            <a:pPr lvl="0"/>
            <a:fld id="{8A7679D6-F55A-4707-B8BB-4812789C2288}" type="datetime1">
              <a:rPr lang="el-GR"/>
              <a:pPr lvl="0"/>
              <a:t>25/10/2020</a:t>
            </a:fld>
            <a:endParaRPr lang="en-US"/>
          </a:p>
        </p:txBody>
      </p:sp>
      <p:sp>
        <p:nvSpPr>
          <p:cNvPr id="7" name="Θέση υποσέλιδου 5">
            <a:extLst>
              <a:ext uri="{FF2B5EF4-FFF2-40B4-BE49-F238E27FC236}">
                <a16:creationId xmlns:a16="http://schemas.microsoft.com/office/drawing/2014/main" id="{0FE68B85-BF16-4D5A-A9C7-9A7A098031A5}"/>
              </a:ext>
            </a:extLst>
          </p:cNvPr>
          <p:cNvSpPr txBox="1">
            <a:spLocks noGrp="1"/>
          </p:cNvSpPr>
          <p:nvPr>
            <p:ph type="ftr" sz="quarter" idx="9"/>
          </p:nvPr>
        </p:nvSpPr>
        <p:spPr/>
        <p:txBody>
          <a:bodyPr/>
          <a:lstStyle>
            <a:lvl1pPr>
              <a:defRPr/>
            </a:lvl1pPr>
          </a:lstStyle>
          <a:p>
            <a:pPr lvl="0"/>
            <a:endParaRPr lang="en-US"/>
          </a:p>
        </p:txBody>
      </p:sp>
      <p:sp>
        <p:nvSpPr>
          <p:cNvPr id="8" name="Θέση αριθμού διαφάνειας 6">
            <a:extLst>
              <a:ext uri="{FF2B5EF4-FFF2-40B4-BE49-F238E27FC236}">
                <a16:creationId xmlns:a16="http://schemas.microsoft.com/office/drawing/2014/main" id="{DA90D2E9-F2D4-495B-BE0D-9571D221500B}"/>
              </a:ext>
            </a:extLst>
          </p:cNvPr>
          <p:cNvSpPr txBox="1">
            <a:spLocks noGrp="1"/>
          </p:cNvSpPr>
          <p:nvPr>
            <p:ph type="sldNum" sz="quarter" idx="8"/>
          </p:nvPr>
        </p:nvSpPr>
        <p:spPr/>
        <p:txBody>
          <a:bodyPr/>
          <a:lstStyle>
            <a:lvl1pPr>
              <a:defRPr/>
            </a:lvl1pPr>
          </a:lstStyle>
          <a:p>
            <a:pPr lvl="0"/>
            <a:fld id="{26D02525-AC4D-47BD-96B0-7A36BA3A665A}" type="slidenum">
              <a:t>‹#›</a:t>
            </a:fld>
            <a:endParaRPr lang="en-US"/>
          </a:p>
        </p:txBody>
      </p:sp>
    </p:spTree>
    <p:extLst>
      <p:ext uri="{BB962C8B-B14F-4D97-AF65-F5344CB8AC3E}">
        <p14:creationId xmlns:p14="http://schemas.microsoft.com/office/powerpoint/2010/main" val="429081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Ορθογώνιο 6">
            <a:extLst>
              <a:ext uri="{FF2B5EF4-FFF2-40B4-BE49-F238E27FC236}">
                <a16:creationId xmlns:a16="http://schemas.microsoft.com/office/drawing/2014/main" id="{64E2FD9B-BA4D-4EC2-AFDF-E50C5F56FD78}"/>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τίτλου 1">
            <a:extLst>
              <a:ext uri="{FF2B5EF4-FFF2-40B4-BE49-F238E27FC236}">
                <a16:creationId xmlns:a16="http://schemas.microsoft.com/office/drawing/2014/main" id="{FDB89810-D8B1-4EFD-8F93-D570F2F6574D}"/>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l-GR"/>
              <a:t>Κάντε κλικ για να επεξεργαστείτε το Στυλ κύριου τίτλου</a:t>
            </a:r>
            <a:endParaRPr lang="en-US"/>
          </a:p>
        </p:txBody>
      </p:sp>
      <p:sp>
        <p:nvSpPr>
          <p:cNvPr id="4" name="Θέση κειμένου 2">
            <a:extLst>
              <a:ext uri="{FF2B5EF4-FFF2-40B4-BE49-F238E27FC236}">
                <a16:creationId xmlns:a16="http://schemas.microsoft.com/office/drawing/2014/main" id="{E4B6EBCB-B425-4434-A893-ED0FBA93B2C9}"/>
              </a:ext>
            </a:extLst>
          </p:cNvPr>
          <p:cNvSpPr txBox="1">
            <a:spLocks noGrp="1"/>
          </p:cNvSpPr>
          <p:nvPr>
            <p:ph type="body" idx="1"/>
          </p:nvPr>
        </p:nvSpPr>
        <p:spPr>
          <a:xfrm>
            <a:off x="1097280" y="2108204"/>
            <a:ext cx="10058400" cy="3760890"/>
          </a:xfrm>
          <a:prstGeom prst="rect">
            <a:avLst/>
          </a:prstGeom>
          <a:noFill/>
          <a:ln>
            <a:noFill/>
          </a:ln>
        </p:spPr>
        <p:txBody>
          <a:bodyPr vert="horz" wrap="square" lIns="0" tIns="45720" rIns="0" bIns="45720" anchor="t" anchorCtr="0" compatLnSpc="1">
            <a:normAutofit/>
          </a:bodyPr>
          <a:lstStyle/>
          <a:p>
            <a:pPr lvl="0"/>
            <a:r>
              <a:rPr lang="el-GR"/>
              <a:t>Κάντε κλικ για επεξεργασία των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Θέση ημερομηνίας 3">
            <a:extLst>
              <a:ext uri="{FF2B5EF4-FFF2-40B4-BE49-F238E27FC236}">
                <a16:creationId xmlns:a16="http://schemas.microsoft.com/office/drawing/2014/main" id="{D7CC400F-35B4-4734-B503-265C7129EACE}"/>
              </a:ext>
            </a:extLst>
          </p:cNvPr>
          <p:cNvSpPr txBox="1">
            <a:spLocks noGrp="1"/>
          </p:cNvSpPr>
          <p:nvPr>
            <p:ph type="dt" sz="half" idx="2"/>
          </p:nvPr>
        </p:nvSpPr>
        <p:spPr>
          <a:xfrm>
            <a:off x="8218426" y="6446840"/>
            <a:ext cx="25848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l-GR" sz="800" b="0" i="0" u="none" strike="noStrike" kern="1200" cap="none" spc="0" baseline="0">
                <a:solidFill>
                  <a:srgbClr val="FFFFFF"/>
                </a:solidFill>
                <a:uFillTx/>
                <a:latin typeface="Franklin Gothic Book"/>
              </a:defRPr>
            </a:lvl1pPr>
          </a:lstStyle>
          <a:p>
            <a:pPr lvl="0"/>
            <a:fld id="{7BDA90D0-117B-4691-8F83-CAD367D19282}" type="datetime1">
              <a:rPr lang="el-GR"/>
              <a:pPr lvl="0"/>
              <a:t>25/10/2020</a:t>
            </a:fld>
            <a:endParaRPr lang="en-US"/>
          </a:p>
        </p:txBody>
      </p:sp>
      <p:sp>
        <p:nvSpPr>
          <p:cNvPr id="6" name="Θέση υποσέλιδου 4">
            <a:extLst>
              <a:ext uri="{FF2B5EF4-FFF2-40B4-BE49-F238E27FC236}">
                <a16:creationId xmlns:a16="http://schemas.microsoft.com/office/drawing/2014/main" id="{AB60AE03-9E42-49A6-8468-771B786CD7B1}"/>
              </a:ext>
            </a:extLst>
          </p:cNvPr>
          <p:cNvSpPr txBox="1">
            <a:spLocks noGrp="1"/>
          </p:cNvSpPr>
          <p:nvPr>
            <p:ph type="ftr" sz="quarter" idx="3"/>
          </p:nvPr>
        </p:nvSpPr>
        <p:spPr>
          <a:xfrm>
            <a:off x="1097280" y="6446840"/>
            <a:ext cx="681826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all" spc="0" baseline="0">
                <a:solidFill>
                  <a:srgbClr val="FFFFFF"/>
                </a:solidFill>
                <a:uFillTx/>
                <a:latin typeface="Franklin Gothic Book"/>
              </a:defRPr>
            </a:lvl1pPr>
          </a:lstStyle>
          <a:p>
            <a:pPr lvl="0"/>
            <a:endParaRPr lang="en-US"/>
          </a:p>
        </p:txBody>
      </p:sp>
      <p:sp>
        <p:nvSpPr>
          <p:cNvPr id="7" name="Θέση αριθμού διαφάνειας 5">
            <a:extLst>
              <a:ext uri="{FF2B5EF4-FFF2-40B4-BE49-F238E27FC236}">
                <a16:creationId xmlns:a16="http://schemas.microsoft.com/office/drawing/2014/main" id="{EAAD356D-E07A-47C3-ACAD-ACAF801E3E1E}"/>
              </a:ext>
            </a:extLst>
          </p:cNvPr>
          <p:cNvSpPr txBox="1">
            <a:spLocks noGrp="1"/>
          </p:cNvSpPr>
          <p:nvPr>
            <p:ph type="sldNum" sz="quarter" idx="4"/>
          </p:nvPr>
        </p:nvSpPr>
        <p:spPr>
          <a:xfrm>
            <a:off x="10993584" y="6446840"/>
            <a:ext cx="78001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47EF70D5-3B7A-493C-9859-1FFE4257002D}" type="slidenum">
              <a:t>‹#›</a:t>
            </a:fld>
            <a:endParaRPr lang="en-US"/>
          </a:p>
        </p:txBody>
      </p:sp>
      <p:cxnSp>
        <p:nvCxnSpPr>
          <p:cNvPr id="8" name="Ευθεία γραμμή σύνδεσης 9">
            <a:extLst>
              <a:ext uri="{FF2B5EF4-FFF2-40B4-BE49-F238E27FC236}">
                <a16:creationId xmlns:a16="http://schemas.microsoft.com/office/drawing/2014/main" id="{68E95BC7-C297-4668-8D66-E2D7041B08CB}"/>
              </a:ext>
            </a:extLst>
          </p:cNvPr>
          <p:cNvCxnSpPr/>
          <p:nvPr/>
        </p:nvCxnSpPr>
        <p:spPr>
          <a:xfrm>
            <a:off x="1193529" y="1897379"/>
            <a:ext cx="9966960" cy="0"/>
          </a:xfrm>
          <a:prstGeom prst="straightConnector1">
            <a:avLst/>
          </a:prstGeom>
          <a:noFill/>
          <a:ln w="12701" cap="flat">
            <a:solidFill>
              <a:srgbClr val="40404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p:titleStyle>
    <p:body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l-GR"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l-GR"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Ορθογώνιο 21">
            <a:extLst>
              <a:ext uri="{FF2B5EF4-FFF2-40B4-BE49-F238E27FC236}">
                <a16:creationId xmlns:a16="http://schemas.microsoft.com/office/drawing/2014/main" id="{D5435A21-8E48-486B-963D-735FB5FFDDD3}"/>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Franklin Gothic Book"/>
            </a:endParaRPr>
          </a:p>
        </p:txBody>
      </p:sp>
      <p:sp>
        <p:nvSpPr>
          <p:cNvPr id="3" name="Τίτλος 1">
            <a:extLst>
              <a:ext uri="{FF2B5EF4-FFF2-40B4-BE49-F238E27FC236}">
                <a16:creationId xmlns:a16="http://schemas.microsoft.com/office/drawing/2014/main" id="{2436BCF6-3B3B-4FC7-A4E5-50AEDA828EC4}"/>
              </a:ext>
            </a:extLst>
          </p:cNvPr>
          <p:cNvSpPr txBox="1">
            <a:spLocks noGrp="1"/>
          </p:cNvSpPr>
          <p:nvPr>
            <p:ph type="ctrTitle"/>
          </p:nvPr>
        </p:nvSpPr>
        <p:spPr>
          <a:xfrm>
            <a:off x="5483584" y="2289573"/>
            <a:ext cx="6434137" cy="2278854"/>
          </a:xfrm>
        </p:spPr>
        <p:txBody>
          <a:bodyPr anchorCtr="1">
            <a:normAutofit fontScale="90000"/>
          </a:bodyPr>
          <a:lstStyle/>
          <a:p>
            <a:pPr algn="ctr"/>
            <a:r>
              <a:rPr lang="en-US" sz="2900" b="1" dirty="0">
                <a:solidFill>
                  <a:srgbClr val="404040"/>
                </a:solidFill>
              </a:rPr>
              <a:t>Usage of artificial </a:t>
            </a:r>
            <a:br>
              <a:rPr lang="en-US" sz="2900" b="1" dirty="0">
                <a:solidFill>
                  <a:srgbClr val="404040"/>
                </a:solidFill>
              </a:rPr>
            </a:br>
            <a:r>
              <a:rPr lang="en-US" sz="2900" b="1" dirty="0">
                <a:solidFill>
                  <a:srgbClr val="404040"/>
                </a:solidFill>
              </a:rPr>
              <a:t>neural networks on </a:t>
            </a:r>
            <a:br>
              <a:rPr lang="en-US" sz="2900" b="1" dirty="0">
                <a:solidFill>
                  <a:srgbClr val="404040"/>
                </a:solidFill>
              </a:rPr>
            </a:br>
            <a:r>
              <a:rPr lang="en-US" sz="2900" b="1" dirty="0">
                <a:solidFill>
                  <a:srgbClr val="404040"/>
                </a:solidFill>
              </a:rPr>
              <a:t>skin cancer detection</a:t>
            </a:r>
            <a:br>
              <a:rPr lang="en-US" sz="2900" b="1" dirty="0">
                <a:solidFill>
                  <a:srgbClr val="404040"/>
                </a:solidFill>
              </a:rPr>
            </a:br>
            <a:br>
              <a:rPr lang="en-US" sz="2900" b="1" dirty="0">
                <a:solidFill>
                  <a:srgbClr val="404040"/>
                </a:solidFill>
              </a:rPr>
            </a:br>
            <a:r>
              <a:rPr lang="en-US" sz="1400" b="1" spc="300" dirty="0">
                <a:solidFill>
                  <a:srgbClr val="595959"/>
                </a:solidFill>
                <a:latin typeface="Bookman Old Style" pitchFamily="18"/>
                <a:cs typeface="Arial" pitchFamily="34"/>
              </a:rPr>
              <a:t>MACHINE LEARNING AND CONTENT ANALYTICS</a:t>
            </a:r>
            <a:br>
              <a:rPr lang="en-US" sz="1400" b="1" spc="300" dirty="0">
                <a:solidFill>
                  <a:srgbClr val="595959"/>
                </a:solidFill>
                <a:latin typeface="Bookman Old Style" pitchFamily="18"/>
                <a:cs typeface="Arial" pitchFamily="34"/>
              </a:rPr>
            </a:br>
            <a:br>
              <a:rPr lang="en-US" sz="1400" b="1" spc="300" dirty="0">
                <a:solidFill>
                  <a:srgbClr val="595959"/>
                </a:solidFill>
                <a:latin typeface="Bookman Old Style" pitchFamily="18"/>
                <a:cs typeface="Arial" pitchFamily="34"/>
              </a:rPr>
            </a:br>
            <a:br>
              <a:rPr lang="en-US" sz="1100" spc="300" dirty="0">
                <a:solidFill>
                  <a:srgbClr val="404040"/>
                </a:solidFill>
                <a:latin typeface="Bookman Old Style" pitchFamily="18"/>
                <a:cs typeface="Arial" pitchFamily="34"/>
              </a:rPr>
            </a:br>
            <a:r>
              <a:rPr lang="en-US" sz="1100" b="1" spc="300" dirty="0">
                <a:solidFill>
                  <a:srgbClr val="404040"/>
                </a:solidFill>
                <a:latin typeface="Bookman Old Style" pitchFamily="18"/>
                <a:cs typeface="Arial" pitchFamily="34"/>
              </a:rPr>
              <a:t>MSC IN BUSINESS ANALYTICS</a:t>
            </a:r>
            <a:br>
              <a:rPr lang="en-US" sz="1100" b="1" spc="300" dirty="0">
                <a:solidFill>
                  <a:srgbClr val="404040"/>
                </a:solidFill>
                <a:latin typeface="Bookman Old Style" pitchFamily="18"/>
                <a:cs typeface="Arial" pitchFamily="34"/>
              </a:rPr>
            </a:br>
            <a:r>
              <a:rPr lang="en-US" sz="1100" b="1" spc="300" dirty="0">
                <a:solidFill>
                  <a:srgbClr val="404040"/>
                </a:solidFill>
                <a:latin typeface="Bookman Old Style" pitchFamily="18"/>
                <a:cs typeface="Arial" pitchFamily="34"/>
              </a:rPr>
              <a:t>ATHENS UNIVERSITY OF ECONOMICS AND BUSINESS</a:t>
            </a:r>
            <a:endParaRPr lang="el-GR" sz="5300" dirty="0"/>
          </a:p>
        </p:txBody>
      </p:sp>
      <p:pic>
        <p:nvPicPr>
          <p:cNvPr id="6" name="Εικόνα 5" descr="Εικόνα που περιέχει άτομο, αντικείμενο, άνδρας, μικροσκόπιο&#10;&#10;Περιγραφή που δημιουργήθηκε αυτόματα">
            <a:extLst>
              <a:ext uri="{FF2B5EF4-FFF2-40B4-BE49-F238E27FC236}">
                <a16:creationId xmlns:a16="http://schemas.microsoft.com/office/drawing/2014/main" id="{3F2AEED0-AD71-4335-ACDF-11E3DD5CE224}"/>
              </a:ext>
            </a:extLst>
          </p:cNvPr>
          <p:cNvPicPr>
            <a:picLocks noChangeAspect="1"/>
          </p:cNvPicPr>
          <p:nvPr/>
        </p:nvPicPr>
        <p:blipFill>
          <a:blip r:embed="rId2"/>
          <a:srcRect l="22633" r="2" b="1"/>
          <a:stretch>
            <a:fillRect/>
          </a:stretch>
        </p:blipFill>
        <p:spPr>
          <a:xfrm>
            <a:off x="0" y="0"/>
            <a:ext cx="5209309" cy="6858000"/>
          </a:xfrm>
          <a:prstGeom prst="rect">
            <a:avLst/>
          </a:prstGeom>
          <a:noFill/>
          <a:ln cap="flat">
            <a:noFill/>
          </a:ln>
        </p:spPr>
      </p:pic>
      <p:cxnSp>
        <p:nvCxnSpPr>
          <p:cNvPr id="20" name="Ευθεία γραμμή σύνδεσης 19">
            <a:extLst>
              <a:ext uri="{FF2B5EF4-FFF2-40B4-BE49-F238E27FC236}">
                <a16:creationId xmlns:a16="http://schemas.microsoft.com/office/drawing/2014/main" id="{99C5CE03-1EA6-4313-BC48-F3D196FDBAEC}"/>
              </a:ext>
            </a:extLst>
          </p:cNvPr>
          <p:cNvCxnSpPr/>
          <p:nvPr/>
        </p:nvCxnSpPr>
        <p:spPr>
          <a:xfrm>
            <a:off x="5795527" y="3524250"/>
            <a:ext cx="581025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F3D2-C77E-4B1A-8CF9-06CC2B39A212}"/>
              </a:ext>
            </a:extLst>
          </p:cNvPr>
          <p:cNvSpPr txBox="1">
            <a:spLocks noGrp="1"/>
          </p:cNvSpPr>
          <p:nvPr>
            <p:ph type="title"/>
          </p:nvPr>
        </p:nvSpPr>
        <p:spPr/>
        <p:txBody>
          <a:bodyPr/>
          <a:lstStyle/>
          <a:p>
            <a:pPr lvl="0"/>
            <a:r>
              <a:rPr lang="en-US" dirty="0"/>
              <a:t>Results CNN</a:t>
            </a:r>
            <a:endParaRPr lang="el-GR" dirty="0"/>
          </a:p>
        </p:txBody>
      </p:sp>
      <p:sp>
        <p:nvSpPr>
          <p:cNvPr id="3" name="Content Placeholder 2">
            <a:extLst>
              <a:ext uri="{FF2B5EF4-FFF2-40B4-BE49-F238E27FC236}">
                <a16:creationId xmlns:a16="http://schemas.microsoft.com/office/drawing/2014/main" id="{99878D31-509D-4353-927F-D2364D6003FC}"/>
              </a:ext>
            </a:extLst>
          </p:cNvPr>
          <p:cNvSpPr txBox="1">
            <a:spLocks noGrp="1"/>
          </p:cNvSpPr>
          <p:nvPr>
            <p:ph idx="1"/>
          </p:nvPr>
        </p:nvSpPr>
        <p:spPr>
          <a:xfrm>
            <a:off x="1097280" y="1881189"/>
            <a:ext cx="9465945" cy="1092924"/>
          </a:xfrm>
        </p:spPr>
        <p:txBody>
          <a:bodyPr/>
          <a:lstStyle/>
          <a:p>
            <a:pPr lvl="0"/>
            <a:r>
              <a:rPr lang="en-US" sz="1600" dirty="0">
                <a:solidFill>
                  <a:srgbClr val="797979"/>
                </a:solidFill>
                <a:latin typeface="Franklin Gothic Medium" panose="020B0603020102020204" pitchFamily="34" charset="0"/>
              </a:rPr>
              <a:t>It is deduced that the 94% of benign images and the 69% of malignant images were classified correctly. Moreover, the model’s accuracy on test set was 79%.</a:t>
            </a:r>
            <a:endParaRPr lang="el-GR" sz="1600" dirty="0">
              <a:solidFill>
                <a:srgbClr val="797979"/>
              </a:solidFill>
              <a:latin typeface="Franklin Gothic Medium" panose="020B0603020102020204" pitchFamily="34" charset="0"/>
            </a:endParaRPr>
          </a:p>
          <a:p>
            <a:pPr lvl="0"/>
            <a:endParaRPr lang="el-GR" sz="1600" dirty="0"/>
          </a:p>
        </p:txBody>
      </p:sp>
      <p:graphicFrame>
        <p:nvGraphicFramePr>
          <p:cNvPr id="4" name="Table 3">
            <a:extLst>
              <a:ext uri="{FF2B5EF4-FFF2-40B4-BE49-F238E27FC236}">
                <a16:creationId xmlns:a16="http://schemas.microsoft.com/office/drawing/2014/main" id="{5481E390-5CAD-4AB2-B415-0B9DC2F1519B}"/>
              </a:ext>
            </a:extLst>
          </p:cNvPr>
          <p:cNvGraphicFramePr>
            <a:graphicFrameLocks noGrp="1"/>
          </p:cNvGraphicFramePr>
          <p:nvPr>
            <p:extLst>
              <p:ext uri="{D42A27DB-BD31-4B8C-83A1-F6EECF244321}">
                <p14:modId xmlns:p14="http://schemas.microsoft.com/office/powerpoint/2010/main" val="3129828466"/>
              </p:ext>
            </p:extLst>
          </p:nvPr>
        </p:nvGraphicFramePr>
        <p:xfrm>
          <a:off x="1097280" y="3687456"/>
          <a:ext cx="4313707" cy="2209391"/>
        </p:xfrm>
        <a:graphic>
          <a:graphicData uri="http://schemas.openxmlformats.org/drawingml/2006/table">
            <a:tbl>
              <a:tblPr firstRow="1" firstCol="1" bandRow="1">
                <a:effectLst/>
                <a:tableStyleId>{5C22544A-7EE6-4342-B048-85BDC9FD1C3A}</a:tableStyleId>
              </a:tblPr>
              <a:tblGrid>
                <a:gridCol w="1078205">
                  <a:extLst>
                    <a:ext uri="{9D8B030D-6E8A-4147-A177-3AD203B41FA5}">
                      <a16:colId xmlns:a16="http://schemas.microsoft.com/office/drawing/2014/main" val="2134467593"/>
                    </a:ext>
                  </a:extLst>
                </a:gridCol>
                <a:gridCol w="1080000">
                  <a:extLst>
                    <a:ext uri="{9D8B030D-6E8A-4147-A177-3AD203B41FA5}">
                      <a16:colId xmlns:a16="http://schemas.microsoft.com/office/drawing/2014/main" val="2927506370"/>
                    </a:ext>
                  </a:extLst>
                </a:gridCol>
                <a:gridCol w="1080000">
                  <a:extLst>
                    <a:ext uri="{9D8B030D-6E8A-4147-A177-3AD203B41FA5}">
                      <a16:colId xmlns:a16="http://schemas.microsoft.com/office/drawing/2014/main" val="917303550"/>
                    </a:ext>
                  </a:extLst>
                </a:gridCol>
                <a:gridCol w="1075502">
                  <a:extLst>
                    <a:ext uri="{9D8B030D-6E8A-4147-A177-3AD203B41FA5}">
                      <a16:colId xmlns:a16="http://schemas.microsoft.com/office/drawing/2014/main" val="1549009425"/>
                    </a:ext>
                  </a:extLst>
                </a:gridCol>
              </a:tblGrid>
              <a:tr h="523890">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dirty="0"/>
                        <a:t>                                                                                              true</a:t>
                      </a:r>
                    </a:p>
                    <a:p>
                      <a:pPr lvl="0" algn="ctr">
                        <a:lnSpc>
                          <a:spcPct val="110000"/>
                        </a:lnSpc>
                        <a:spcAft>
                          <a:spcPts val="1000"/>
                        </a:spcAft>
                      </a:pPr>
                      <a:endParaRPr lang="el-GR" sz="900" dirty="0">
                        <a:latin typeface="Linux Libertine"/>
                        <a:ea typeface="Calibri" pitchFamily="34"/>
                        <a:cs typeface="Calibri" pitchFamily="34"/>
                      </a:endParaRPr>
                    </a:p>
                  </a:txBody>
                  <a:tcPr marL="34920" marR="34920" marT="34920" marB="34920"/>
                </a:tc>
                <a:tc hMerge="1">
                  <a:txBody>
                    <a:bodyPr/>
                    <a:lstStyle/>
                    <a:p>
                      <a:endParaRPr lang="en-US"/>
                    </a:p>
                  </a:txBody>
                  <a:tcPr/>
                </a:tc>
                <a:extLst>
                  <a:ext uri="{0D108BD9-81ED-4DB2-BD59-A6C34878D82A}">
                    <a16:rowId xmlns:a16="http://schemas.microsoft.com/office/drawing/2014/main" val="3218946052"/>
                  </a:ext>
                </a:extLst>
              </a:tr>
              <a:tr h="523890">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benign</a:t>
                      </a:r>
                      <a:endParaRPr lang="el-GR" sz="900" dirty="0">
                        <a:latin typeface="Linux Libertine"/>
                        <a:ea typeface="Calibri" pitchFamily="34"/>
                        <a:cs typeface="Calibri" pitchFamily="34"/>
                      </a:endParaRPr>
                    </a:p>
                  </a:txBody>
                  <a:tcPr marL="34920" marR="34920" marT="34920" marB="34920"/>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tc>
                <a:extLst>
                  <a:ext uri="{0D108BD9-81ED-4DB2-BD59-A6C34878D82A}">
                    <a16:rowId xmlns:a16="http://schemas.microsoft.com/office/drawing/2014/main" val="2345958251"/>
                  </a:ext>
                </a:extLst>
              </a:tr>
              <a:tr h="523890">
                <a:tc rowSpan="2">
                  <a:txBody>
                    <a:bodyPr/>
                    <a:lstStyle/>
                    <a:p>
                      <a:pPr lvl="0" algn="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r">
                        <a:lnSpc>
                          <a:spcPct val="110000"/>
                        </a:lnSpc>
                        <a:spcAft>
                          <a:spcPts val="1000"/>
                        </a:spcAft>
                      </a:pPr>
                      <a:r>
                        <a:rPr lang="en-US" sz="900" dirty="0"/>
                        <a:t>benign</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987</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382880131"/>
                  </a:ext>
                </a:extLst>
              </a:tr>
              <a:tr h="523890">
                <a:tc vMerge="1">
                  <a:txBody>
                    <a:bodyPr/>
                    <a:lstStyle/>
                    <a:p>
                      <a:endParaRPr lang="en-US"/>
                    </a:p>
                  </a:txBody>
                  <a:tcPr/>
                </a:tc>
                <a:tc>
                  <a:txBody>
                    <a:bodyPr/>
                    <a:lstStyle/>
                    <a:p>
                      <a:pPr lvl="0" algn="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505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1113</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1835130895"/>
                  </a:ext>
                </a:extLst>
              </a:tr>
            </a:tbl>
          </a:graphicData>
        </a:graphic>
      </p:graphicFrame>
      <p:pic>
        <p:nvPicPr>
          <p:cNvPr id="5" name="Εικόνα 11">
            <a:extLst>
              <a:ext uri="{FF2B5EF4-FFF2-40B4-BE49-F238E27FC236}">
                <a16:creationId xmlns:a16="http://schemas.microsoft.com/office/drawing/2014/main" id="{70E95156-3191-444D-B177-BBE8FC86A2E1}"/>
              </a:ext>
            </a:extLst>
          </p:cNvPr>
          <p:cNvPicPr>
            <a:picLocks/>
          </p:cNvPicPr>
          <p:nvPr/>
        </p:nvPicPr>
        <p:blipFill>
          <a:blip r:embed="rId2"/>
          <a:stretch>
            <a:fillRect/>
          </a:stretch>
        </p:blipFill>
        <p:spPr>
          <a:xfrm>
            <a:off x="7211426" y="3565236"/>
            <a:ext cx="4313707" cy="2340000"/>
          </a:xfrm>
          <a:prstGeom prst="rect">
            <a:avLst/>
          </a:prstGeom>
          <a:noFill/>
          <a:ln cap="flat">
            <a:noFill/>
          </a:ln>
        </p:spPr>
      </p:pic>
      <p:sp>
        <p:nvSpPr>
          <p:cNvPr id="6" name="Rectangle 4">
            <a:extLst>
              <a:ext uri="{FF2B5EF4-FFF2-40B4-BE49-F238E27FC236}">
                <a16:creationId xmlns:a16="http://schemas.microsoft.com/office/drawing/2014/main" id="{F13A6CCF-F5FD-4EF8-A5C8-DBC20BA6C19F}"/>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EF7F-D5C6-465C-8133-2010E8382972}"/>
              </a:ext>
            </a:extLst>
          </p:cNvPr>
          <p:cNvSpPr txBox="1">
            <a:spLocks noGrp="1"/>
          </p:cNvSpPr>
          <p:nvPr>
            <p:ph type="title"/>
          </p:nvPr>
        </p:nvSpPr>
        <p:spPr/>
        <p:txBody>
          <a:bodyPr/>
          <a:lstStyle/>
          <a:p>
            <a:pPr lvl="0"/>
            <a:r>
              <a:rPr lang="en-US" dirty="0"/>
              <a:t>Results SGD</a:t>
            </a:r>
            <a:endParaRPr lang="el-GR" dirty="0"/>
          </a:p>
        </p:txBody>
      </p:sp>
      <p:sp>
        <p:nvSpPr>
          <p:cNvPr id="3" name="Content Placeholder 2">
            <a:extLst>
              <a:ext uri="{FF2B5EF4-FFF2-40B4-BE49-F238E27FC236}">
                <a16:creationId xmlns:a16="http://schemas.microsoft.com/office/drawing/2014/main" id="{8384A013-07CA-4AC4-A624-0C356373A216}"/>
              </a:ext>
            </a:extLst>
          </p:cNvPr>
          <p:cNvSpPr txBox="1">
            <a:spLocks noGrp="1"/>
          </p:cNvSpPr>
          <p:nvPr>
            <p:ph idx="1"/>
          </p:nvPr>
        </p:nvSpPr>
        <p:spPr>
          <a:xfrm>
            <a:off x="1097280" y="1890713"/>
            <a:ext cx="9289733" cy="1305069"/>
          </a:xfrm>
        </p:spPr>
        <p:txBody>
          <a:bodyPr/>
          <a:lstStyle/>
          <a:p>
            <a:pPr lvl="0"/>
            <a:r>
              <a:rPr lang="en-US" sz="1600" dirty="0">
                <a:solidFill>
                  <a:srgbClr val="797979"/>
                </a:solidFill>
                <a:latin typeface="Franklin Gothic Medium" panose="020B0603020102020204" pitchFamily="34" charset="0"/>
              </a:rPr>
              <a:t>It is deduced that the 57% of benign images and the 65% of malignant images were classified correctly. Moreover, the model’s accuracy on test set was 57.73%.</a:t>
            </a:r>
            <a:endParaRPr lang="el-GR" sz="1600" dirty="0">
              <a:solidFill>
                <a:srgbClr val="797979"/>
              </a:solidFill>
              <a:latin typeface="Franklin Gothic Medium" panose="020B0603020102020204" pitchFamily="34" charset="0"/>
            </a:endParaRPr>
          </a:p>
        </p:txBody>
      </p:sp>
      <p:sp>
        <p:nvSpPr>
          <p:cNvPr id="4" name="Rectangle 4">
            <a:extLst>
              <a:ext uri="{FF2B5EF4-FFF2-40B4-BE49-F238E27FC236}">
                <a16:creationId xmlns:a16="http://schemas.microsoft.com/office/drawing/2014/main" id="{E8207901-97EC-44E5-948C-10E875FA7FE2}"/>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graphicFrame>
        <p:nvGraphicFramePr>
          <p:cNvPr id="5" name="Table 4">
            <a:extLst>
              <a:ext uri="{FF2B5EF4-FFF2-40B4-BE49-F238E27FC236}">
                <a16:creationId xmlns:a16="http://schemas.microsoft.com/office/drawing/2014/main" id="{C65C5A6A-5BED-4FDE-8F6C-8246F3B5BB88}"/>
              </a:ext>
            </a:extLst>
          </p:cNvPr>
          <p:cNvGraphicFramePr>
            <a:graphicFrameLocks noGrp="1"/>
          </p:cNvGraphicFramePr>
          <p:nvPr>
            <p:extLst>
              <p:ext uri="{D42A27DB-BD31-4B8C-83A1-F6EECF244321}">
                <p14:modId xmlns:p14="http://schemas.microsoft.com/office/powerpoint/2010/main" val="2407500588"/>
              </p:ext>
            </p:extLst>
          </p:nvPr>
        </p:nvGraphicFramePr>
        <p:xfrm>
          <a:off x="1182255" y="3672824"/>
          <a:ext cx="3971640" cy="2094564"/>
        </p:xfrm>
        <a:graphic>
          <a:graphicData uri="http://schemas.openxmlformats.org/drawingml/2006/table">
            <a:tbl>
              <a:tblPr firstRow="1" firstCol="1" bandRow="1">
                <a:effectLst/>
                <a:tableStyleId>{5C22544A-7EE6-4342-B048-85BDC9FD1C3A}</a:tableStyleId>
              </a:tblPr>
              <a:tblGrid>
                <a:gridCol w="992910">
                  <a:extLst>
                    <a:ext uri="{9D8B030D-6E8A-4147-A177-3AD203B41FA5}">
                      <a16:colId xmlns:a16="http://schemas.microsoft.com/office/drawing/2014/main" val="1203935074"/>
                    </a:ext>
                  </a:extLst>
                </a:gridCol>
                <a:gridCol w="992910">
                  <a:extLst>
                    <a:ext uri="{9D8B030D-6E8A-4147-A177-3AD203B41FA5}">
                      <a16:colId xmlns:a16="http://schemas.microsoft.com/office/drawing/2014/main" val="3628524398"/>
                    </a:ext>
                  </a:extLst>
                </a:gridCol>
                <a:gridCol w="992910">
                  <a:extLst>
                    <a:ext uri="{9D8B030D-6E8A-4147-A177-3AD203B41FA5}">
                      <a16:colId xmlns:a16="http://schemas.microsoft.com/office/drawing/2014/main" val="1776774699"/>
                    </a:ext>
                  </a:extLst>
                </a:gridCol>
                <a:gridCol w="992910">
                  <a:extLst>
                    <a:ext uri="{9D8B030D-6E8A-4147-A177-3AD203B41FA5}">
                      <a16:colId xmlns:a16="http://schemas.microsoft.com/office/drawing/2014/main" val="1654926465"/>
                    </a:ext>
                  </a:extLst>
                </a:gridCol>
              </a:tblGrid>
              <a:tr h="523641">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dirty="0"/>
                        <a:t>true</a:t>
                      </a:r>
                      <a:endParaRPr lang="el-GR" sz="900" dirty="0">
                        <a:latin typeface="Linux Libertine"/>
                        <a:ea typeface="Calibri" pitchFamily="34"/>
                        <a:cs typeface="Calibri" pitchFamily="34"/>
                      </a:endParaRPr>
                    </a:p>
                  </a:txBody>
                  <a:tcPr marL="34920" marR="34920" marT="34920" marB="34920" anchor="ctr"/>
                </a:tc>
                <a:tc hMerge="1">
                  <a:txBody>
                    <a:bodyPr/>
                    <a:lstStyle/>
                    <a:p>
                      <a:endParaRPr lang="en-US"/>
                    </a:p>
                  </a:txBody>
                  <a:tcPr/>
                </a:tc>
                <a:extLst>
                  <a:ext uri="{0D108BD9-81ED-4DB2-BD59-A6C34878D82A}">
                    <a16:rowId xmlns:a16="http://schemas.microsoft.com/office/drawing/2014/main" val="1300405234"/>
                  </a:ext>
                </a:extLst>
              </a:tr>
              <a:tr h="523641">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1415380649"/>
                  </a:ext>
                </a:extLst>
              </a:tr>
              <a:tr h="523641">
                <a:tc rowSpan="2">
                  <a:txBody>
                    <a:bodyPr/>
                    <a:lstStyle/>
                    <a:p>
                      <a:pPr lvl="0" algn="ct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1432</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1069</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565806962"/>
                  </a:ext>
                </a:extLst>
              </a:tr>
              <a:tr h="523641">
                <a:tc vMerge="1">
                  <a:txBody>
                    <a:bodyPr/>
                    <a:lstStyle/>
                    <a:p>
                      <a:endParaRPr lang="en-US"/>
                    </a:p>
                  </a:txBody>
                  <a:tcP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60</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110</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1799592002"/>
                  </a:ext>
                </a:extLst>
              </a:tr>
            </a:tbl>
          </a:graphicData>
        </a:graphic>
      </p:graphicFrame>
      <p:pic>
        <p:nvPicPr>
          <p:cNvPr id="6" name="Εικόνα 12">
            <a:extLst>
              <a:ext uri="{FF2B5EF4-FFF2-40B4-BE49-F238E27FC236}">
                <a16:creationId xmlns:a16="http://schemas.microsoft.com/office/drawing/2014/main" id="{7E137847-D953-443F-AFA0-71D23C5E705D}"/>
              </a:ext>
            </a:extLst>
          </p:cNvPr>
          <p:cNvPicPr>
            <a:picLocks/>
          </p:cNvPicPr>
          <p:nvPr/>
        </p:nvPicPr>
        <p:blipFill>
          <a:blip r:embed="rId2"/>
          <a:stretch>
            <a:fillRect/>
          </a:stretch>
        </p:blipFill>
        <p:spPr>
          <a:xfrm>
            <a:off x="7195680" y="3640106"/>
            <a:ext cx="3960000" cy="2160000"/>
          </a:xfrm>
          <a:prstGeom prst="rect">
            <a:avLst/>
          </a:prstGeom>
          <a:noFill/>
          <a:ln cap="flat">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759E-F390-4B9C-985A-6287B16396FA}"/>
              </a:ext>
            </a:extLst>
          </p:cNvPr>
          <p:cNvSpPr txBox="1">
            <a:spLocks noGrp="1"/>
          </p:cNvSpPr>
          <p:nvPr>
            <p:ph type="title"/>
          </p:nvPr>
        </p:nvSpPr>
        <p:spPr/>
        <p:txBody>
          <a:bodyPr/>
          <a:lstStyle/>
          <a:p>
            <a:pPr lvl="0"/>
            <a:r>
              <a:rPr lang="en-US" dirty="0"/>
              <a:t>Results SVM</a:t>
            </a:r>
            <a:endParaRPr lang="el-GR" dirty="0"/>
          </a:p>
        </p:txBody>
      </p:sp>
      <p:graphicFrame>
        <p:nvGraphicFramePr>
          <p:cNvPr id="3" name="Content Placeholder 4">
            <a:extLst>
              <a:ext uri="{FF2B5EF4-FFF2-40B4-BE49-F238E27FC236}">
                <a16:creationId xmlns:a16="http://schemas.microsoft.com/office/drawing/2014/main" id="{8CA649B8-170D-4F6A-B006-9532E0A782EC}"/>
              </a:ext>
            </a:extLst>
          </p:cNvPr>
          <p:cNvGraphicFramePr>
            <a:graphicFrameLocks noGrp="1"/>
          </p:cNvGraphicFramePr>
          <p:nvPr>
            <p:ph idx="1"/>
            <p:extLst>
              <p:ext uri="{D42A27DB-BD31-4B8C-83A1-F6EECF244321}">
                <p14:modId xmlns:p14="http://schemas.microsoft.com/office/powerpoint/2010/main" val="1208431099"/>
              </p:ext>
            </p:extLst>
          </p:nvPr>
        </p:nvGraphicFramePr>
        <p:xfrm>
          <a:off x="1233487" y="3600448"/>
          <a:ext cx="3895724" cy="2171700"/>
        </p:xfrm>
        <a:graphic>
          <a:graphicData uri="http://schemas.openxmlformats.org/drawingml/2006/table">
            <a:tbl>
              <a:tblPr firstRow="1" firstCol="1" bandRow="1">
                <a:effectLst/>
                <a:tableStyleId>{5C22544A-7EE6-4342-B048-85BDC9FD1C3A}</a:tableStyleId>
              </a:tblPr>
              <a:tblGrid>
                <a:gridCol w="973931">
                  <a:extLst>
                    <a:ext uri="{9D8B030D-6E8A-4147-A177-3AD203B41FA5}">
                      <a16:colId xmlns:a16="http://schemas.microsoft.com/office/drawing/2014/main" val="886410525"/>
                    </a:ext>
                  </a:extLst>
                </a:gridCol>
                <a:gridCol w="973931">
                  <a:extLst>
                    <a:ext uri="{9D8B030D-6E8A-4147-A177-3AD203B41FA5}">
                      <a16:colId xmlns:a16="http://schemas.microsoft.com/office/drawing/2014/main" val="153988894"/>
                    </a:ext>
                  </a:extLst>
                </a:gridCol>
                <a:gridCol w="973931">
                  <a:extLst>
                    <a:ext uri="{9D8B030D-6E8A-4147-A177-3AD203B41FA5}">
                      <a16:colId xmlns:a16="http://schemas.microsoft.com/office/drawing/2014/main" val="4160574304"/>
                    </a:ext>
                  </a:extLst>
                </a:gridCol>
                <a:gridCol w="973931">
                  <a:extLst>
                    <a:ext uri="{9D8B030D-6E8A-4147-A177-3AD203B41FA5}">
                      <a16:colId xmlns:a16="http://schemas.microsoft.com/office/drawing/2014/main" val="256722283"/>
                    </a:ext>
                  </a:extLst>
                </a:gridCol>
              </a:tblGrid>
              <a:tr h="542925">
                <a:tc>
                  <a:txBody>
                    <a:bodyPr/>
                    <a:lstStyle/>
                    <a:p>
                      <a:pPr lvl="0" algn="ctr">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dirty="0"/>
                        <a:t>true</a:t>
                      </a:r>
                      <a:endParaRPr lang="el-GR" sz="900" dirty="0">
                        <a:latin typeface="Linux Libertine"/>
                        <a:ea typeface="Calibri" pitchFamily="34"/>
                        <a:cs typeface="Calibri" pitchFamily="34"/>
                      </a:endParaRPr>
                    </a:p>
                  </a:txBody>
                  <a:tcPr marL="34920" marR="34920" marT="34920" marB="34920" anchor="ctr"/>
                </a:tc>
                <a:tc hMerge="1">
                  <a:txBody>
                    <a:bodyPr/>
                    <a:lstStyle/>
                    <a:p>
                      <a:endParaRPr lang="en-US"/>
                    </a:p>
                  </a:txBody>
                  <a:tcPr/>
                </a:tc>
                <a:extLst>
                  <a:ext uri="{0D108BD9-81ED-4DB2-BD59-A6C34878D82A}">
                    <a16:rowId xmlns:a16="http://schemas.microsoft.com/office/drawing/2014/main" val="3811806514"/>
                  </a:ext>
                </a:extLst>
              </a:tr>
              <a:tr h="542925">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malignant</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4015193193"/>
                  </a:ext>
                </a:extLst>
              </a:tr>
              <a:tr h="542925">
                <a:tc rowSpan="2">
                  <a:txBody>
                    <a:bodyPr/>
                    <a:lstStyle/>
                    <a:p>
                      <a:pPr lvl="0" algn="ct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663</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122</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057803165"/>
                  </a:ext>
                </a:extLst>
              </a:tr>
              <a:tr h="542925">
                <a:tc vMerge="1">
                  <a:txBody>
                    <a:bodyPr/>
                    <a:lstStyle/>
                    <a:p>
                      <a:endParaRPr lang="en-US"/>
                    </a:p>
                  </a:txBody>
                  <a:tcP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829</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1057</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116707739"/>
                  </a:ext>
                </a:extLst>
              </a:tr>
            </a:tbl>
          </a:graphicData>
        </a:graphic>
      </p:graphicFrame>
      <p:sp>
        <p:nvSpPr>
          <p:cNvPr id="4" name="Rectangle 4">
            <a:extLst>
              <a:ext uri="{FF2B5EF4-FFF2-40B4-BE49-F238E27FC236}">
                <a16:creationId xmlns:a16="http://schemas.microsoft.com/office/drawing/2014/main" id="{963595D2-4873-4D62-B7D3-A1038EAAF3F8}"/>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Εικόνα 14">
            <a:extLst>
              <a:ext uri="{FF2B5EF4-FFF2-40B4-BE49-F238E27FC236}">
                <a16:creationId xmlns:a16="http://schemas.microsoft.com/office/drawing/2014/main" id="{3C824FC9-4941-4D18-AAFD-0581103BD40E}"/>
              </a:ext>
            </a:extLst>
          </p:cNvPr>
          <p:cNvPicPr>
            <a:picLocks/>
          </p:cNvPicPr>
          <p:nvPr/>
        </p:nvPicPr>
        <p:blipFill>
          <a:blip r:embed="rId2"/>
          <a:stretch>
            <a:fillRect/>
          </a:stretch>
        </p:blipFill>
        <p:spPr>
          <a:xfrm>
            <a:off x="7195680" y="3429000"/>
            <a:ext cx="3960000" cy="2340000"/>
          </a:xfrm>
          <a:prstGeom prst="rect">
            <a:avLst/>
          </a:prstGeom>
          <a:noFill/>
          <a:ln cap="flat">
            <a:noFill/>
          </a:ln>
        </p:spPr>
      </p:pic>
      <p:sp>
        <p:nvSpPr>
          <p:cNvPr id="6" name="TextBox 6">
            <a:extLst>
              <a:ext uri="{FF2B5EF4-FFF2-40B4-BE49-F238E27FC236}">
                <a16:creationId xmlns:a16="http://schemas.microsoft.com/office/drawing/2014/main" id="{786F38D9-A94B-4176-9515-F486D4849481}"/>
              </a:ext>
            </a:extLst>
          </p:cNvPr>
          <p:cNvSpPr txBox="1"/>
          <p:nvPr/>
        </p:nvSpPr>
        <p:spPr>
          <a:xfrm>
            <a:off x="1097279" y="1915911"/>
            <a:ext cx="9961738" cy="5847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anose="020B0603020102020204" pitchFamily="34" charset="0"/>
              </a:rPr>
              <a:t>It is deduced that the 84% of benign images and the 56% of malignant images were classified correctly. Moreover, the model’s accuracy on test set was 64% (the highest recorded among the models that we tried).</a:t>
            </a:r>
            <a:endParaRPr lang="el-GR" sz="1600" b="0" i="0" u="none" strike="noStrike" kern="1200" cap="none" spc="0" baseline="0" dirty="0">
              <a:solidFill>
                <a:srgbClr val="595959"/>
              </a:solidFill>
              <a:uFillTx/>
              <a:latin typeface="Franklin Gothic Medium" panose="020B06030201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55A1-E598-442F-9B9C-263C317702BC}"/>
              </a:ext>
            </a:extLst>
          </p:cNvPr>
          <p:cNvSpPr txBox="1">
            <a:spLocks noGrp="1"/>
          </p:cNvSpPr>
          <p:nvPr>
            <p:ph type="title"/>
          </p:nvPr>
        </p:nvSpPr>
        <p:spPr/>
        <p:txBody>
          <a:bodyPr/>
          <a:lstStyle/>
          <a:p>
            <a:pPr lvl="0"/>
            <a:r>
              <a:rPr lang="en-US" dirty="0"/>
              <a:t>Conclusion</a:t>
            </a:r>
            <a:endParaRPr lang="el-GR" dirty="0"/>
          </a:p>
        </p:txBody>
      </p:sp>
      <p:graphicFrame>
        <p:nvGraphicFramePr>
          <p:cNvPr id="3" name="Content Placeholder 3">
            <a:extLst>
              <a:ext uri="{FF2B5EF4-FFF2-40B4-BE49-F238E27FC236}">
                <a16:creationId xmlns:a16="http://schemas.microsoft.com/office/drawing/2014/main" id="{E7ADD643-41CF-4726-97B4-1FF854AB2F98}"/>
              </a:ext>
            </a:extLst>
          </p:cNvPr>
          <p:cNvGraphicFramePr>
            <a:graphicFrameLocks noGrp="1"/>
          </p:cNvGraphicFramePr>
          <p:nvPr>
            <p:ph idx="1"/>
            <p:extLst>
              <p:ext uri="{D42A27DB-BD31-4B8C-83A1-F6EECF244321}">
                <p14:modId xmlns:p14="http://schemas.microsoft.com/office/powerpoint/2010/main" val="865668160"/>
              </p:ext>
            </p:extLst>
          </p:nvPr>
        </p:nvGraphicFramePr>
        <p:xfrm>
          <a:off x="1569705" y="2220310"/>
          <a:ext cx="3740805" cy="2153310"/>
        </p:xfrm>
        <a:graphic>
          <a:graphicData uri="http://schemas.openxmlformats.org/drawingml/2006/table">
            <a:tbl>
              <a:tblPr firstRow="1" firstCol="1" bandRow="1">
                <a:effectLst/>
                <a:tableStyleId>{5C22544A-7EE6-4342-B048-85BDC9FD1C3A}</a:tableStyleId>
              </a:tblPr>
              <a:tblGrid>
                <a:gridCol w="866626">
                  <a:extLst>
                    <a:ext uri="{9D8B030D-6E8A-4147-A177-3AD203B41FA5}">
                      <a16:colId xmlns:a16="http://schemas.microsoft.com/office/drawing/2014/main" val="2183898015"/>
                    </a:ext>
                  </a:extLst>
                </a:gridCol>
                <a:gridCol w="666635">
                  <a:extLst>
                    <a:ext uri="{9D8B030D-6E8A-4147-A177-3AD203B41FA5}">
                      <a16:colId xmlns:a16="http://schemas.microsoft.com/office/drawing/2014/main" val="2116109638"/>
                    </a:ext>
                  </a:extLst>
                </a:gridCol>
                <a:gridCol w="632611">
                  <a:extLst>
                    <a:ext uri="{9D8B030D-6E8A-4147-A177-3AD203B41FA5}">
                      <a16:colId xmlns:a16="http://schemas.microsoft.com/office/drawing/2014/main" val="4093462281"/>
                    </a:ext>
                  </a:extLst>
                </a:gridCol>
                <a:gridCol w="766634">
                  <a:extLst>
                    <a:ext uri="{9D8B030D-6E8A-4147-A177-3AD203B41FA5}">
                      <a16:colId xmlns:a16="http://schemas.microsoft.com/office/drawing/2014/main" val="2483774593"/>
                    </a:ext>
                  </a:extLst>
                </a:gridCol>
                <a:gridCol w="808299">
                  <a:extLst>
                    <a:ext uri="{9D8B030D-6E8A-4147-A177-3AD203B41FA5}">
                      <a16:colId xmlns:a16="http://schemas.microsoft.com/office/drawing/2014/main" val="705146582"/>
                    </a:ext>
                  </a:extLst>
                </a:gridCol>
              </a:tblGrid>
              <a:tr h="209054">
                <a:tc>
                  <a:txBody>
                    <a:bodyPr/>
                    <a:lstStyle/>
                    <a:p>
                      <a:pPr lvl="0" algn="ctr">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MLP</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CNN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SGD</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SVM</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230156006"/>
                  </a:ext>
                </a:extLst>
              </a:tr>
              <a:tr h="506222">
                <a:tc>
                  <a:txBody>
                    <a:bodyPr/>
                    <a:lstStyle/>
                    <a:p>
                      <a:pPr lvl="0" algn="ctr">
                        <a:lnSpc>
                          <a:spcPct val="110000"/>
                        </a:lnSpc>
                        <a:spcAft>
                          <a:spcPts val="1000"/>
                        </a:spcAft>
                      </a:pPr>
                      <a:r>
                        <a:rPr lang="en-US" sz="900"/>
                        <a:t>Neurons (MLP); filter size (CNN)</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(512, 512)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(32,32,32)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1112300196"/>
                  </a:ext>
                </a:extLst>
              </a:tr>
              <a:tr h="506222">
                <a:tc>
                  <a:txBody>
                    <a:bodyPr/>
                    <a:lstStyle/>
                    <a:p>
                      <a:pPr lvl="0" algn="ctr">
                        <a:lnSpc>
                          <a:spcPct val="110000"/>
                        </a:lnSpc>
                        <a:spcAft>
                          <a:spcPts val="1000"/>
                        </a:spcAft>
                      </a:pPr>
                      <a:r>
                        <a:rPr lang="en-US" sz="900"/>
                        <a:t># Layers</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3              (3 </a:t>
                      </a:r>
                      <a:r>
                        <a:rPr lang="en-US" sz="900" dirty="0" err="1"/>
                        <a:t>neuronics</a:t>
                      </a:r>
                      <a:r>
                        <a:rPr lang="en-US" sz="900" dirty="0"/>
                        <a:t>)</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3               (2 conv +  1 neur)</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N/A</a:t>
                      </a:r>
                      <a:endParaRPr lang="el-GR" sz="900" dirty="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3925660938"/>
                  </a:ext>
                </a:extLst>
              </a:tr>
              <a:tr h="258271">
                <a:tc>
                  <a:txBody>
                    <a:bodyPr/>
                    <a:lstStyle/>
                    <a:p>
                      <a:pPr lvl="0" algn="ctr">
                        <a:lnSpc>
                          <a:spcPct val="110000"/>
                        </a:lnSpc>
                        <a:spcAft>
                          <a:spcPts val="1000"/>
                        </a:spcAft>
                      </a:pPr>
                      <a:r>
                        <a:rPr lang="en-US" sz="900"/>
                        <a:t># Epochs</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18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40</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3977484547"/>
                  </a:ext>
                </a:extLst>
              </a:tr>
              <a:tr h="450252">
                <a:tc>
                  <a:txBody>
                    <a:bodyPr/>
                    <a:lstStyle/>
                    <a:p>
                      <a:pPr lvl="0" algn="ctr">
                        <a:lnSpc>
                          <a:spcPct val="110000"/>
                        </a:lnSpc>
                        <a:spcAft>
                          <a:spcPts val="1000"/>
                        </a:spcAft>
                      </a:pPr>
                      <a:r>
                        <a:rPr lang="en-US" sz="900"/>
                        <a:t>Mean Epoch duration (s)</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218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862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243</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609</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4170121006"/>
                  </a:ext>
                </a:extLst>
              </a:tr>
              <a:tr h="209054">
                <a:tc>
                  <a:txBody>
                    <a:bodyPr/>
                    <a:lstStyle/>
                    <a:p>
                      <a:pPr lvl="0" algn="ctr">
                        <a:lnSpc>
                          <a:spcPct val="110000"/>
                        </a:lnSpc>
                        <a:spcAft>
                          <a:spcPts val="1000"/>
                        </a:spcAft>
                      </a:pPr>
                      <a:r>
                        <a:rPr lang="en-US" sz="900"/>
                        <a:t>Accuracy (%)</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75</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79</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64</a:t>
                      </a:r>
                      <a:endParaRPr lang="el-GR" sz="900" dirty="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1535815149"/>
                  </a:ext>
                </a:extLst>
              </a:tr>
            </a:tbl>
          </a:graphicData>
        </a:graphic>
      </p:graphicFrame>
      <p:sp>
        <p:nvSpPr>
          <p:cNvPr id="5" name="Rectangle 5">
            <a:extLst>
              <a:ext uri="{FF2B5EF4-FFF2-40B4-BE49-F238E27FC236}">
                <a16:creationId xmlns:a16="http://schemas.microsoft.com/office/drawing/2014/main" id="{C447DEC8-B8D7-4C6C-91AA-40720D41ABEC}"/>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6">
            <a:extLst>
              <a:ext uri="{FF2B5EF4-FFF2-40B4-BE49-F238E27FC236}">
                <a16:creationId xmlns:a16="http://schemas.microsoft.com/office/drawing/2014/main" id="{AC89DB80-58A7-4E1F-87A5-04BE5955468F}"/>
              </a:ext>
            </a:extLst>
          </p:cNvPr>
          <p:cNvSpPr/>
          <p:nvPr/>
        </p:nvSpPr>
        <p:spPr>
          <a:xfrm>
            <a:off x="6095998" y="2694236"/>
            <a:ext cx="5789148" cy="1205458"/>
          </a:xfrm>
          <a:prstGeom prst="rect">
            <a:avLst/>
          </a:prstGeom>
          <a:noFill/>
          <a:ln cap="flat">
            <a:noFill/>
            <a:prstDash val="solid"/>
          </a:ln>
        </p:spPr>
        <p:txBody>
          <a:bodyPr vert="horz" wrap="square" lIns="91440" tIns="45720" rIns="91440" bIns="45720" anchor="t" anchorCtr="0" compatLnSpc="1">
            <a:spAutoFit/>
          </a:bodyPr>
          <a:lstStyle/>
          <a:p>
            <a:pPr marL="342900" marR="0" lvl="0" indent="-342900" algn="just" defTabSz="914400" rtl="0" fontAlgn="auto" hangingPunct="1">
              <a:lnSpc>
                <a:spcPct val="100000"/>
              </a:lnSpc>
              <a:spcBef>
                <a:spcPts val="0"/>
              </a:spcBef>
              <a:spcAft>
                <a:spcPts val="1000"/>
              </a:spcAft>
              <a:buSzPct val="100000"/>
              <a:buFont typeface="Wingdings" pitchFamily="2"/>
              <a:buChar char="q"/>
              <a:tabLst>
                <a:tab pos="457200" algn="l"/>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itchFamily="34"/>
                <a:ea typeface="Calibri" pitchFamily="34"/>
                <a:cs typeface="Calibri" pitchFamily="34"/>
              </a:rPr>
              <a:t>Convolutional NN needed a lot of time to be trained. </a:t>
            </a:r>
          </a:p>
          <a:p>
            <a:pPr marL="0" marR="0" lvl="0" indent="0" algn="just" defTabSz="914400" rtl="0" fontAlgn="auto" hangingPunct="1">
              <a:lnSpc>
                <a:spcPct val="100000"/>
              </a:lnSpc>
              <a:spcBef>
                <a:spcPts val="0"/>
              </a:spcBef>
              <a:spcAft>
                <a:spcPts val="1000"/>
              </a:spcAft>
              <a:buNone/>
              <a:tabLst>
                <a:tab pos="457200" algn="l"/>
              </a:tabLst>
              <a:defRPr sz="1800" b="0" i="0" u="none" strike="noStrike" kern="0" cap="none" spc="0" baseline="0">
                <a:solidFill>
                  <a:srgbClr val="000000"/>
                </a:solidFill>
                <a:uFillTx/>
              </a:defRPr>
            </a:pPr>
            <a:r>
              <a:rPr lang="en-US" sz="1600" b="0" i="0" u="none" strike="noStrike" kern="1200" cap="none" spc="0" baseline="0" dirty="0">
                <a:solidFill>
                  <a:srgbClr val="7F7F7F"/>
                </a:solidFill>
                <a:uFillTx/>
                <a:latin typeface="Franklin Gothic Medium" pitchFamily="34"/>
                <a:ea typeface="Calibri" pitchFamily="34"/>
                <a:cs typeface="Calibri" pitchFamily="34"/>
              </a:rPr>
              <a:t>This was due to the convolutional layers that were applying filters to the image. On the other hand, the Perceptron model needed the least mean time per epoch to be trained.</a:t>
            </a:r>
          </a:p>
        </p:txBody>
      </p:sp>
      <p:graphicFrame>
        <p:nvGraphicFramePr>
          <p:cNvPr id="7" name="Table 7">
            <a:extLst>
              <a:ext uri="{FF2B5EF4-FFF2-40B4-BE49-F238E27FC236}">
                <a16:creationId xmlns:a16="http://schemas.microsoft.com/office/drawing/2014/main" id="{D501DF92-1815-4A4E-92AA-FA0B4F4C522A}"/>
              </a:ext>
            </a:extLst>
          </p:cNvPr>
          <p:cNvGraphicFramePr>
            <a:graphicFrameLocks noGrp="1"/>
          </p:cNvGraphicFramePr>
          <p:nvPr>
            <p:extLst>
              <p:ext uri="{D42A27DB-BD31-4B8C-83A1-F6EECF244321}">
                <p14:modId xmlns:p14="http://schemas.microsoft.com/office/powerpoint/2010/main" val="1163986857"/>
              </p:ext>
            </p:extLst>
          </p:nvPr>
        </p:nvGraphicFramePr>
        <p:xfrm>
          <a:off x="1569705" y="4587242"/>
          <a:ext cx="3740805" cy="1528679"/>
        </p:xfrm>
        <a:graphic>
          <a:graphicData uri="http://schemas.openxmlformats.org/drawingml/2006/table">
            <a:tbl>
              <a:tblPr firstRow="1" firstCol="1" bandRow="1">
                <a:effectLst/>
                <a:tableStyleId>{5C22544A-7EE6-4342-B048-85BDC9FD1C3A}</a:tableStyleId>
              </a:tblPr>
              <a:tblGrid>
                <a:gridCol w="748161">
                  <a:extLst>
                    <a:ext uri="{9D8B030D-6E8A-4147-A177-3AD203B41FA5}">
                      <a16:colId xmlns:a16="http://schemas.microsoft.com/office/drawing/2014/main" val="2342609022"/>
                    </a:ext>
                  </a:extLst>
                </a:gridCol>
                <a:gridCol w="748161">
                  <a:extLst>
                    <a:ext uri="{9D8B030D-6E8A-4147-A177-3AD203B41FA5}">
                      <a16:colId xmlns:a16="http://schemas.microsoft.com/office/drawing/2014/main" val="648689640"/>
                    </a:ext>
                  </a:extLst>
                </a:gridCol>
                <a:gridCol w="748161">
                  <a:extLst>
                    <a:ext uri="{9D8B030D-6E8A-4147-A177-3AD203B41FA5}">
                      <a16:colId xmlns:a16="http://schemas.microsoft.com/office/drawing/2014/main" val="1054203187"/>
                    </a:ext>
                  </a:extLst>
                </a:gridCol>
                <a:gridCol w="748161">
                  <a:extLst>
                    <a:ext uri="{9D8B030D-6E8A-4147-A177-3AD203B41FA5}">
                      <a16:colId xmlns:a16="http://schemas.microsoft.com/office/drawing/2014/main" val="159913099"/>
                    </a:ext>
                  </a:extLst>
                </a:gridCol>
                <a:gridCol w="748161">
                  <a:extLst>
                    <a:ext uri="{9D8B030D-6E8A-4147-A177-3AD203B41FA5}">
                      <a16:colId xmlns:a16="http://schemas.microsoft.com/office/drawing/2014/main" val="1998680051"/>
                    </a:ext>
                  </a:extLst>
                </a:gridCol>
              </a:tblGrid>
              <a:tr h="345743">
                <a:tc>
                  <a:txBody>
                    <a:bodyPr/>
                    <a:lstStyle/>
                    <a:p>
                      <a:pPr lvl="0" algn="ctr">
                        <a:lnSpc>
                          <a:spcPct val="110000"/>
                        </a:lnSpc>
                        <a:spcAft>
                          <a:spcPts val="1000"/>
                        </a:spcAft>
                      </a:pPr>
                      <a:r>
                        <a:rPr lang="en-US" sz="900"/>
                        <a: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MLP</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CNN</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SGD</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SVM</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451998322"/>
                  </a:ext>
                </a:extLst>
              </a:tr>
              <a:tr h="591468">
                <a:tc>
                  <a:txBody>
                    <a:bodyPr/>
                    <a:lstStyle/>
                    <a:p>
                      <a:pPr lvl="0" algn="ctr">
                        <a:lnSpc>
                          <a:spcPct val="110000"/>
                        </a:lnSpc>
                        <a:spcAft>
                          <a:spcPts val="1000"/>
                        </a:spcAft>
                      </a:pPr>
                      <a:r>
                        <a:rPr lang="en-US" sz="900"/>
                        <a:t>valid accuracy</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74</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78</a:t>
                      </a:r>
                      <a:endParaRPr lang="el-GR" sz="1000">
                        <a:latin typeface="Liberation Mono"/>
                        <a:ea typeface="Liberation Mono"/>
                        <a:cs typeface="Liberation Mono"/>
                      </a:endParaRPr>
                    </a:p>
                  </a:txBody>
                  <a:tcPr marL="34920" marR="34920" marT="34920" marB="34920" anchor="ctr"/>
                </a:tc>
                <a:tc>
                  <a:txBody>
                    <a:bodyPr/>
                    <a:lstStyle/>
                    <a:p>
                      <a:pPr lvl="0" algn="ctr">
                        <a:lnSpc>
                          <a:spcPct val="110000"/>
                        </a:lnSpc>
                        <a:spcAft>
                          <a:spcPts val="1000"/>
                        </a:spcAft>
                      </a:pPr>
                      <a:r>
                        <a:rPr lang="en-US" sz="900"/>
                        <a:t>64</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66</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183794665"/>
                  </a:ext>
                </a:extLst>
              </a:tr>
              <a:tr h="591468">
                <a:tc>
                  <a:txBody>
                    <a:bodyPr/>
                    <a:lstStyle/>
                    <a:p>
                      <a:pPr lvl="0" algn="ctr">
                        <a:lnSpc>
                          <a:spcPct val="110000"/>
                        </a:lnSpc>
                        <a:spcAft>
                          <a:spcPts val="1000"/>
                        </a:spcAft>
                      </a:pPr>
                      <a:r>
                        <a:rPr lang="en-US" sz="900"/>
                        <a:t>test    accuracy</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79</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58</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64</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140767065"/>
                  </a:ext>
                </a:extLst>
              </a:tr>
            </a:tbl>
          </a:graphicData>
        </a:graphic>
      </p:graphicFrame>
      <p:sp>
        <p:nvSpPr>
          <p:cNvPr id="4" name="Rectangle 6">
            <a:extLst>
              <a:ext uri="{FF2B5EF4-FFF2-40B4-BE49-F238E27FC236}">
                <a16:creationId xmlns:a16="http://schemas.microsoft.com/office/drawing/2014/main" id="{34FDAD67-684B-4685-B2E5-1CFFB78E2F1B}"/>
              </a:ext>
            </a:extLst>
          </p:cNvPr>
          <p:cNvSpPr/>
          <p:nvPr/>
        </p:nvSpPr>
        <p:spPr>
          <a:xfrm>
            <a:off x="6095998" y="4687750"/>
            <a:ext cx="5789148" cy="1323439"/>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SzPct val="100000"/>
              <a:buFont typeface="Wingdings" pitchFamily="2"/>
              <a:buChar char="q"/>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itchFamily="34"/>
              </a:rPr>
              <a:t>The models MLP, CNN achieved around 77% accuracy whereas the SGD and SVM achieved around 61 % accuracy.</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7F7F7F"/>
                </a:solidFill>
                <a:uFillTx/>
                <a:latin typeface="Franklin Gothic Medium" pitchFamily="34"/>
              </a:rPr>
              <a:t>As a concluding remark, we used the method “Early Stopping” on our neural networks </a:t>
            </a:r>
            <a:r>
              <a:rPr lang="en-US" sz="1600" dirty="0">
                <a:solidFill>
                  <a:srgbClr val="7F7F7F"/>
                </a:solidFill>
                <a:latin typeface="Franklin Gothic Medium" pitchFamily="34"/>
              </a:rPr>
              <a:t>in order</a:t>
            </a:r>
            <a:r>
              <a:rPr lang="en-US" sz="1600" b="0" i="0" u="none" strike="noStrike" kern="1200" cap="none" spc="0" baseline="0" dirty="0">
                <a:solidFill>
                  <a:srgbClr val="7F7F7F"/>
                </a:solidFill>
                <a:uFillTx/>
                <a:latin typeface="Franklin Gothic Medium" pitchFamily="34"/>
              </a:rPr>
              <a:t> to decide the number of epochs and prevent from overfitting. </a:t>
            </a:r>
            <a:endParaRPr lang="el-GR" sz="1600" b="0" i="0" u="none" strike="noStrike" kern="1200" cap="none" spc="0" baseline="0" dirty="0">
              <a:solidFill>
                <a:srgbClr val="7F7F7F"/>
              </a:solidFill>
              <a:uFillTx/>
              <a:latin typeface="Franklin Gothic Medium" pitchFamily="34"/>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924A7C-8F2F-45A1-AB02-8704422DBDA4}"/>
              </a:ext>
            </a:extLst>
          </p:cNvPr>
          <p:cNvSpPr/>
          <p:nvPr/>
        </p:nvSpPr>
        <p:spPr>
          <a:xfrm>
            <a:off x="794325" y="697489"/>
            <a:ext cx="10603345" cy="5015346"/>
          </a:xfrm>
          <a:prstGeom prst="rect">
            <a:avLst/>
          </a:prstGeom>
          <a:solidFill>
            <a:srgbClr val="2E75B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3" name="TextBox 2">
            <a:extLst>
              <a:ext uri="{FF2B5EF4-FFF2-40B4-BE49-F238E27FC236}">
                <a16:creationId xmlns:a16="http://schemas.microsoft.com/office/drawing/2014/main" id="{F17F4499-F150-4BE0-A3F6-D893C017F2E1}"/>
              </a:ext>
            </a:extLst>
          </p:cNvPr>
          <p:cNvSpPr txBox="1"/>
          <p:nvPr/>
        </p:nvSpPr>
        <p:spPr>
          <a:xfrm>
            <a:off x="1644072" y="2073886"/>
            <a:ext cx="9809015"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dirty="0">
                <a:solidFill>
                  <a:srgbClr val="000000"/>
                </a:solidFill>
                <a:uFillTx/>
                <a:latin typeface="Franklin Gothic Medium" pitchFamily="34"/>
              </a:rPr>
              <a:t>            THANK YOU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dirty="0">
                <a:solidFill>
                  <a:srgbClr val="000000"/>
                </a:solidFill>
                <a:uFillTx/>
                <a:latin typeface="Franklin Gothic Medium" pitchFamily="34"/>
              </a:rPr>
              <a:t>      FOR YOUR ATTENTION!</a:t>
            </a:r>
            <a:endParaRPr lang="el-GR" sz="6000" b="0" i="0" u="none" strike="noStrike" kern="1200" cap="none" spc="0" baseline="0" dirty="0">
              <a:solidFill>
                <a:srgbClr val="000000"/>
              </a:solidFill>
              <a:uFillTx/>
              <a:latin typeface="Franklin Gothic Medium" pitchFamily="34"/>
            </a:endParaRPr>
          </a:p>
        </p:txBody>
      </p:sp>
      <p:sp>
        <p:nvSpPr>
          <p:cNvPr id="4" name="Rectangle 3">
            <a:extLst>
              <a:ext uri="{FF2B5EF4-FFF2-40B4-BE49-F238E27FC236}">
                <a16:creationId xmlns:a16="http://schemas.microsoft.com/office/drawing/2014/main" id="{EFCD4724-C56A-4DF0-B628-273F076B2AE6}"/>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3" name="Oval 3">
            <a:extLst>
              <a:ext uri="{FF2B5EF4-FFF2-40B4-BE49-F238E27FC236}">
                <a16:creationId xmlns:a16="http://schemas.microsoft.com/office/drawing/2014/main" id="{CAF37B59-77B6-41B8-BC31-B9FCFFC38708}"/>
              </a:ext>
            </a:extLst>
          </p:cNvPr>
          <p:cNvSpPr/>
          <p:nvPr/>
        </p:nvSpPr>
        <p:spPr>
          <a:xfrm>
            <a:off x="577754" y="1597895"/>
            <a:ext cx="761521"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2">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Oval 5">
            <a:extLst>
              <a:ext uri="{FF2B5EF4-FFF2-40B4-BE49-F238E27FC236}">
                <a16:creationId xmlns:a16="http://schemas.microsoft.com/office/drawing/2014/main" id="{C1CAC7F8-7951-4444-ADD5-7750F4EE1B1B}"/>
              </a:ext>
            </a:extLst>
          </p:cNvPr>
          <p:cNvSpPr/>
          <p:nvPr/>
        </p:nvSpPr>
        <p:spPr>
          <a:xfrm>
            <a:off x="577754" y="3730751"/>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3">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Oval 6">
            <a:extLst>
              <a:ext uri="{FF2B5EF4-FFF2-40B4-BE49-F238E27FC236}">
                <a16:creationId xmlns:a16="http://schemas.microsoft.com/office/drawing/2014/main" id="{5CA9DE7C-98DD-44AC-87B6-CE07226A3944}"/>
              </a:ext>
            </a:extLst>
          </p:cNvPr>
          <p:cNvSpPr/>
          <p:nvPr/>
        </p:nvSpPr>
        <p:spPr>
          <a:xfrm>
            <a:off x="598611" y="5048027"/>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4">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7" name="Rectangle 8">
            <a:extLst>
              <a:ext uri="{FF2B5EF4-FFF2-40B4-BE49-F238E27FC236}">
                <a16:creationId xmlns:a16="http://schemas.microsoft.com/office/drawing/2014/main" id="{0F6C5CAA-7582-40EE-B42B-347B4AEC422C}"/>
              </a:ext>
            </a:extLst>
          </p:cNvPr>
          <p:cNvSpPr/>
          <p:nvPr/>
        </p:nvSpPr>
        <p:spPr>
          <a:xfrm>
            <a:off x="0" y="6223552"/>
            <a:ext cx="11859493" cy="634447"/>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Rectangle 9">
            <a:extLst>
              <a:ext uri="{FF2B5EF4-FFF2-40B4-BE49-F238E27FC236}">
                <a16:creationId xmlns:a16="http://schemas.microsoft.com/office/drawing/2014/main" id="{42ABD2B7-2054-4B28-972C-6C47958B51A8}"/>
              </a:ext>
            </a:extLst>
          </p:cNvPr>
          <p:cNvSpPr/>
          <p:nvPr/>
        </p:nvSpPr>
        <p:spPr>
          <a:xfrm>
            <a:off x="8803819" y="0"/>
            <a:ext cx="3388181" cy="6858000"/>
          </a:xfrm>
          <a:prstGeom prst="rect">
            <a:avLst/>
          </a:prstGeom>
          <a:solidFill>
            <a:srgbClr val="1F4E79"/>
          </a:solidFill>
          <a:ln w="12701"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21" name="Τίτλος 1">
            <a:extLst>
              <a:ext uri="{FF2B5EF4-FFF2-40B4-BE49-F238E27FC236}">
                <a16:creationId xmlns:a16="http://schemas.microsoft.com/office/drawing/2014/main" id="{BC429459-11A2-4327-A492-B6DFEF276B9A}"/>
              </a:ext>
            </a:extLst>
          </p:cNvPr>
          <p:cNvSpPr txBox="1">
            <a:spLocks/>
          </p:cNvSpPr>
          <p:nvPr/>
        </p:nvSpPr>
        <p:spPr>
          <a:xfrm>
            <a:off x="1901597" y="3670804"/>
            <a:ext cx="4395787" cy="862879"/>
          </a:xfrm>
          <a:prstGeom prst="rect">
            <a:avLst/>
          </a:prstGeom>
        </p:spPr>
        <p:txBody>
          <a:bodyPr/>
          <a:lst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dirty="0" err="1">
                <a:solidFill>
                  <a:srgbClr val="FFFFFF"/>
                </a:solidFill>
                <a:uFillTx/>
                <a:latin typeface="Bookman Old Style"/>
              </a:rPr>
              <a:t>Erasmia</a:t>
            </a:r>
            <a:r>
              <a:rPr lang="en-US" sz="2000" b="1" i="1" u="none" strike="noStrike" kern="1200" cap="none" spc="-50" baseline="0" dirty="0">
                <a:solidFill>
                  <a:srgbClr val="FFFFFF"/>
                </a:solidFill>
                <a:uFillTx/>
                <a:latin typeface="Bookman Old Style"/>
              </a:rPr>
              <a:t> </a:t>
            </a:r>
            <a:r>
              <a:rPr lang="en-US" sz="2000" b="1" i="1" u="none" strike="noStrike" kern="1200" cap="none" spc="-50" baseline="0" dirty="0" err="1">
                <a:solidFill>
                  <a:srgbClr val="FFFFFF"/>
                </a:solidFill>
                <a:uFillTx/>
                <a:latin typeface="Bookman Old Style"/>
              </a:rPr>
              <a:t>Kornelatou</a:t>
            </a:r>
            <a:br>
              <a:rPr lang="en-US" sz="2000" b="0" i="1" u="none" strike="noStrike" kern="1200" cap="none" spc="-50" baseline="0" dirty="0">
                <a:solidFill>
                  <a:srgbClr val="FFFFFF"/>
                </a:solidFill>
                <a:uFillTx/>
                <a:latin typeface="Bookman Old Style"/>
              </a:rPr>
            </a:br>
            <a:r>
              <a:rPr lang="en-US" sz="1400" b="0" i="1" u="none" strike="noStrike" kern="1200" cap="none" spc="-50" baseline="0" dirty="0">
                <a:solidFill>
                  <a:srgbClr val="FFFFFF"/>
                </a:solidFill>
                <a:uFillTx/>
                <a:latin typeface="Bookman Old Style"/>
              </a:rPr>
              <a:t>Data Engineer / DevOps</a:t>
            </a:r>
            <a:br>
              <a:rPr lang="en-US" sz="1400" b="0" i="1" u="none" strike="noStrike" kern="1200" cap="none" spc="-50" baseline="0" dirty="0">
                <a:solidFill>
                  <a:srgbClr val="FFFFFF"/>
                </a:solidFill>
                <a:uFillTx/>
                <a:latin typeface="Bookman Old Style"/>
              </a:rPr>
            </a:br>
            <a:r>
              <a:rPr lang="en-US" sz="1400" b="0" i="1" u="none" strike="noStrike" kern="1200" cap="none" spc="-50" baseline="0" dirty="0">
                <a:solidFill>
                  <a:srgbClr val="FFFFFF"/>
                </a:solidFill>
                <a:uFillTx/>
                <a:latin typeface="Bookman Old Style"/>
              </a:rPr>
              <a:t>BSc in Computer Science</a:t>
            </a:r>
            <a:endParaRPr lang="el-GR" sz="1400" i="1" spc="-50" dirty="0">
              <a:solidFill>
                <a:srgbClr val="FFFFFF"/>
              </a:solidFill>
              <a:latin typeface="Bookman Old Style"/>
            </a:endParaRPr>
          </a:p>
        </p:txBody>
      </p:sp>
      <p:sp>
        <p:nvSpPr>
          <p:cNvPr id="23" name="Τίτλος 1">
            <a:extLst>
              <a:ext uri="{FF2B5EF4-FFF2-40B4-BE49-F238E27FC236}">
                <a16:creationId xmlns:a16="http://schemas.microsoft.com/office/drawing/2014/main" id="{704B9B74-1F30-43C0-9601-16A58CC95154}"/>
              </a:ext>
            </a:extLst>
          </p:cNvPr>
          <p:cNvSpPr txBox="1">
            <a:spLocks/>
          </p:cNvSpPr>
          <p:nvPr/>
        </p:nvSpPr>
        <p:spPr>
          <a:xfrm>
            <a:off x="1905001" y="1537948"/>
            <a:ext cx="4395787" cy="862879"/>
          </a:xfrm>
          <a:prstGeom prst="rect">
            <a:avLst/>
          </a:prstGeom>
        </p:spPr>
        <p:txBody>
          <a:bodyPr/>
          <a:lst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dirty="0">
                <a:solidFill>
                  <a:srgbClr val="FFFFFF"/>
                </a:solidFill>
                <a:uFillTx/>
                <a:latin typeface="Bookman Old Style"/>
              </a:rPr>
              <a:t>Vasiliki</a:t>
            </a:r>
            <a:r>
              <a:rPr lang="en-US" sz="2000" b="0" i="1" u="none" strike="noStrike" kern="1200" cap="none" spc="-50" baseline="0" dirty="0">
                <a:solidFill>
                  <a:srgbClr val="FFFFFF"/>
                </a:solidFill>
                <a:uFillTx/>
                <a:latin typeface="Bookman Old Style"/>
              </a:rPr>
              <a:t> </a:t>
            </a:r>
            <a:r>
              <a:rPr lang="en-US" sz="2000" b="1" i="1" u="none" strike="noStrike" kern="1200" cap="none" spc="-50" baseline="0" dirty="0" err="1">
                <a:solidFill>
                  <a:srgbClr val="FFFFFF"/>
                </a:solidFill>
                <a:uFillTx/>
                <a:latin typeface="Bookman Old Style"/>
              </a:rPr>
              <a:t>Karamesiou</a:t>
            </a:r>
            <a:r>
              <a:rPr lang="en-US" sz="1400" b="1" i="1" u="none" strike="noStrike" kern="1200" cap="none" spc="-50" baseline="0" dirty="0">
                <a:solidFill>
                  <a:srgbClr val="FFFFFF"/>
                </a:solidFill>
                <a:uFillTx/>
                <a:latin typeface="Bookman Old Style"/>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50" baseline="0" dirty="0">
                <a:solidFill>
                  <a:srgbClr val="FFFFFF"/>
                </a:solidFill>
                <a:uFillTx/>
                <a:latin typeface="Bookman Old Style"/>
              </a:rPr>
              <a:t>Business </a:t>
            </a:r>
            <a:r>
              <a:rPr lang="en-US" sz="1400" b="0" i="1" strike="noStrike" kern="1200" cap="none" spc="-50" baseline="0" dirty="0">
                <a:solidFill>
                  <a:srgbClr val="FFFFFF"/>
                </a:solidFill>
                <a:uFillTx/>
                <a:latin typeface="Bookman Old Style"/>
              </a:rPr>
              <a:t>Analyst</a:t>
            </a:r>
            <a:br>
              <a:rPr lang="en-US" sz="1400" b="0" i="1" strike="noStrike" kern="1200" cap="none" spc="-50" baseline="0" dirty="0">
                <a:solidFill>
                  <a:srgbClr val="FFFFFF"/>
                </a:solidFill>
                <a:uFillTx/>
                <a:latin typeface="Bookman Old Style"/>
              </a:rPr>
            </a:br>
            <a:r>
              <a:rPr lang="en-US" sz="1400" b="0" i="1" strike="noStrike" kern="1200" cap="none" spc="-50" baseline="0" dirty="0">
                <a:solidFill>
                  <a:srgbClr val="FFFFFF"/>
                </a:solidFill>
                <a:uFillTx/>
                <a:latin typeface="Bookman Old Style"/>
              </a:rPr>
              <a:t>BSc in Economics</a:t>
            </a:r>
            <a:endParaRPr lang="el-GR" sz="1400" i="1" kern="0" spc="-50" dirty="0">
              <a:solidFill>
                <a:srgbClr val="FFFFFF"/>
              </a:solidFill>
              <a:latin typeface="Bookman Old Style"/>
            </a:endParaRPr>
          </a:p>
        </p:txBody>
      </p:sp>
      <p:sp>
        <p:nvSpPr>
          <p:cNvPr id="25" name="Τίτλος 1">
            <a:extLst>
              <a:ext uri="{FF2B5EF4-FFF2-40B4-BE49-F238E27FC236}">
                <a16:creationId xmlns:a16="http://schemas.microsoft.com/office/drawing/2014/main" id="{67DD6289-15B0-47F8-9839-459DB6C3A320}"/>
              </a:ext>
            </a:extLst>
          </p:cNvPr>
          <p:cNvSpPr txBox="1">
            <a:spLocks/>
          </p:cNvSpPr>
          <p:nvPr/>
        </p:nvSpPr>
        <p:spPr>
          <a:xfrm>
            <a:off x="1901597" y="2604376"/>
            <a:ext cx="4395787" cy="862879"/>
          </a:xfrm>
          <a:prstGeom prst="rect">
            <a:avLst/>
          </a:prstGeom>
        </p:spPr>
        <p:txBody>
          <a:bodyPr/>
          <a:lst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dirty="0" err="1">
                <a:solidFill>
                  <a:srgbClr val="FFFFFF"/>
                </a:solidFill>
                <a:uFillTx/>
                <a:latin typeface="Bookman Old Style"/>
              </a:rPr>
              <a:t>Evangelos</a:t>
            </a:r>
            <a:r>
              <a:rPr lang="en-US" sz="2000" b="1" i="1" u="none" strike="noStrike" kern="1200" cap="none" spc="-50" baseline="0" dirty="0">
                <a:solidFill>
                  <a:srgbClr val="FFFFFF"/>
                </a:solidFill>
                <a:uFillTx/>
                <a:latin typeface="Bookman Old Style"/>
              </a:rPr>
              <a:t> Kontaratos</a:t>
            </a:r>
            <a:br>
              <a:rPr lang="en-US" sz="3200" b="0" i="1" u="none" strike="noStrike" kern="1200" cap="none" spc="-50" baseline="0" dirty="0">
                <a:solidFill>
                  <a:srgbClr val="FFFFFF"/>
                </a:solidFill>
                <a:uFillTx/>
                <a:latin typeface="Bookman Old Style"/>
              </a:rPr>
            </a:br>
            <a:r>
              <a:rPr lang="en-US" sz="1400" b="0" i="1" u="none" strike="noStrike" kern="1200" cap="none" spc="-50" baseline="0" dirty="0">
                <a:solidFill>
                  <a:srgbClr val="FFFFFF"/>
                </a:solidFill>
                <a:uFillTx/>
                <a:latin typeface="Bookman Old Style"/>
              </a:rPr>
              <a:t>Data Engineer / DevOps</a:t>
            </a:r>
            <a:br>
              <a:rPr lang="en-US" sz="1400" b="0" i="1" u="none" strike="noStrike" kern="1200" cap="none" spc="-50" baseline="0" dirty="0">
                <a:solidFill>
                  <a:srgbClr val="FFFFFF"/>
                </a:solidFill>
                <a:uFillTx/>
                <a:latin typeface="Bookman Old Style"/>
              </a:rPr>
            </a:br>
            <a:r>
              <a:rPr lang="en-US" sz="1400" b="0" i="1" u="none" strike="noStrike" kern="1200" cap="none" spc="-50" baseline="0" dirty="0">
                <a:solidFill>
                  <a:srgbClr val="FFFFFF"/>
                </a:solidFill>
                <a:uFillTx/>
                <a:latin typeface="Bookman Old Style"/>
              </a:rPr>
              <a:t>BSc in Computer Science</a:t>
            </a:r>
            <a:endParaRPr lang="el-GR" sz="1400" i="1" kern="0" spc="-50" dirty="0">
              <a:solidFill>
                <a:srgbClr val="FFFFFF"/>
              </a:solidFill>
              <a:latin typeface="Bookman Old Style"/>
            </a:endParaRPr>
          </a:p>
        </p:txBody>
      </p:sp>
      <p:sp>
        <p:nvSpPr>
          <p:cNvPr id="27" name="Τίτλος 1">
            <a:extLst>
              <a:ext uri="{FF2B5EF4-FFF2-40B4-BE49-F238E27FC236}">
                <a16:creationId xmlns:a16="http://schemas.microsoft.com/office/drawing/2014/main" id="{BACC2E69-5F9E-47DB-9BFB-409D9C4733E0}"/>
              </a:ext>
            </a:extLst>
          </p:cNvPr>
          <p:cNvSpPr txBox="1">
            <a:spLocks/>
          </p:cNvSpPr>
          <p:nvPr/>
        </p:nvSpPr>
        <p:spPr>
          <a:xfrm>
            <a:off x="1984603" y="4875278"/>
            <a:ext cx="4395787" cy="1088484"/>
          </a:xfrm>
          <a:prstGeom prst="rect">
            <a:avLst/>
          </a:prstGeom>
        </p:spPr>
        <p:txBody>
          <a:bodyPr/>
          <a:lst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dirty="0">
                <a:solidFill>
                  <a:srgbClr val="FFFFFF"/>
                </a:solidFill>
                <a:uFillTx/>
                <a:latin typeface="Bookman Old Style"/>
              </a:rPr>
              <a:t>Christos </a:t>
            </a:r>
            <a:r>
              <a:rPr lang="en-US" sz="2000" b="1" i="1" u="none" strike="noStrike" kern="1200" cap="none" spc="-50" baseline="0" dirty="0" err="1">
                <a:solidFill>
                  <a:srgbClr val="FFFFFF"/>
                </a:solidFill>
                <a:uFillTx/>
                <a:latin typeface="Bookman Old Style"/>
              </a:rPr>
              <a:t>Schismenos</a:t>
            </a:r>
            <a:br>
              <a:rPr lang="en-US" sz="2400" b="0" i="1" u="none" strike="noStrike" kern="1200" cap="none" spc="-50" baseline="0" dirty="0">
                <a:solidFill>
                  <a:srgbClr val="FFFFFF"/>
                </a:solidFill>
                <a:uFillTx/>
                <a:latin typeface="Bookman Old Style"/>
              </a:rPr>
            </a:br>
            <a:r>
              <a:rPr lang="en-US" sz="1400" b="0" i="1" u="none" strike="noStrike" kern="1200" cap="none" spc="-50" baseline="0" dirty="0">
                <a:solidFill>
                  <a:srgbClr val="FFFFFF"/>
                </a:solidFill>
                <a:uFillTx/>
                <a:latin typeface="Bookman Old Style"/>
              </a:rPr>
              <a:t>Business Analyst</a:t>
            </a:r>
            <a:br>
              <a:rPr lang="en-US" sz="1400" b="0" i="1" u="none" strike="noStrike" kern="1200" cap="none" spc="-50" baseline="0" dirty="0">
                <a:solidFill>
                  <a:srgbClr val="FFFFFF"/>
                </a:solidFill>
                <a:uFillTx/>
                <a:latin typeface="Bookman Old Style"/>
              </a:rPr>
            </a:br>
            <a:r>
              <a:rPr lang="en-US" sz="1400" b="0" i="1" u="none" strike="noStrike" kern="1200" cap="none" spc="-50" baseline="0" dirty="0">
                <a:solidFill>
                  <a:srgbClr val="FFFFFF"/>
                </a:solidFill>
                <a:uFillTx/>
                <a:latin typeface="Bookman Old Style"/>
              </a:rPr>
              <a:t>BSc in Economics and Regional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50" baseline="0" dirty="0">
                <a:solidFill>
                  <a:srgbClr val="FFFFFF"/>
                </a:solidFill>
                <a:uFillTx/>
                <a:latin typeface="Bookman Old Style"/>
              </a:rPr>
              <a:t>Development</a:t>
            </a:r>
            <a:endParaRPr lang="el-GR" sz="1400" b="0" i="0" u="none" strike="noStrike" kern="1200" cap="none" spc="0" baseline="0" dirty="0">
              <a:solidFill>
                <a:srgbClr val="FFFFFF"/>
              </a:solidFill>
              <a:uFillTx/>
              <a:latin typeface="Calibri"/>
            </a:endParaRPr>
          </a:p>
        </p:txBody>
      </p:sp>
      <p:sp>
        <p:nvSpPr>
          <p:cNvPr id="29" name="Τίτλος 1">
            <a:extLst>
              <a:ext uri="{FF2B5EF4-FFF2-40B4-BE49-F238E27FC236}">
                <a16:creationId xmlns:a16="http://schemas.microsoft.com/office/drawing/2014/main" id="{0EB471F0-9716-4F8D-A711-D072A69791D8}"/>
              </a:ext>
            </a:extLst>
          </p:cNvPr>
          <p:cNvSpPr txBox="1">
            <a:spLocks/>
          </p:cNvSpPr>
          <p:nvPr/>
        </p:nvSpPr>
        <p:spPr>
          <a:xfrm>
            <a:off x="1984602" y="333375"/>
            <a:ext cx="4395787" cy="862879"/>
          </a:xfrm>
          <a:prstGeom prst="rect">
            <a:avLst/>
          </a:prstGeom>
        </p:spPr>
        <p:txBody>
          <a:bodyPr/>
          <a:lst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1" u="none" strike="noStrike" kern="1200" cap="none" spc="-50" baseline="0" dirty="0">
                <a:solidFill>
                  <a:srgbClr val="FFFFFF"/>
                </a:solidFill>
                <a:uFillTx/>
                <a:latin typeface="Bookman Old Style"/>
              </a:rPr>
              <a:t>About us</a:t>
            </a:r>
            <a:endParaRPr lang="el-GR" sz="4000" i="1" kern="0" spc="-50" dirty="0">
              <a:solidFill>
                <a:srgbClr val="FFFFFF"/>
              </a:solidFill>
              <a:latin typeface="Bookman Old Style"/>
            </a:endParaRPr>
          </a:p>
        </p:txBody>
      </p:sp>
      <p:cxnSp>
        <p:nvCxnSpPr>
          <p:cNvPr id="31" name="Ευθεία γραμμή σύνδεσης 30">
            <a:extLst>
              <a:ext uri="{FF2B5EF4-FFF2-40B4-BE49-F238E27FC236}">
                <a16:creationId xmlns:a16="http://schemas.microsoft.com/office/drawing/2014/main" id="{F7DF6E07-022B-4AD8-B61F-E8960EFA8ECF}"/>
              </a:ext>
            </a:extLst>
          </p:cNvPr>
          <p:cNvCxnSpPr/>
          <p:nvPr/>
        </p:nvCxnSpPr>
        <p:spPr>
          <a:xfrm>
            <a:off x="1681163" y="1095375"/>
            <a:ext cx="349091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4">
            <a:extLst>
              <a:ext uri="{FF2B5EF4-FFF2-40B4-BE49-F238E27FC236}">
                <a16:creationId xmlns:a16="http://schemas.microsoft.com/office/drawing/2014/main" id="{DB13DBC7-C58C-4A1A-90B5-373140D47084}"/>
              </a:ext>
            </a:extLst>
          </p:cNvPr>
          <p:cNvSpPr/>
          <p:nvPr/>
        </p:nvSpPr>
        <p:spPr>
          <a:xfrm>
            <a:off x="577753" y="2664323"/>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5">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dirty="0">
              <a:solidFill>
                <a:srgbClr val="FFFFFF"/>
              </a:solidFill>
              <a:uFillTx/>
              <a:latin typeface="Calibri"/>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anim calcmode="lin" valueType="num">
                                      <p:cBhvr>
                                        <p:cTn id="27" dur="500" fill="hold"/>
                                        <p:tgtEl>
                                          <p:spTgt spid="32"/>
                                        </p:tgtEl>
                                        <p:attrNameLst>
                                          <p:attrName>ppt_x</p:attrName>
                                        </p:attrNameLst>
                                      </p:cBhvr>
                                      <p:tavLst>
                                        <p:tav tm="0">
                                          <p:val>
                                            <p:strVal val="#ppt_x"/>
                                          </p:val>
                                        </p:tav>
                                        <p:tav tm="100000">
                                          <p:val>
                                            <p:strVal val="#ppt_x"/>
                                          </p:val>
                                        </p:tav>
                                      </p:tavLst>
                                    </p:anim>
                                    <p:anim calcmode="lin" valueType="num">
                                      <p:cBhvr>
                                        <p:cTn id="28" dur="500" fill="hold"/>
                                        <p:tgtEl>
                                          <p:spTgt spid="3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anim calcmode="lin" valueType="num">
                                      <p:cBhvr>
                                        <p:cTn id="32" dur="500" fill="hold"/>
                                        <p:tgtEl>
                                          <p:spTgt spid="25"/>
                                        </p:tgtEl>
                                        <p:attrNameLst>
                                          <p:attrName>ppt_x</p:attrName>
                                        </p:attrNameLst>
                                      </p:cBhvr>
                                      <p:tavLst>
                                        <p:tav tm="0">
                                          <p:val>
                                            <p:strVal val="#ppt_x"/>
                                          </p:val>
                                        </p:tav>
                                        <p:tav tm="100000">
                                          <p:val>
                                            <p:strVal val="#ppt_x"/>
                                          </p:val>
                                        </p:tav>
                                      </p:tavLst>
                                    </p:anim>
                                    <p:anim calcmode="lin" valueType="num">
                                      <p:cBhvr>
                                        <p:cTn id="33"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anim calcmode="lin" valueType="num">
                                      <p:cBhvr>
                                        <p:cTn id="39" dur="500" fill="hold"/>
                                        <p:tgtEl>
                                          <p:spTgt spid="5"/>
                                        </p:tgtEl>
                                        <p:attrNameLst>
                                          <p:attrName>ppt_x</p:attrName>
                                        </p:attrNameLst>
                                      </p:cBhvr>
                                      <p:tavLst>
                                        <p:tav tm="0">
                                          <p:val>
                                            <p:strVal val="#ppt_x"/>
                                          </p:val>
                                        </p:tav>
                                        <p:tav tm="100000">
                                          <p:val>
                                            <p:strVal val="#ppt_x"/>
                                          </p:val>
                                        </p:tav>
                                      </p:tavLst>
                                    </p:anim>
                                    <p:anim calcmode="lin" valueType="num">
                                      <p:cBhvr>
                                        <p:cTn id="40" dur="500" fill="hold"/>
                                        <p:tgtEl>
                                          <p:spTgt spid="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anim calcmode="lin" valueType="num">
                                      <p:cBhvr>
                                        <p:cTn id="44" dur="500" fill="hold"/>
                                        <p:tgtEl>
                                          <p:spTgt spid="21"/>
                                        </p:tgtEl>
                                        <p:attrNameLst>
                                          <p:attrName>ppt_x</p:attrName>
                                        </p:attrNameLst>
                                      </p:cBhvr>
                                      <p:tavLst>
                                        <p:tav tm="0">
                                          <p:val>
                                            <p:strVal val="#ppt_x"/>
                                          </p:val>
                                        </p:tav>
                                        <p:tav tm="100000">
                                          <p:val>
                                            <p:strVal val="#ppt_x"/>
                                          </p:val>
                                        </p:tav>
                                      </p:tavLst>
                                    </p:anim>
                                    <p:anim calcmode="lin" valueType="num">
                                      <p:cBhvr>
                                        <p:cTn id="45"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anim calcmode="lin" valueType="num">
                                      <p:cBhvr>
                                        <p:cTn id="51" dur="500" fill="hold"/>
                                        <p:tgtEl>
                                          <p:spTgt spid="27"/>
                                        </p:tgtEl>
                                        <p:attrNameLst>
                                          <p:attrName>ppt_x</p:attrName>
                                        </p:attrNameLst>
                                      </p:cBhvr>
                                      <p:tavLst>
                                        <p:tav tm="0">
                                          <p:val>
                                            <p:strVal val="#ppt_x"/>
                                          </p:val>
                                        </p:tav>
                                        <p:tav tm="100000">
                                          <p:val>
                                            <p:strVal val="#ppt_x"/>
                                          </p:val>
                                        </p:tav>
                                      </p:tavLst>
                                    </p:anim>
                                    <p:anim calcmode="lin" valueType="num">
                                      <p:cBhvr>
                                        <p:cTn id="52" dur="5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anim calcmode="lin" valueType="num">
                                      <p:cBhvr>
                                        <p:cTn id="56" dur="500" fill="hold"/>
                                        <p:tgtEl>
                                          <p:spTgt spid="6"/>
                                        </p:tgtEl>
                                        <p:attrNameLst>
                                          <p:attrName>ppt_x</p:attrName>
                                        </p:attrNameLst>
                                      </p:cBhvr>
                                      <p:tavLst>
                                        <p:tav tm="0">
                                          <p:val>
                                            <p:strVal val="#ppt_x"/>
                                          </p:val>
                                        </p:tav>
                                        <p:tav tm="100000">
                                          <p:val>
                                            <p:strVal val="#ppt_x"/>
                                          </p:val>
                                        </p:tav>
                                      </p:tavLst>
                                    </p:anim>
                                    <p:anim calcmode="lin" valueType="num">
                                      <p:cBhvr>
                                        <p:cTn id="5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21" grpId="0"/>
      <p:bldP spid="23" grpId="0"/>
      <p:bldP spid="25" grpId="0"/>
      <p:bldP spid="27" grpId="0"/>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79A3-BF81-41E0-8DC1-CC29A4B9F30B}"/>
              </a:ext>
            </a:extLst>
          </p:cNvPr>
          <p:cNvSpPr txBox="1">
            <a:spLocks noGrp="1"/>
          </p:cNvSpPr>
          <p:nvPr>
            <p:ph type="title"/>
          </p:nvPr>
        </p:nvSpPr>
        <p:spPr/>
        <p:txBody>
          <a:bodyPr/>
          <a:lstStyle/>
          <a:p>
            <a:pPr lvl="0"/>
            <a:r>
              <a:rPr lang="en-US" dirty="0"/>
              <a:t>Mission</a:t>
            </a:r>
            <a:endParaRPr lang="el-GR" dirty="0"/>
          </a:p>
        </p:txBody>
      </p:sp>
      <p:sp>
        <p:nvSpPr>
          <p:cNvPr id="3" name="Content Placeholder 2">
            <a:extLst>
              <a:ext uri="{FF2B5EF4-FFF2-40B4-BE49-F238E27FC236}">
                <a16:creationId xmlns:a16="http://schemas.microsoft.com/office/drawing/2014/main" id="{1037F734-CD1A-4F2F-9BA1-67CB6672F32D}"/>
              </a:ext>
            </a:extLst>
          </p:cNvPr>
          <p:cNvSpPr txBox="1">
            <a:spLocks noGrp="1"/>
          </p:cNvSpPr>
          <p:nvPr>
            <p:ph idx="1"/>
          </p:nvPr>
        </p:nvSpPr>
        <p:spPr>
          <a:xfrm>
            <a:off x="1097280" y="1890714"/>
            <a:ext cx="10065067" cy="776286"/>
          </a:xfrm>
        </p:spPr>
        <p:txBody>
          <a:bodyPr/>
          <a:lstStyle/>
          <a:p>
            <a:pPr lvl="0"/>
            <a:r>
              <a:rPr lang="en-US" sz="1600" dirty="0">
                <a:solidFill>
                  <a:srgbClr val="595959"/>
                </a:solidFill>
              </a:rPr>
              <a:t>We are interested in classifying images containing tumors into benign (non-concerning ones)</a:t>
            </a:r>
            <a:endParaRPr lang="el-GR" sz="1600" dirty="0">
              <a:solidFill>
                <a:srgbClr val="595959"/>
              </a:solidFill>
            </a:endParaRPr>
          </a:p>
        </p:txBody>
      </p:sp>
      <p:sp>
        <p:nvSpPr>
          <p:cNvPr id="4" name="Rectangle 6">
            <a:extLst>
              <a:ext uri="{FF2B5EF4-FFF2-40B4-BE49-F238E27FC236}">
                <a16:creationId xmlns:a16="http://schemas.microsoft.com/office/drawing/2014/main" id="{FABAB355-006F-43EF-90B6-0161E01C792E}"/>
              </a:ext>
            </a:extLst>
          </p:cNvPr>
          <p:cNvSpPr/>
          <p:nvPr/>
        </p:nvSpPr>
        <p:spPr>
          <a:xfrm>
            <a:off x="0" y="6400800"/>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Picture 7">
            <a:extLst>
              <a:ext uri="{FF2B5EF4-FFF2-40B4-BE49-F238E27FC236}">
                <a16:creationId xmlns:a16="http://schemas.microsoft.com/office/drawing/2014/main" id="{17FBE968-A963-408F-817A-940B5D151BA1}"/>
              </a:ext>
            </a:extLst>
          </p:cNvPr>
          <p:cNvPicPr>
            <a:picLocks noChangeAspect="1"/>
          </p:cNvPicPr>
          <p:nvPr/>
        </p:nvPicPr>
        <p:blipFill>
          <a:blip r:embed="rId2"/>
          <a:stretch>
            <a:fillRect/>
          </a:stretch>
        </p:blipFill>
        <p:spPr>
          <a:xfrm>
            <a:off x="6888540" y="3255273"/>
            <a:ext cx="1507315" cy="1644712"/>
          </a:xfrm>
          <a:prstGeom prst="rect">
            <a:avLst/>
          </a:prstGeom>
          <a:noFill/>
          <a:ln cap="flat">
            <a:noFill/>
          </a:ln>
        </p:spPr>
      </p:pic>
      <p:pic>
        <p:nvPicPr>
          <p:cNvPr id="6" name="Picture 8">
            <a:extLst>
              <a:ext uri="{FF2B5EF4-FFF2-40B4-BE49-F238E27FC236}">
                <a16:creationId xmlns:a16="http://schemas.microsoft.com/office/drawing/2014/main" id="{F9582DAC-7C5A-4400-82A9-C5285EFACD7B}"/>
              </a:ext>
            </a:extLst>
          </p:cNvPr>
          <p:cNvPicPr>
            <a:picLocks noChangeAspect="1"/>
          </p:cNvPicPr>
          <p:nvPr/>
        </p:nvPicPr>
        <p:blipFill>
          <a:blip r:embed="rId3"/>
          <a:stretch>
            <a:fillRect/>
          </a:stretch>
        </p:blipFill>
        <p:spPr>
          <a:xfrm>
            <a:off x="3352885" y="3255273"/>
            <a:ext cx="1591366" cy="1627613"/>
          </a:xfrm>
          <a:prstGeom prst="rect">
            <a:avLst/>
          </a:prstGeom>
          <a:noFill/>
          <a:ln cap="flat">
            <a:noFill/>
          </a:ln>
        </p:spPr>
      </p:pic>
      <p:sp>
        <p:nvSpPr>
          <p:cNvPr id="9" name="Content Placeholder 2">
            <a:extLst>
              <a:ext uri="{FF2B5EF4-FFF2-40B4-BE49-F238E27FC236}">
                <a16:creationId xmlns:a16="http://schemas.microsoft.com/office/drawing/2014/main" id="{41A8C2B7-C3C0-4450-BE8E-11A9F076DB14}"/>
              </a:ext>
            </a:extLst>
          </p:cNvPr>
          <p:cNvSpPr txBox="1">
            <a:spLocks/>
          </p:cNvSpPr>
          <p:nvPr/>
        </p:nvSpPr>
        <p:spPr>
          <a:xfrm>
            <a:off x="1192530" y="1890714"/>
            <a:ext cx="10166033" cy="823061"/>
          </a:xfrm>
          <a:prstGeom prst="rect">
            <a:avLst/>
          </a:prstGeom>
          <a:noFill/>
          <a:ln>
            <a:noFill/>
          </a:ln>
        </p:spPr>
        <p:txBody>
          <a:bodyPr vert="horz" wrap="square" lIns="0" tIns="45720" rIns="0" bIns="45720" anchor="t" anchorCtr="0" compatLnSpc="1">
            <a:normAutofit/>
          </a:bodyPr>
          <a:lst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l-GR"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l-GR"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595959"/>
                </a:solidFill>
              </a:rPr>
              <a:t>                                                                                                                                                           and malignant (concerning ones) by using </a:t>
            </a:r>
            <a:r>
              <a:rPr lang="en-US" sz="1600" dirty="0">
                <a:solidFill>
                  <a:srgbClr val="797979"/>
                </a:solidFill>
              </a:rPr>
              <a:t>artificial</a:t>
            </a:r>
            <a:r>
              <a:rPr lang="en-US" sz="1600" dirty="0">
                <a:solidFill>
                  <a:srgbClr val="595959"/>
                </a:solidFill>
              </a:rPr>
              <a:t> neural network models.</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1A76-9CA4-40B2-9C5F-59E8BEE17294}"/>
              </a:ext>
            </a:extLst>
          </p:cNvPr>
          <p:cNvSpPr txBox="1">
            <a:spLocks noGrp="1"/>
          </p:cNvSpPr>
          <p:nvPr>
            <p:ph type="title"/>
          </p:nvPr>
        </p:nvSpPr>
        <p:spPr/>
        <p:txBody>
          <a:bodyPr/>
          <a:lstStyle/>
          <a:p>
            <a:pPr lvl="0"/>
            <a:r>
              <a:rPr lang="en-US" dirty="0"/>
              <a:t>Data</a:t>
            </a:r>
            <a:endParaRPr lang="el-GR" dirty="0"/>
          </a:p>
        </p:txBody>
      </p:sp>
      <p:sp>
        <p:nvSpPr>
          <p:cNvPr id="3" name="Oval 5">
            <a:extLst>
              <a:ext uri="{FF2B5EF4-FFF2-40B4-BE49-F238E27FC236}">
                <a16:creationId xmlns:a16="http://schemas.microsoft.com/office/drawing/2014/main" id="{9AFEB211-AFAF-42FF-99FE-F53D7D0391FF}"/>
              </a:ext>
            </a:extLst>
          </p:cNvPr>
          <p:cNvSpPr/>
          <p:nvPr/>
        </p:nvSpPr>
        <p:spPr>
          <a:xfrm flipH="1">
            <a:off x="1403924" y="2191505"/>
            <a:ext cx="138549" cy="124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285750" marR="0" lvl="0" indent="-285750" algn="ctr"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Rectangle 6">
            <a:extLst>
              <a:ext uri="{FF2B5EF4-FFF2-40B4-BE49-F238E27FC236}">
                <a16:creationId xmlns:a16="http://schemas.microsoft.com/office/drawing/2014/main" id="{C016A103-ADB9-459A-AB5B-37527C5CFFAA}"/>
              </a:ext>
            </a:extLst>
          </p:cNvPr>
          <p:cNvSpPr/>
          <p:nvPr/>
        </p:nvSpPr>
        <p:spPr>
          <a:xfrm>
            <a:off x="1542473" y="4131451"/>
            <a:ext cx="6096003" cy="38472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900" b="0" i="0" u="none" strike="noStrike" kern="1200" cap="none" spc="0" baseline="0" dirty="0">
                <a:solidFill>
                  <a:srgbClr val="595959"/>
                </a:solidFill>
                <a:uFillTx/>
                <a:latin typeface="Franklin Gothic Medium" pitchFamily="34"/>
              </a:rPr>
              <a:t>Division of training, validating &amp; evaluating</a:t>
            </a:r>
          </a:p>
        </p:txBody>
      </p:sp>
      <p:sp>
        <p:nvSpPr>
          <p:cNvPr id="6" name="Rectangle 8">
            <a:extLst>
              <a:ext uri="{FF2B5EF4-FFF2-40B4-BE49-F238E27FC236}">
                <a16:creationId xmlns:a16="http://schemas.microsoft.com/office/drawing/2014/main" id="{BFC5DCB2-ECCF-4371-AF01-41316C642060}"/>
              </a:ext>
            </a:extLst>
          </p:cNvPr>
          <p:cNvSpPr/>
          <p:nvPr/>
        </p:nvSpPr>
        <p:spPr>
          <a:xfrm>
            <a:off x="1819792" y="2370377"/>
            <a:ext cx="9412778"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7F7F7F"/>
                </a:solidFill>
                <a:uFillTx/>
                <a:latin typeface="Franklin Gothic Book"/>
                <a:ea typeface="Calibri" pitchFamily="34"/>
                <a:cs typeface="Calibri" pitchFamily="34"/>
              </a:rPr>
              <a:t>3297 images, showing 1800 images of benign and 1497 images of malignant cutaneous tumors</a:t>
            </a:r>
            <a:endParaRPr lang="en-US" sz="1600" b="0" i="0" u="none" strike="noStrike" kern="1200" cap="none" spc="0" baseline="0" dirty="0">
              <a:solidFill>
                <a:srgbClr val="7F7F7F"/>
              </a:solidFill>
              <a:uFillTx/>
              <a:latin typeface="Franklin Gothic Book"/>
            </a:endParaRPr>
          </a:p>
        </p:txBody>
      </p:sp>
      <p:sp>
        <p:nvSpPr>
          <p:cNvPr id="7" name="Oval 9">
            <a:extLst>
              <a:ext uri="{FF2B5EF4-FFF2-40B4-BE49-F238E27FC236}">
                <a16:creationId xmlns:a16="http://schemas.microsoft.com/office/drawing/2014/main" id="{68F84DA2-896F-4EE0-A206-96F831418391}"/>
              </a:ext>
            </a:extLst>
          </p:cNvPr>
          <p:cNvSpPr/>
          <p:nvPr/>
        </p:nvSpPr>
        <p:spPr>
          <a:xfrm flipH="1">
            <a:off x="1403924" y="4261652"/>
            <a:ext cx="138549" cy="124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Oval 12">
            <a:extLst>
              <a:ext uri="{FF2B5EF4-FFF2-40B4-BE49-F238E27FC236}">
                <a16:creationId xmlns:a16="http://schemas.microsoft.com/office/drawing/2014/main" id="{6C6A3E24-A03D-43D1-9ED6-5B8C60A41507}"/>
              </a:ext>
            </a:extLst>
          </p:cNvPr>
          <p:cNvSpPr/>
          <p:nvPr/>
        </p:nvSpPr>
        <p:spPr>
          <a:xfrm flipH="1">
            <a:off x="1676632" y="4627097"/>
            <a:ext cx="72000" cy="72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9" name="Rectangle 15">
            <a:extLst>
              <a:ext uri="{FF2B5EF4-FFF2-40B4-BE49-F238E27FC236}">
                <a16:creationId xmlns:a16="http://schemas.microsoft.com/office/drawing/2014/main" id="{D53A0765-3D66-4E96-A91E-A85422ECCDCB}"/>
              </a:ext>
            </a:extLst>
          </p:cNvPr>
          <p:cNvSpPr/>
          <p:nvPr/>
        </p:nvSpPr>
        <p:spPr>
          <a:xfrm>
            <a:off x="1711505" y="4484334"/>
            <a:ext cx="9412778" cy="33855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7F7F7F"/>
                </a:solidFill>
                <a:uFillTx/>
                <a:latin typeface="Franklin Gothic Book"/>
                <a:ea typeface="Calibri" pitchFamily="34"/>
                <a:cs typeface="Calibri" pitchFamily="34"/>
              </a:rPr>
              <a:t>train set, which consists the 70% of the data set</a:t>
            </a:r>
          </a:p>
        </p:txBody>
      </p:sp>
      <p:sp>
        <p:nvSpPr>
          <p:cNvPr id="10" name="Rectangle 16">
            <a:extLst>
              <a:ext uri="{FF2B5EF4-FFF2-40B4-BE49-F238E27FC236}">
                <a16:creationId xmlns:a16="http://schemas.microsoft.com/office/drawing/2014/main" id="{91170C3B-C821-4BD1-92B2-017D6A30B20E}"/>
              </a:ext>
            </a:extLst>
          </p:cNvPr>
          <p:cNvSpPr/>
          <p:nvPr/>
        </p:nvSpPr>
        <p:spPr>
          <a:xfrm>
            <a:off x="1542473" y="2048420"/>
            <a:ext cx="6096003" cy="38472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900" b="0" i="0" u="none" strike="noStrike" kern="1200" cap="none" spc="0" baseline="0" dirty="0">
                <a:solidFill>
                  <a:srgbClr val="595959"/>
                </a:solidFill>
                <a:uFillTx/>
                <a:latin typeface="Franklin Gothic Medium" pitchFamily="34"/>
              </a:rPr>
              <a:t>Dataset included</a:t>
            </a:r>
          </a:p>
        </p:txBody>
      </p:sp>
      <p:graphicFrame>
        <p:nvGraphicFramePr>
          <p:cNvPr id="11" name="Πίνακας 3">
            <a:extLst>
              <a:ext uri="{FF2B5EF4-FFF2-40B4-BE49-F238E27FC236}">
                <a16:creationId xmlns:a16="http://schemas.microsoft.com/office/drawing/2014/main" id="{7C0CBCBF-EE97-4C84-8254-76B32B8DBAAD}"/>
              </a:ext>
            </a:extLst>
          </p:cNvPr>
          <p:cNvGraphicFramePr>
            <a:graphicFrameLocks noGrp="1"/>
          </p:cNvGraphicFramePr>
          <p:nvPr>
            <p:extLst>
              <p:ext uri="{D42A27DB-BD31-4B8C-83A1-F6EECF244321}">
                <p14:modId xmlns:p14="http://schemas.microsoft.com/office/powerpoint/2010/main" val="1446289945"/>
              </p:ext>
            </p:extLst>
          </p:nvPr>
        </p:nvGraphicFramePr>
        <p:xfrm>
          <a:off x="3047992" y="3005447"/>
          <a:ext cx="6096012" cy="736732"/>
        </p:xfrm>
        <a:graphic>
          <a:graphicData uri="http://schemas.openxmlformats.org/drawingml/2006/table">
            <a:tbl>
              <a:tblPr firstRow="1" bandRow="1">
                <a:effectLst/>
                <a:tableStyleId>{21E4AEA4-8DFA-4A89-87EB-49C32662AFE0}</a:tableStyleId>
              </a:tblPr>
              <a:tblGrid>
                <a:gridCol w="1524003">
                  <a:extLst>
                    <a:ext uri="{9D8B030D-6E8A-4147-A177-3AD203B41FA5}">
                      <a16:colId xmlns:a16="http://schemas.microsoft.com/office/drawing/2014/main" val="1637006237"/>
                    </a:ext>
                  </a:extLst>
                </a:gridCol>
                <a:gridCol w="1524003">
                  <a:extLst>
                    <a:ext uri="{9D8B030D-6E8A-4147-A177-3AD203B41FA5}">
                      <a16:colId xmlns:a16="http://schemas.microsoft.com/office/drawing/2014/main" val="401687661"/>
                    </a:ext>
                  </a:extLst>
                </a:gridCol>
                <a:gridCol w="1524003">
                  <a:extLst>
                    <a:ext uri="{9D8B030D-6E8A-4147-A177-3AD203B41FA5}">
                      <a16:colId xmlns:a16="http://schemas.microsoft.com/office/drawing/2014/main" val="2586774687"/>
                    </a:ext>
                  </a:extLst>
                </a:gridCol>
                <a:gridCol w="1524003">
                  <a:extLst>
                    <a:ext uri="{9D8B030D-6E8A-4147-A177-3AD203B41FA5}">
                      <a16:colId xmlns:a16="http://schemas.microsoft.com/office/drawing/2014/main" val="3451224262"/>
                    </a:ext>
                  </a:extLst>
                </a:gridCol>
              </a:tblGrid>
              <a:tr h="365888">
                <a:tc>
                  <a:txBody>
                    <a:bodyPr/>
                    <a:lstStyle/>
                    <a:p>
                      <a:pPr lvl="0"/>
                      <a:endParaRPr lang="en-US"/>
                    </a:p>
                  </a:txBody>
                  <a:tcPr>
                    <a:solidFill>
                      <a:srgbClr val="595959"/>
                    </a:solidFill>
                  </a:tcPr>
                </a:tc>
                <a:tc>
                  <a:txBody>
                    <a:bodyPr/>
                    <a:lstStyle/>
                    <a:p>
                      <a:pPr lvl="0"/>
                      <a:r>
                        <a:rPr lang="en-US" dirty="0">
                          <a:effectLst>
                            <a:outerShdw dist="38096" dir="2700000">
                              <a:srgbClr val="000000"/>
                            </a:outerShdw>
                          </a:effectLst>
                        </a:rPr>
                        <a:t>Train set</a:t>
                      </a:r>
                    </a:p>
                  </a:txBody>
                  <a:tcPr>
                    <a:solidFill>
                      <a:srgbClr val="595959"/>
                    </a:solidFill>
                  </a:tcPr>
                </a:tc>
                <a:tc>
                  <a:txBody>
                    <a:bodyPr/>
                    <a:lstStyle/>
                    <a:p>
                      <a:pPr lvl="0"/>
                      <a:r>
                        <a:rPr lang="en-US">
                          <a:effectLst>
                            <a:outerShdw dist="38096" dir="2700000">
                              <a:srgbClr val="000000"/>
                            </a:outerShdw>
                          </a:effectLst>
                        </a:rPr>
                        <a:t>Validation set</a:t>
                      </a:r>
                    </a:p>
                  </a:txBody>
                  <a:tcPr>
                    <a:solidFill>
                      <a:srgbClr val="595959"/>
                    </a:solidFill>
                  </a:tcPr>
                </a:tc>
                <a:tc>
                  <a:txBody>
                    <a:bodyPr/>
                    <a:lstStyle/>
                    <a:p>
                      <a:pPr lvl="0"/>
                      <a:r>
                        <a:rPr lang="en-US">
                          <a:effectLst>
                            <a:outerShdw dist="38096" dir="2700000">
                              <a:srgbClr val="000000"/>
                            </a:outerShdw>
                          </a:effectLst>
                        </a:rPr>
                        <a:t>Test</a:t>
                      </a:r>
                      <a:r>
                        <a:rPr lang="en-US" baseline="0">
                          <a:effectLst>
                            <a:outerShdw dist="38096" dir="2700000">
                              <a:srgbClr val="000000"/>
                            </a:outerShdw>
                          </a:effectLst>
                        </a:rPr>
                        <a:t> set</a:t>
                      </a:r>
                      <a:endParaRPr lang="en-US">
                        <a:effectLst>
                          <a:outerShdw dist="38096" dir="2700000">
                            <a:srgbClr val="000000"/>
                          </a:outerShdw>
                        </a:effectLst>
                      </a:endParaRPr>
                    </a:p>
                  </a:txBody>
                  <a:tcPr>
                    <a:solidFill>
                      <a:srgbClr val="595959"/>
                    </a:solidFill>
                  </a:tcPr>
                </a:tc>
                <a:extLst>
                  <a:ext uri="{0D108BD9-81ED-4DB2-BD59-A6C34878D82A}">
                    <a16:rowId xmlns:a16="http://schemas.microsoft.com/office/drawing/2014/main" val="1868489711"/>
                  </a:ext>
                </a:extLst>
              </a:tr>
              <a:tr h="370844">
                <a:tc>
                  <a:txBody>
                    <a:bodyPr/>
                    <a:lstStyle/>
                    <a:p>
                      <a:pPr lvl="0"/>
                      <a:r>
                        <a:rPr lang="en-US" b="1"/>
                        <a:t>Images</a:t>
                      </a:r>
                    </a:p>
                  </a:txBody>
                  <a:tcPr>
                    <a:solidFill>
                      <a:srgbClr val="2E75B6"/>
                    </a:solidFill>
                  </a:tcPr>
                </a:tc>
                <a:tc>
                  <a:txBody>
                    <a:bodyPr/>
                    <a:lstStyle/>
                    <a:p>
                      <a:pPr lvl="0"/>
                      <a:r>
                        <a:rPr lang="en-US" i="1" dirty="0"/>
                        <a:t>9233</a:t>
                      </a:r>
                    </a:p>
                  </a:txBody>
                  <a:tcPr>
                    <a:solidFill>
                      <a:srgbClr val="2E75B6"/>
                    </a:solidFill>
                  </a:tcPr>
                </a:tc>
                <a:tc>
                  <a:txBody>
                    <a:bodyPr/>
                    <a:lstStyle/>
                    <a:p>
                      <a:pPr lvl="0"/>
                      <a:r>
                        <a:rPr lang="en-US" i="1"/>
                        <a:t>1283</a:t>
                      </a:r>
                    </a:p>
                  </a:txBody>
                  <a:tcPr>
                    <a:solidFill>
                      <a:srgbClr val="2E75B6"/>
                    </a:solidFill>
                  </a:tcPr>
                </a:tc>
                <a:tc>
                  <a:txBody>
                    <a:bodyPr/>
                    <a:lstStyle/>
                    <a:p>
                      <a:pPr lvl="0"/>
                      <a:r>
                        <a:rPr lang="en-US" i="1" dirty="0"/>
                        <a:t>2671</a:t>
                      </a:r>
                    </a:p>
                  </a:txBody>
                  <a:tcPr>
                    <a:solidFill>
                      <a:srgbClr val="2E75B6"/>
                    </a:solidFill>
                  </a:tcPr>
                </a:tc>
                <a:extLst>
                  <a:ext uri="{0D108BD9-81ED-4DB2-BD59-A6C34878D82A}">
                    <a16:rowId xmlns:a16="http://schemas.microsoft.com/office/drawing/2014/main" val="1742691293"/>
                  </a:ext>
                </a:extLst>
              </a:tr>
            </a:tbl>
          </a:graphicData>
        </a:graphic>
      </p:graphicFrame>
      <p:sp>
        <p:nvSpPr>
          <p:cNvPr id="12" name="Oval 19">
            <a:extLst>
              <a:ext uri="{FF2B5EF4-FFF2-40B4-BE49-F238E27FC236}">
                <a16:creationId xmlns:a16="http://schemas.microsoft.com/office/drawing/2014/main" id="{29958059-AF7F-4433-BE5E-B8841BB1F4D1}"/>
              </a:ext>
            </a:extLst>
          </p:cNvPr>
          <p:cNvSpPr/>
          <p:nvPr/>
        </p:nvSpPr>
        <p:spPr>
          <a:xfrm flipH="1">
            <a:off x="1676634" y="4884101"/>
            <a:ext cx="72000" cy="72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3" name="Oval 20">
            <a:extLst>
              <a:ext uri="{FF2B5EF4-FFF2-40B4-BE49-F238E27FC236}">
                <a16:creationId xmlns:a16="http://schemas.microsoft.com/office/drawing/2014/main" id="{F0F62853-78BE-47C7-ACDC-157229FDC54C}"/>
              </a:ext>
            </a:extLst>
          </p:cNvPr>
          <p:cNvSpPr/>
          <p:nvPr/>
        </p:nvSpPr>
        <p:spPr>
          <a:xfrm flipH="1">
            <a:off x="1684110" y="5361857"/>
            <a:ext cx="72000" cy="72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4" name="Rectangle 21">
            <a:extLst>
              <a:ext uri="{FF2B5EF4-FFF2-40B4-BE49-F238E27FC236}">
                <a16:creationId xmlns:a16="http://schemas.microsoft.com/office/drawing/2014/main" id="{D3DFD0B0-79BD-4F76-9AA2-57391F147F40}"/>
              </a:ext>
            </a:extLst>
          </p:cNvPr>
          <p:cNvSpPr/>
          <p:nvPr/>
        </p:nvSpPr>
        <p:spPr>
          <a:xfrm>
            <a:off x="0" y="6400800"/>
            <a:ext cx="12191996" cy="457200"/>
          </a:xfrm>
          <a:prstGeom prst="rect">
            <a:avLst/>
          </a:prstGeom>
          <a:solidFill>
            <a:srgbClr val="59595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5" name="Rectangle 22">
            <a:extLst>
              <a:ext uri="{FF2B5EF4-FFF2-40B4-BE49-F238E27FC236}">
                <a16:creationId xmlns:a16="http://schemas.microsoft.com/office/drawing/2014/main" id="{08C35053-C3D9-4412-8431-CBD157B6F677}"/>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7" name="Oval 12">
            <a:extLst>
              <a:ext uri="{FF2B5EF4-FFF2-40B4-BE49-F238E27FC236}">
                <a16:creationId xmlns:a16="http://schemas.microsoft.com/office/drawing/2014/main" id="{E3F40E2B-8F49-493D-AA0E-00AD0C0CA7BA}"/>
              </a:ext>
            </a:extLst>
          </p:cNvPr>
          <p:cNvSpPr/>
          <p:nvPr/>
        </p:nvSpPr>
        <p:spPr>
          <a:xfrm flipH="1">
            <a:off x="1785615" y="2493295"/>
            <a:ext cx="72000" cy="72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6" name="Rectangle 8">
            <a:extLst>
              <a:ext uri="{FF2B5EF4-FFF2-40B4-BE49-F238E27FC236}">
                <a16:creationId xmlns:a16="http://schemas.microsoft.com/office/drawing/2014/main" id="{5F528769-C7C4-4B3B-86D4-846E7A458EC5}"/>
              </a:ext>
            </a:extLst>
          </p:cNvPr>
          <p:cNvSpPr/>
          <p:nvPr/>
        </p:nvSpPr>
        <p:spPr>
          <a:xfrm>
            <a:off x="1718286" y="5224058"/>
            <a:ext cx="9412778" cy="584775"/>
          </a:xfrm>
          <a:prstGeom prst="rect">
            <a:avLst/>
          </a:prstGeom>
          <a:noFill/>
          <a:ln cap="flat">
            <a:noFill/>
            <a:prstDash val="solid"/>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1600" dirty="0">
                <a:solidFill>
                  <a:srgbClr val="7F7F7F"/>
                </a:solidFill>
                <a:latin typeface="Franklin Gothic Book"/>
                <a:ea typeface="Calibri" pitchFamily="34"/>
                <a:cs typeface="Calibri" pitchFamily="34"/>
              </a:rPr>
              <a:t>test set, which consists of 20% of the data set (used without its ground truth labels, letting the model decide how to classify the image)</a:t>
            </a:r>
          </a:p>
        </p:txBody>
      </p:sp>
      <p:sp>
        <p:nvSpPr>
          <p:cNvPr id="18" name="Rectangle 8">
            <a:extLst>
              <a:ext uri="{FF2B5EF4-FFF2-40B4-BE49-F238E27FC236}">
                <a16:creationId xmlns:a16="http://schemas.microsoft.com/office/drawing/2014/main" id="{6A0D70BF-8597-468F-9B8B-669B4013CFAC}"/>
              </a:ext>
            </a:extLst>
          </p:cNvPr>
          <p:cNvSpPr/>
          <p:nvPr/>
        </p:nvSpPr>
        <p:spPr>
          <a:xfrm>
            <a:off x="1718286" y="4733762"/>
            <a:ext cx="9412778" cy="584775"/>
          </a:xfrm>
          <a:prstGeom prst="rect">
            <a:avLst/>
          </a:prstGeom>
          <a:noFill/>
          <a:ln cap="flat">
            <a:noFill/>
            <a:prstDash val="solid"/>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1600" dirty="0">
                <a:solidFill>
                  <a:srgbClr val="7F7F7F"/>
                </a:solidFill>
                <a:latin typeface="Franklin Gothic Book"/>
                <a:ea typeface="Calibri" pitchFamily="34"/>
                <a:cs typeface="Calibri" pitchFamily="34"/>
              </a:rPr>
              <a:t>validation set, which consists of 10% of the data set (used to rectify the model’s parameters - such as weights- during its training)</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anim calcmode="lin" valueType="num">
                                      <p:cBhvr>
                                        <p:cTn id="40" dur="500" fill="hold"/>
                                        <p:tgtEl>
                                          <p:spTgt spid="7"/>
                                        </p:tgtEl>
                                        <p:attrNameLst>
                                          <p:attrName>ppt_x</p:attrName>
                                        </p:attrNameLst>
                                      </p:cBhvr>
                                      <p:tavLst>
                                        <p:tav tm="0">
                                          <p:val>
                                            <p:strVal val="#ppt_x"/>
                                          </p:val>
                                        </p:tav>
                                        <p:tav tm="100000">
                                          <p:val>
                                            <p:strVal val="#ppt_x"/>
                                          </p:val>
                                        </p:tav>
                                      </p:tavLst>
                                    </p:anim>
                                    <p:anim calcmode="lin" valueType="num">
                                      <p:cBhvr>
                                        <p:cTn id="4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anim calcmode="lin" valueType="num">
                                      <p:cBhvr>
                                        <p:cTn id="52" dur="500" fill="hold"/>
                                        <p:tgtEl>
                                          <p:spTgt spid="9"/>
                                        </p:tgtEl>
                                        <p:attrNameLst>
                                          <p:attrName>ppt_x</p:attrName>
                                        </p:attrNameLst>
                                      </p:cBhvr>
                                      <p:tavLst>
                                        <p:tav tm="0">
                                          <p:val>
                                            <p:strVal val="#ppt_x"/>
                                          </p:val>
                                        </p:tav>
                                        <p:tav tm="100000">
                                          <p:val>
                                            <p:strVal val="#ppt_x"/>
                                          </p:val>
                                        </p:tav>
                                      </p:tavLst>
                                    </p:anim>
                                    <p:anim calcmode="lin" valueType="num">
                                      <p:cBhvr>
                                        <p:cTn id="5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anim calcmode="lin" valueType="num">
                                      <p:cBhvr>
                                        <p:cTn id="64" dur="500" fill="hold"/>
                                        <p:tgtEl>
                                          <p:spTgt spid="12"/>
                                        </p:tgtEl>
                                        <p:attrNameLst>
                                          <p:attrName>ppt_x</p:attrName>
                                        </p:attrNameLst>
                                      </p:cBhvr>
                                      <p:tavLst>
                                        <p:tav tm="0">
                                          <p:val>
                                            <p:strVal val="#ppt_x"/>
                                          </p:val>
                                        </p:tav>
                                        <p:tav tm="100000">
                                          <p:val>
                                            <p:strVal val="#ppt_x"/>
                                          </p:val>
                                        </p:tav>
                                      </p:tavLst>
                                    </p:anim>
                                    <p:anim calcmode="lin" valueType="num">
                                      <p:cBhvr>
                                        <p:cTn id="6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anim calcmode="lin" valueType="num">
                                      <p:cBhvr>
                                        <p:cTn id="71" dur="500" fill="hold"/>
                                        <p:tgtEl>
                                          <p:spTgt spid="16"/>
                                        </p:tgtEl>
                                        <p:attrNameLst>
                                          <p:attrName>ppt_x</p:attrName>
                                        </p:attrNameLst>
                                      </p:cBhvr>
                                      <p:tavLst>
                                        <p:tav tm="0">
                                          <p:val>
                                            <p:strVal val="#ppt_x"/>
                                          </p:val>
                                        </p:tav>
                                        <p:tav tm="100000">
                                          <p:val>
                                            <p:strVal val="#ppt_x"/>
                                          </p:val>
                                        </p:tav>
                                      </p:tavLst>
                                    </p:anim>
                                    <p:anim calcmode="lin" valueType="num">
                                      <p:cBhvr>
                                        <p:cTn id="72" dur="500" fill="hold"/>
                                        <p:tgtEl>
                                          <p:spTgt spid="1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anim calcmode="lin" valueType="num">
                                      <p:cBhvr>
                                        <p:cTn id="76" dur="500" fill="hold"/>
                                        <p:tgtEl>
                                          <p:spTgt spid="13"/>
                                        </p:tgtEl>
                                        <p:attrNameLst>
                                          <p:attrName>ppt_x</p:attrName>
                                        </p:attrNameLst>
                                      </p:cBhvr>
                                      <p:tavLst>
                                        <p:tav tm="0">
                                          <p:val>
                                            <p:strVal val="#ppt_x"/>
                                          </p:val>
                                        </p:tav>
                                        <p:tav tm="100000">
                                          <p:val>
                                            <p:strVal val="#ppt_x"/>
                                          </p:val>
                                        </p:tav>
                                      </p:tavLst>
                                    </p:anim>
                                    <p:anim calcmode="lin" valueType="num">
                                      <p:cBhvr>
                                        <p:cTn id="7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animBg="1"/>
      <p:bldP spid="8" grpId="0" animBg="1"/>
      <p:bldP spid="9" grpId="0"/>
      <p:bldP spid="10" grpId="0"/>
      <p:bldP spid="12" grpId="0" animBg="1"/>
      <p:bldP spid="13" grpId="0" animBg="1"/>
      <p:bldP spid="17" grpId="0" animBg="1"/>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CA5D-CBB5-45C3-A1F4-08335269AE77}"/>
              </a:ext>
            </a:extLst>
          </p:cNvPr>
          <p:cNvSpPr txBox="1">
            <a:spLocks noGrp="1"/>
          </p:cNvSpPr>
          <p:nvPr>
            <p:ph type="title"/>
          </p:nvPr>
        </p:nvSpPr>
        <p:spPr/>
        <p:txBody>
          <a:bodyPr/>
          <a:lstStyle/>
          <a:p>
            <a:pPr lvl="0"/>
            <a:r>
              <a:rPr lang="en-US" dirty="0"/>
              <a:t>Multilayer Perceptron (MLP)</a:t>
            </a:r>
            <a:endParaRPr lang="el-GR" dirty="0"/>
          </a:p>
        </p:txBody>
      </p:sp>
      <p:sp>
        <p:nvSpPr>
          <p:cNvPr id="4" name="Rectangle 4">
            <a:extLst>
              <a:ext uri="{FF2B5EF4-FFF2-40B4-BE49-F238E27FC236}">
                <a16:creationId xmlns:a16="http://schemas.microsoft.com/office/drawing/2014/main" id="{72F683F7-A838-434C-8BA7-BA16E75EFCC1}"/>
              </a:ext>
            </a:extLst>
          </p:cNvPr>
          <p:cNvSpPr/>
          <p:nvPr/>
        </p:nvSpPr>
        <p:spPr>
          <a:xfrm>
            <a:off x="1146204" y="2101217"/>
            <a:ext cx="969821" cy="1078342"/>
          </a:xfrm>
          <a:prstGeom prst="rect">
            <a:avLst/>
          </a:prstGeom>
          <a:blipFill>
            <a:blip r:embed="rId2">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id="{47D1CB96-3204-48DC-B413-A96522059D71}"/>
              </a:ext>
            </a:extLst>
          </p:cNvPr>
          <p:cNvSpPr/>
          <p:nvPr/>
        </p:nvSpPr>
        <p:spPr>
          <a:xfrm>
            <a:off x="3961776" y="2101217"/>
            <a:ext cx="969821" cy="1078342"/>
          </a:xfrm>
          <a:prstGeom prst="rect">
            <a:avLst/>
          </a:prstGeom>
          <a:blipFill>
            <a:blip r:embed="rId3">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6">
            <a:extLst>
              <a:ext uri="{FF2B5EF4-FFF2-40B4-BE49-F238E27FC236}">
                <a16:creationId xmlns:a16="http://schemas.microsoft.com/office/drawing/2014/main" id="{95AEA2AD-A476-40B8-9953-B8A30410A6CA}"/>
              </a:ext>
            </a:extLst>
          </p:cNvPr>
          <p:cNvSpPr/>
          <p:nvPr/>
        </p:nvSpPr>
        <p:spPr>
          <a:xfrm>
            <a:off x="7192055" y="2095160"/>
            <a:ext cx="969821" cy="1078342"/>
          </a:xfrm>
          <a:prstGeom prst="rect">
            <a:avLst/>
          </a:prstGeom>
          <a:blipFill>
            <a:blip r:embed="rId4">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7" name="Rectangle 7">
            <a:extLst>
              <a:ext uri="{FF2B5EF4-FFF2-40B4-BE49-F238E27FC236}">
                <a16:creationId xmlns:a16="http://schemas.microsoft.com/office/drawing/2014/main" id="{C71E4F93-6904-4CB0-9AA9-9B72D23A7ACB}"/>
              </a:ext>
            </a:extLst>
          </p:cNvPr>
          <p:cNvSpPr/>
          <p:nvPr/>
        </p:nvSpPr>
        <p:spPr>
          <a:xfrm>
            <a:off x="10232459" y="2095160"/>
            <a:ext cx="969821" cy="1078342"/>
          </a:xfrm>
          <a:prstGeom prst="rect">
            <a:avLst/>
          </a:prstGeom>
          <a:blipFill>
            <a:blip r:embed="rId5">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Rectangle 8">
            <a:extLst>
              <a:ext uri="{FF2B5EF4-FFF2-40B4-BE49-F238E27FC236}">
                <a16:creationId xmlns:a16="http://schemas.microsoft.com/office/drawing/2014/main" id="{E462AC69-490A-4699-A21E-5E697692025A}"/>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3" name="Rectangle 6">
            <a:extLst>
              <a:ext uri="{FF2B5EF4-FFF2-40B4-BE49-F238E27FC236}">
                <a16:creationId xmlns:a16="http://schemas.microsoft.com/office/drawing/2014/main" id="{6A1BA132-4BE6-4546-97A4-5BFBDCA35810}"/>
              </a:ext>
            </a:extLst>
          </p:cNvPr>
          <p:cNvSpPr/>
          <p:nvPr/>
        </p:nvSpPr>
        <p:spPr>
          <a:xfrm>
            <a:off x="704519" y="3560451"/>
            <a:ext cx="1853189" cy="923330"/>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Input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a:solidFill>
                  <a:srgbClr val="595959"/>
                </a:solidFill>
                <a:latin typeface="Franklin Gothic Medium" pitchFamily="34"/>
                <a:cs typeface="Calibri" pitchFamily="34"/>
              </a:rPr>
              <a:t>neurons</a:t>
            </a:r>
            <a:endParaRPr lang="en-US" sz="1600" i="0" u="none" strike="noStrike" kern="1200" cap="none" spc="0" baseline="0" dirty="0">
              <a:solidFill>
                <a:srgbClr val="595959"/>
              </a:solidFill>
              <a:uFillTx/>
              <a:latin typeface="Franklin Gothic Medium" pitchFamily="34"/>
            </a:endParaRPr>
          </a:p>
        </p:txBody>
      </p:sp>
      <p:sp>
        <p:nvSpPr>
          <p:cNvPr id="17" name="Rectangle 6">
            <a:extLst>
              <a:ext uri="{FF2B5EF4-FFF2-40B4-BE49-F238E27FC236}">
                <a16:creationId xmlns:a16="http://schemas.microsoft.com/office/drawing/2014/main" id="{02F50F5C-97ED-4CEB-8B2C-DF03100EBF8E}"/>
              </a:ext>
            </a:extLst>
          </p:cNvPr>
          <p:cNvSpPr/>
          <p:nvPr/>
        </p:nvSpPr>
        <p:spPr>
          <a:xfrm>
            <a:off x="2894824" y="3560451"/>
            <a:ext cx="3103724" cy="1415772"/>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 Layers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a:solidFill>
                  <a:srgbClr val="595959"/>
                </a:solidFill>
                <a:latin typeface="Franklin Gothic Medium" pitchFamily="34"/>
                <a:cs typeface="Calibri" pitchFamily="34"/>
              </a:rPr>
              <a:t>2 dense  neurons (sub-) layers</a:t>
            </a:r>
          </a:p>
          <a:p>
            <a:pPr lvl="0" algn="ctr">
              <a:defRPr sz="1800" b="0" i="0" u="none" strike="noStrike" kern="0" cap="none" spc="0" baseline="0">
                <a:solidFill>
                  <a:srgbClr val="000000"/>
                </a:solidFill>
                <a:uFillTx/>
              </a:defRPr>
            </a:pPr>
            <a:r>
              <a:rPr lang="en-US" sz="1600" dirty="0">
                <a:solidFill>
                  <a:srgbClr val="595959"/>
                </a:solidFill>
                <a:latin typeface="Franklin Gothic Medium" pitchFamily="34"/>
                <a:cs typeface="Calibri" pitchFamily="34"/>
              </a:rPr>
              <a:t>in the hidden layer each of them</a:t>
            </a:r>
          </a:p>
          <a:p>
            <a:pPr lvl="0" algn="ctr">
              <a:defRPr sz="1800" b="0" i="0" u="none" strike="noStrike" kern="0" cap="none" spc="0" baseline="0">
                <a:solidFill>
                  <a:srgbClr val="000000"/>
                </a:solidFill>
                <a:uFillTx/>
              </a:defRPr>
            </a:pPr>
            <a:r>
              <a:rPr lang="en-US" sz="1600" dirty="0">
                <a:solidFill>
                  <a:srgbClr val="595959"/>
                </a:solidFill>
                <a:latin typeface="Franklin Gothic Medium" pitchFamily="34"/>
                <a:cs typeface="Calibri" pitchFamily="34"/>
              </a:rPr>
              <a:t>consisting of 512 neurons</a:t>
            </a:r>
            <a:endParaRPr lang="en-US" sz="1600" b="0" i="0" u="none" strike="noStrike" kern="1200" cap="none" spc="0" baseline="0" dirty="0">
              <a:solidFill>
                <a:srgbClr val="595959"/>
              </a:solidFill>
              <a:uFillTx/>
              <a:latin typeface="Franklin Gothic Medium" pitchFamily="34"/>
            </a:endParaRPr>
          </a:p>
        </p:txBody>
      </p:sp>
      <p:sp>
        <p:nvSpPr>
          <p:cNvPr id="18" name="Rectangle 6">
            <a:extLst>
              <a:ext uri="{FF2B5EF4-FFF2-40B4-BE49-F238E27FC236}">
                <a16:creationId xmlns:a16="http://schemas.microsoft.com/office/drawing/2014/main" id="{78556B02-8058-4C2E-B839-64EC8BD893EE}"/>
              </a:ext>
            </a:extLst>
          </p:cNvPr>
          <p:cNvSpPr/>
          <p:nvPr/>
        </p:nvSpPr>
        <p:spPr>
          <a:xfrm>
            <a:off x="6509865" y="3560451"/>
            <a:ext cx="2334202" cy="923330"/>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 Activations Functions</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a:solidFill>
                  <a:srgbClr val="595959"/>
                </a:solidFill>
                <a:latin typeface="Franklin Gothic Medium" pitchFamily="34"/>
                <a:cs typeface="Calibri" pitchFamily="34"/>
              </a:rPr>
              <a:t>18 epochs with </a:t>
            </a:r>
            <a:r>
              <a:rPr lang="en-US" sz="1600" dirty="0" err="1">
                <a:solidFill>
                  <a:srgbClr val="595959"/>
                </a:solidFill>
                <a:latin typeface="Franklin Gothic Medium" pitchFamily="34"/>
                <a:cs typeface="Calibri" pitchFamily="34"/>
              </a:rPr>
              <a:t>ReLU</a:t>
            </a:r>
            <a:endParaRPr lang="en-US" sz="1600" b="0" i="0" u="none" strike="noStrike" kern="1200" cap="none" spc="0" baseline="0" dirty="0">
              <a:solidFill>
                <a:srgbClr val="595959"/>
              </a:solidFill>
              <a:uFillTx/>
              <a:latin typeface="Franklin Gothic Medium" pitchFamily="34"/>
            </a:endParaRPr>
          </a:p>
        </p:txBody>
      </p:sp>
      <p:sp>
        <p:nvSpPr>
          <p:cNvPr id="19" name="Rectangle 6">
            <a:extLst>
              <a:ext uri="{FF2B5EF4-FFF2-40B4-BE49-F238E27FC236}">
                <a16:creationId xmlns:a16="http://schemas.microsoft.com/office/drawing/2014/main" id="{5006ED1A-4ABE-4A8F-AA26-26442627BE0E}"/>
              </a:ext>
            </a:extLst>
          </p:cNvPr>
          <p:cNvSpPr/>
          <p:nvPr/>
        </p:nvSpPr>
        <p:spPr>
          <a:xfrm>
            <a:off x="9790774" y="3560451"/>
            <a:ext cx="1853189" cy="923330"/>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 Output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err="1">
                <a:solidFill>
                  <a:srgbClr val="595959"/>
                </a:solidFill>
                <a:latin typeface="Franklin Gothic Medium" pitchFamily="34"/>
                <a:cs typeface="Calibri" pitchFamily="34"/>
              </a:rPr>
              <a:t>softmax</a:t>
            </a:r>
            <a:r>
              <a:rPr lang="en-US" sz="1600" dirty="0">
                <a:solidFill>
                  <a:srgbClr val="595959"/>
                </a:solidFill>
                <a:latin typeface="Franklin Gothic Medium" pitchFamily="34"/>
                <a:cs typeface="Calibri" pitchFamily="34"/>
              </a:rPr>
              <a:t> function</a:t>
            </a:r>
            <a:endParaRPr lang="en-US" sz="1600" b="0" i="0" u="none" strike="noStrike" kern="1200" cap="none" spc="0" baseline="0" dirty="0">
              <a:solidFill>
                <a:srgbClr val="595959"/>
              </a:solidFill>
              <a:uFillTx/>
              <a:latin typeface="Franklin Gothic Medium" pitchFamily="34"/>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strVal val="#ppt_x"/>
                                          </p:val>
                                        </p:tav>
                                        <p:tav tm="100000">
                                          <p:val>
                                            <p:strVal val="#ppt_x"/>
                                          </p:val>
                                        </p:tav>
                                      </p:tavLst>
                                    </p:anim>
                                    <p:anim calcmode="lin" valueType="num">
                                      <p:cBhvr>
                                        <p:cTn id="33" dur="5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anim calcmode="lin" valueType="num">
                                      <p:cBhvr>
                                        <p:cTn id="44" dur="500" fill="hold"/>
                                        <p:tgtEl>
                                          <p:spTgt spid="19"/>
                                        </p:tgtEl>
                                        <p:attrNameLst>
                                          <p:attrName>ppt_x</p:attrName>
                                        </p:attrNameLst>
                                      </p:cBhvr>
                                      <p:tavLst>
                                        <p:tav tm="0">
                                          <p:val>
                                            <p:strVal val="#ppt_x"/>
                                          </p:val>
                                        </p:tav>
                                        <p:tav tm="100000">
                                          <p:val>
                                            <p:strVal val="#ppt_x"/>
                                          </p:val>
                                        </p:tav>
                                      </p:tavLst>
                                    </p:anim>
                                    <p:anim calcmode="lin" valueType="num">
                                      <p:cBhvr>
                                        <p:cTn id="45" dur="5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anim calcmode="lin" valueType="num">
                                      <p:cBhvr>
                                        <p:cTn id="49" dur="500" fill="hold"/>
                                        <p:tgtEl>
                                          <p:spTgt spid="7"/>
                                        </p:tgtEl>
                                        <p:attrNameLst>
                                          <p:attrName>ppt_x</p:attrName>
                                        </p:attrNameLst>
                                      </p:cBhvr>
                                      <p:tavLst>
                                        <p:tav tm="0">
                                          <p:val>
                                            <p:strVal val="#ppt_x"/>
                                          </p:val>
                                        </p:tav>
                                        <p:tav tm="100000">
                                          <p:val>
                                            <p:strVal val="#ppt_x"/>
                                          </p:val>
                                        </p:tav>
                                      </p:tavLst>
                                    </p:anim>
                                    <p:anim calcmode="lin" valueType="num">
                                      <p:cBhvr>
                                        <p:cTn id="5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3"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F8DB-E044-4332-9F09-88BAE932535D}"/>
              </a:ext>
            </a:extLst>
          </p:cNvPr>
          <p:cNvSpPr txBox="1">
            <a:spLocks noGrp="1"/>
          </p:cNvSpPr>
          <p:nvPr>
            <p:ph type="title"/>
          </p:nvPr>
        </p:nvSpPr>
        <p:spPr>
          <a:xfrm>
            <a:off x="891541" y="286600"/>
            <a:ext cx="10926452" cy="1450759"/>
          </a:xfrm>
        </p:spPr>
        <p:txBody>
          <a:bodyPr/>
          <a:lstStyle/>
          <a:p>
            <a:pPr lvl="0"/>
            <a:r>
              <a:rPr lang="en-US" dirty="0"/>
              <a:t>Convolutional Neural Network (CNN)</a:t>
            </a:r>
            <a:endParaRPr lang="el-GR" dirty="0"/>
          </a:p>
        </p:txBody>
      </p:sp>
      <p:pic>
        <p:nvPicPr>
          <p:cNvPr id="4" name="Picture 7">
            <a:extLst>
              <a:ext uri="{FF2B5EF4-FFF2-40B4-BE49-F238E27FC236}">
                <a16:creationId xmlns:a16="http://schemas.microsoft.com/office/drawing/2014/main" id="{B3AB6FD2-8DF2-451E-80D5-97BC035880FB}"/>
              </a:ext>
            </a:extLst>
          </p:cNvPr>
          <p:cNvPicPr>
            <a:picLocks noChangeAspect="1"/>
          </p:cNvPicPr>
          <p:nvPr/>
        </p:nvPicPr>
        <p:blipFill>
          <a:blip r:embed="rId2"/>
          <a:stretch>
            <a:fillRect/>
          </a:stretch>
        </p:blipFill>
        <p:spPr>
          <a:xfrm>
            <a:off x="1097280" y="2156626"/>
            <a:ext cx="1081186" cy="1122974"/>
          </a:xfrm>
          <a:prstGeom prst="rect">
            <a:avLst/>
          </a:prstGeom>
          <a:noFill/>
          <a:ln cap="flat">
            <a:noFill/>
          </a:ln>
        </p:spPr>
      </p:pic>
      <p:pic>
        <p:nvPicPr>
          <p:cNvPr id="5" name="Picture 8">
            <a:extLst>
              <a:ext uri="{FF2B5EF4-FFF2-40B4-BE49-F238E27FC236}">
                <a16:creationId xmlns:a16="http://schemas.microsoft.com/office/drawing/2014/main" id="{075A4A78-3633-4CD7-AF41-98EC3BA3C12B}"/>
              </a:ext>
            </a:extLst>
          </p:cNvPr>
          <p:cNvPicPr>
            <a:picLocks noChangeAspect="1"/>
          </p:cNvPicPr>
          <p:nvPr/>
        </p:nvPicPr>
        <p:blipFill>
          <a:blip r:embed="rId3"/>
          <a:stretch>
            <a:fillRect/>
          </a:stretch>
        </p:blipFill>
        <p:spPr>
          <a:xfrm>
            <a:off x="3593949" y="2156626"/>
            <a:ext cx="1033106" cy="1096308"/>
          </a:xfrm>
          <a:prstGeom prst="rect">
            <a:avLst/>
          </a:prstGeom>
          <a:noFill/>
          <a:ln cap="flat">
            <a:noFill/>
          </a:ln>
        </p:spPr>
      </p:pic>
      <p:sp>
        <p:nvSpPr>
          <p:cNvPr id="6" name="Rectangle 9">
            <a:extLst>
              <a:ext uri="{FF2B5EF4-FFF2-40B4-BE49-F238E27FC236}">
                <a16:creationId xmlns:a16="http://schemas.microsoft.com/office/drawing/2014/main" id="{8B8CA3AE-16D0-45A8-B1BF-1E41DEE2119A}"/>
              </a:ext>
            </a:extLst>
          </p:cNvPr>
          <p:cNvSpPr/>
          <p:nvPr/>
        </p:nvSpPr>
        <p:spPr>
          <a:xfrm>
            <a:off x="6095998" y="2183292"/>
            <a:ext cx="979647" cy="1096308"/>
          </a:xfrm>
          <a:prstGeom prst="rect">
            <a:avLst/>
          </a:prstGeom>
          <a:blipFill>
            <a:blip r:embed="rId4">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11" name="Picture 14">
            <a:extLst>
              <a:ext uri="{FF2B5EF4-FFF2-40B4-BE49-F238E27FC236}">
                <a16:creationId xmlns:a16="http://schemas.microsoft.com/office/drawing/2014/main" id="{DF04CC7C-90C6-4806-80E4-436B14CB97B1}"/>
              </a:ext>
            </a:extLst>
          </p:cNvPr>
          <p:cNvPicPr>
            <a:picLocks noChangeAspect="1"/>
          </p:cNvPicPr>
          <p:nvPr/>
        </p:nvPicPr>
        <p:blipFill>
          <a:blip r:embed="rId5"/>
          <a:stretch>
            <a:fillRect/>
          </a:stretch>
        </p:blipFill>
        <p:spPr>
          <a:xfrm>
            <a:off x="8306021" y="2183292"/>
            <a:ext cx="3174760" cy="1096308"/>
          </a:xfrm>
          <a:prstGeom prst="rect">
            <a:avLst/>
          </a:prstGeom>
          <a:noFill/>
          <a:ln cap="flat">
            <a:noFill/>
          </a:ln>
        </p:spPr>
      </p:pic>
      <p:sp>
        <p:nvSpPr>
          <p:cNvPr id="13" name="Rectangle 17">
            <a:extLst>
              <a:ext uri="{FF2B5EF4-FFF2-40B4-BE49-F238E27FC236}">
                <a16:creationId xmlns:a16="http://schemas.microsoft.com/office/drawing/2014/main" id="{D8E4BDF0-9273-4BE2-9F51-643ADA6410E8}"/>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4" name="Rectangle 6">
            <a:extLst>
              <a:ext uri="{FF2B5EF4-FFF2-40B4-BE49-F238E27FC236}">
                <a16:creationId xmlns:a16="http://schemas.microsoft.com/office/drawing/2014/main" id="{E9E0A093-5831-4E93-9ACC-6D6A49C3C100}"/>
              </a:ext>
            </a:extLst>
          </p:cNvPr>
          <p:cNvSpPr/>
          <p:nvPr/>
        </p:nvSpPr>
        <p:spPr>
          <a:xfrm>
            <a:off x="3004002" y="3549354"/>
            <a:ext cx="2187869" cy="892552"/>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Activation Function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a:t>40 epochs with </a:t>
            </a:r>
            <a:r>
              <a:rPr lang="en-US" sz="1600" dirty="0" err="1"/>
              <a:t>ReLU</a:t>
            </a:r>
            <a:endParaRPr lang="en-US" sz="1600" i="0" u="none" strike="noStrike" kern="1200" cap="none" spc="0" baseline="0" dirty="0">
              <a:solidFill>
                <a:srgbClr val="595959"/>
              </a:solidFill>
              <a:uFillTx/>
              <a:latin typeface="Franklin Gothic Medium" pitchFamily="34"/>
            </a:endParaRPr>
          </a:p>
        </p:txBody>
      </p:sp>
      <p:sp>
        <p:nvSpPr>
          <p:cNvPr id="15" name="Rectangle 6">
            <a:extLst>
              <a:ext uri="{FF2B5EF4-FFF2-40B4-BE49-F238E27FC236}">
                <a16:creationId xmlns:a16="http://schemas.microsoft.com/office/drawing/2014/main" id="{F3FA082A-C0B4-407F-B4B8-7F9F9C4AA373}"/>
              </a:ext>
            </a:extLst>
          </p:cNvPr>
          <p:cNvSpPr/>
          <p:nvPr/>
        </p:nvSpPr>
        <p:spPr>
          <a:xfrm>
            <a:off x="439393" y="3549354"/>
            <a:ext cx="2396959" cy="2443746"/>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Layers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nSpc>
                <a:spcPct val="90000"/>
              </a:lnSpc>
            </a:pPr>
            <a:r>
              <a:rPr lang="en-US" sz="1600" dirty="0"/>
              <a:t>3 convolutional layers  each of them consisting of 32 filters of 5x5 dimensionality.</a:t>
            </a:r>
            <a:endParaRPr lang="el-GR" sz="1600" dirty="0"/>
          </a:p>
          <a:p>
            <a:pPr lvl="0">
              <a:lnSpc>
                <a:spcPct val="90000"/>
              </a:lnSpc>
            </a:pPr>
            <a:r>
              <a:rPr lang="en-US" sz="1600" dirty="0"/>
              <a:t> 1 dense (i.e. fully connected) layer consisting of 512 neurons.</a:t>
            </a:r>
            <a:endParaRPr lang="el-GR" sz="1600" dirty="0"/>
          </a:p>
          <a:p>
            <a:pPr lvl="0" algn="ctr">
              <a:defRPr sz="1800" b="0" i="0" u="none" strike="noStrike" kern="0" cap="none" spc="0" baseline="0">
                <a:solidFill>
                  <a:srgbClr val="000000"/>
                </a:solidFill>
                <a:uFillTx/>
              </a:defRPr>
            </a:pPr>
            <a:endParaRPr lang="en-US" sz="1600" i="0" u="none" strike="noStrike" kern="1200" cap="none" spc="0" baseline="0" dirty="0">
              <a:solidFill>
                <a:srgbClr val="595959"/>
              </a:solidFill>
              <a:uFillTx/>
              <a:latin typeface="Franklin Gothic Medium" pitchFamily="34"/>
            </a:endParaRPr>
          </a:p>
        </p:txBody>
      </p:sp>
      <p:sp>
        <p:nvSpPr>
          <p:cNvPr id="16" name="Rectangle 6">
            <a:extLst>
              <a:ext uri="{FF2B5EF4-FFF2-40B4-BE49-F238E27FC236}">
                <a16:creationId xmlns:a16="http://schemas.microsoft.com/office/drawing/2014/main" id="{47AB6B15-B0CF-4B3C-9D22-253EEE4B129A}"/>
              </a:ext>
            </a:extLst>
          </p:cNvPr>
          <p:cNvSpPr/>
          <p:nvPr/>
        </p:nvSpPr>
        <p:spPr>
          <a:xfrm>
            <a:off x="5757556" y="3549353"/>
            <a:ext cx="1715565" cy="901405"/>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Output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err="1"/>
              <a:t>softmax</a:t>
            </a:r>
            <a:r>
              <a:rPr lang="en-US" sz="1600" dirty="0"/>
              <a:t> function</a:t>
            </a:r>
            <a:endParaRPr lang="en-US" sz="1600" i="0" u="none" strike="noStrike" kern="1200" cap="none" spc="0" baseline="0" dirty="0">
              <a:solidFill>
                <a:srgbClr val="595959"/>
              </a:solidFill>
              <a:uFillTx/>
              <a:latin typeface="Franklin Gothic Medium" pitchFamily="34"/>
            </a:endParaRPr>
          </a:p>
        </p:txBody>
      </p:sp>
      <p:sp>
        <p:nvSpPr>
          <p:cNvPr id="17" name="Rectangle 6">
            <a:extLst>
              <a:ext uri="{FF2B5EF4-FFF2-40B4-BE49-F238E27FC236}">
                <a16:creationId xmlns:a16="http://schemas.microsoft.com/office/drawing/2014/main" id="{99465850-23EA-4F37-9BDB-F6FEE920CC91}"/>
              </a:ext>
            </a:extLst>
          </p:cNvPr>
          <p:cNvSpPr/>
          <p:nvPr/>
        </p:nvSpPr>
        <p:spPr>
          <a:xfrm>
            <a:off x="8183176" y="3549354"/>
            <a:ext cx="3634816" cy="1138773"/>
          </a:xfrm>
          <a:prstGeom prst="rect">
            <a:avLst/>
          </a:prstGeom>
          <a:noFill/>
          <a:ln cap="flat">
            <a:noFill/>
            <a:prstDash val="solid"/>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en-US" b="1" dirty="0"/>
              <a:t>Image </a:t>
            </a:r>
          </a:p>
          <a:p>
            <a:pPr lvl="0" algn="ctr">
              <a:defRPr sz="1800" b="0" i="0" u="none" strike="noStrike" kern="0" cap="none" spc="0" baseline="0">
                <a:solidFill>
                  <a:srgbClr val="000000"/>
                </a:solidFill>
                <a:uFillTx/>
              </a:defRPr>
            </a:pPr>
            <a:endParaRPr lang="en-US" b="1" dirty="0">
              <a:solidFill>
                <a:srgbClr val="595959"/>
              </a:solidFill>
              <a:latin typeface="Franklin Gothic Medium" pitchFamily="34"/>
              <a:cs typeface="Calibri" pitchFamily="34"/>
            </a:endParaRPr>
          </a:p>
          <a:p>
            <a:pPr lvl="0" algn="ctr">
              <a:defRPr sz="1800" b="0" i="0" u="none" strike="noStrike" kern="0" cap="none" spc="0" baseline="0">
                <a:solidFill>
                  <a:srgbClr val="000000"/>
                </a:solidFill>
                <a:uFillTx/>
              </a:defRPr>
            </a:pPr>
            <a:r>
              <a:rPr lang="en-US" sz="1600" dirty="0"/>
              <a:t>A view of the convolutional neural network</a:t>
            </a:r>
            <a:endParaRPr lang="en-US" sz="1600" i="0" u="none" strike="noStrike" kern="1200" cap="none" spc="0" baseline="0" dirty="0">
              <a:solidFill>
                <a:srgbClr val="595959"/>
              </a:solidFill>
              <a:uFillTx/>
              <a:latin typeface="Franklin Gothic Medium" pitchFamily="34"/>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anim calcmode="lin" valueType="num">
                                      <p:cBhvr>
                                        <p:cTn id="37" dur="500" fill="hold"/>
                                        <p:tgtEl>
                                          <p:spTgt spid="16"/>
                                        </p:tgtEl>
                                        <p:attrNameLst>
                                          <p:attrName>ppt_x</p:attrName>
                                        </p:attrNameLst>
                                      </p:cBhvr>
                                      <p:tavLst>
                                        <p:tav tm="0">
                                          <p:val>
                                            <p:strVal val="#ppt_x"/>
                                          </p:val>
                                        </p:tav>
                                        <p:tav tm="100000">
                                          <p:val>
                                            <p:strVal val="#ppt_x"/>
                                          </p:val>
                                        </p:tav>
                                      </p:tavLst>
                                    </p:anim>
                                    <p:anim calcmode="lin" valueType="num">
                                      <p:cBhvr>
                                        <p:cTn id="3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anim calcmode="lin" valueType="num">
                                      <p:cBhvr>
                                        <p:cTn id="49" dur="500" fill="hold"/>
                                        <p:tgtEl>
                                          <p:spTgt spid="17"/>
                                        </p:tgtEl>
                                        <p:attrNameLst>
                                          <p:attrName>ppt_x</p:attrName>
                                        </p:attrNameLst>
                                      </p:cBhvr>
                                      <p:tavLst>
                                        <p:tav tm="0">
                                          <p:val>
                                            <p:strVal val="#ppt_x"/>
                                          </p:val>
                                        </p:tav>
                                        <p:tav tm="100000">
                                          <p:val>
                                            <p:strVal val="#ppt_x"/>
                                          </p:val>
                                        </p:tav>
                                      </p:tavLst>
                                    </p:anim>
                                    <p:anim calcmode="lin" valueType="num">
                                      <p:cBhvr>
                                        <p:cTn id="50"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6CF1-1C9A-4F60-8DF0-4D6869F36D33}"/>
              </a:ext>
            </a:extLst>
          </p:cNvPr>
          <p:cNvSpPr txBox="1">
            <a:spLocks noGrp="1"/>
          </p:cNvSpPr>
          <p:nvPr>
            <p:ph type="title"/>
          </p:nvPr>
        </p:nvSpPr>
        <p:spPr>
          <a:xfrm>
            <a:off x="1097280" y="286600"/>
            <a:ext cx="10233660" cy="1450759"/>
          </a:xfrm>
        </p:spPr>
        <p:txBody>
          <a:bodyPr/>
          <a:lstStyle/>
          <a:p>
            <a:pPr lvl="0"/>
            <a:r>
              <a:rPr lang="en-US" dirty="0"/>
              <a:t>Stochastic Gradient Descent (SGD)</a:t>
            </a:r>
            <a:endParaRPr lang="el-GR" dirty="0"/>
          </a:p>
        </p:txBody>
      </p:sp>
      <p:sp>
        <p:nvSpPr>
          <p:cNvPr id="3" name="Content Placeholder 2">
            <a:extLst>
              <a:ext uri="{FF2B5EF4-FFF2-40B4-BE49-F238E27FC236}">
                <a16:creationId xmlns:a16="http://schemas.microsoft.com/office/drawing/2014/main" id="{07C609DF-47AC-42FA-B5B8-05259905D70E}"/>
              </a:ext>
            </a:extLst>
          </p:cNvPr>
          <p:cNvSpPr txBox="1">
            <a:spLocks noGrp="1"/>
          </p:cNvSpPr>
          <p:nvPr>
            <p:ph idx="1"/>
          </p:nvPr>
        </p:nvSpPr>
        <p:spPr>
          <a:xfrm>
            <a:off x="1203960" y="1910443"/>
            <a:ext cx="10058400" cy="728661"/>
          </a:xfrm>
        </p:spPr>
        <p:txBody>
          <a:bodyPr/>
          <a:lstStyle/>
          <a:p>
            <a:pPr marL="0" lvl="0" indent="0">
              <a:buNone/>
            </a:pPr>
            <a:r>
              <a:rPr lang="en-US" b="1" dirty="0">
                <a:solidFill>
                  <a:srgbClr val="1F4E79"/>
                </a:solidFill>
                <a:latin typeface="Franklin Gothic Medium" pitchFamily="34"/>
              </a:rPr>
              <a:t>Scope: </a:t>
            </a:r>
            <a:r>
              <a:rPr lang="en-US" sz="1600" dirty="0">
                <a:solidFill>
                  <a:srgbClr val="7F7F7F"/>
                </a:solidFill>
                <a:latin typeface="Franklin Gothic Medium" pitchFamily="34"/>
              </a:rPr>
              <a:t>Given a minimization problem the algorithm tries to locate a (local) minimum by following the descent course of objective function’s gradient.</a:t>
            </a:r>
          </a:p>
        </p:txBody>
      </p:sp>
      <p:sp>
        <p:nvSpPr>
          <p:cNvPr id="4" name="Rectangle 4">
            <a:extLst>
              <a:ext uri="{FF2B5EF4-FFF2-40B4-BE49-F238E27FC236}">
                <a16:creationId xmlns:a16="http://schemas.microsoft.com/office/drawing/2014/main" id="{3E2EFF17-1265-46E6-A990-13451E7F62AB}"/>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Picture 7">
            <a:extLst>
              <a:ext uri="{FF2B5EF4-FFF2-40B4-BE49-F238E27FC236}">
                <a16:creationId xmlns:a16="http://schemas.microsoft.com/office/drawing/2014/main" id="{A7226387-8BF6-44D3-B87D-433BC526EC49}"/>
              </a:ext>
            </a:extLst>
          </p:cNvPr>
          <p:cNvPicPr>
            <a:picLocks noChangeAspect="1"/>
          </p:cNvPicPr>
          <p:nvPr/>
        </p:nvPicPr>
        <p:blipFill>
          <a:blip r:embed="rId2"/>
          <a:stretch>
            <a:fillRect/>
          </a:stretch>
        </p:blipFill>
        <p:spPr>
          <a:xfrm>
            <a:off x="4432686" y="3852289"/>
            <a:ext cx="3326623" cy="2118207"/>
          </a:xfrm>
          <a:prstGeom prst="rect">
            <a:avLst/>
          </a:prstGeom>
          <a:noFill/>
          <a:ln cap="flat">
            <a:noFill/>
          </a:ln>
        </p:spPr>
      </p:pic>
      <p:sp>
        <p:nvSpPr>
          <p:cNvPr id="6" name="Content Placeholder 2">
            <a:extLst>
              <a:ext uri="{FF2B5EF4-FFF2-40B4-BE49-F238E27FC236}">
                <a16:creationId xmlns:a16="http://schemas.microsoft.com/office/drawing/2014/main" id="{08F7D751-F2C9-495B-A946-9A9A9A080192}"/>
              </a:ext>
            </a:extLst>
          </p:cNvPr>
          <p:cNvSpPr txBox="1">
            <a:spLocks/>
          </p:cNvSpPr>
          <p:nvPr/>
        </p:nvSpPr>
        <p:spPr>
          <a:xfrm>
            <a:off x="1177871" y="2583510"/>
            <a:ext cx="6722989" cy="457200"/>
          </a:xfrm>
          <a:prstGeom prst="rect">
            <a:avLst/>
          </a:prstGeom>
          <a:noFill/>
          <a:ln>
            <a:noFill/>
          </a:ln>
        </p:spPr>
        <p:txBody>
          <a:bodyPr vert="horz" wrap="square" lIns="0" tIns="45720" rIns="0" bIns="45720" anchor="t" anchorCtr="0" compatLnSpc="1">
            <a:normAutofit/>
          </a:bodyPr>
          <a:lst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l-GR"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l-GR"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a:buChar char="§"/>
            </a:pPr>
            <a:r>
              <a:rPr lang="en-US" sz="1600" dirty="0">
                <a:solidFill>
                  <a:srgbClr val="7F7F7F"/>
                </a:solidFill>
                <a:latin typeface="Franklin Gothic Medium" pitchFamily="34"/>
              </a:rPr>
              <a:t> Algorithm stops when the gradient’s slope becomes positive (min passed).</a:t>
            </a:r>
          </a:p>
        </p:txBody>
      </p:sp>
      <p:sp>
        <p:nvSpPr>
          <p:cNvPr id="9" name="Content Placeholder 2">
            <a:extLst>
              <a:ext uri="{FF2B5EF4-FFF2-40B4-BE49-F238E27FC236}">
                <a16:creationId xmlns:a16="http://schemas.microsoft.com/office/drawing/2014/main" id="{EC0854EC-6D5A-481E-9882-08F2191A78A8}"/>
              </a:ext>
            </a:extLst>
          </p:cNvPr>
          <p:cNvSpPr txBox="1">
            <a:spLocks/>
          </p:cNvSpPr>
          <p:nvPr/>
        </p:nvSpPr>
        <p:spPr>
          <a:xfrm>
            <a:off x="1177871" y="2889365"/>
            <a:ext cx="6118860" cy="521053"/>
          </a:xfrm>
          <a:prstGeom prst="rect">
            <a:avLst/>
          </a:prstGeom>
          <a:noFill/>
          <a:ln>
            <a:noFill/>
          </a:ln>
        </p:spPr>
        <p:txBody>
          <a:bodyPr vert="horz" wrap="square" lIns="0" tIns="45720" rIns="0" bIns="45720" anchor="t" anchorCtr="0" compatLnSpc="1">
            <a:normAutofit/>
          </a:bodyPr>
          <a:lst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l-GR"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l-GR"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a:buChar char="§"/>
            </a:pPr>
            <a:r>
              <a:rPr lang="en-US" sz="1600" dirty="0">
                <a:solidFill>
                  <a:srgbClr val="7F7F7F"/>
                </a:solidFill>
                <a:latin typeface="Franklin Gothic Medium" pitchFamily="34"/>
              </a:rPr>
              <a:t> Why called </a:t>
            </a:r>
            <a:r>
              <a:rPr lang="en-US" sz="1600" i="1" dirty="0">
                <a:solidFill>
                  <a:srgbClr val="7F7F7F"/>
                </a:solidFill>
                <a:latin typeface="Franklin Gothic Medium" pitchFamily="34"/>
              </a:rPr>
              <a:t>stochastic</a:t>
            </a:r>
            <a:r>
              <a:rPr lang="en-US" sz="1600" dirty="0">
                <a:solidFill>
                  <a:srgbClr val="7F7F7F"/>
                </a:solidFill>
                <a:latin typeface="Franklin Gothic Medium" pitchFamily="34"/>
              </a:rPr>
              <a:t>? Because it uses (randomly chosen) batches.</a:t>
            </a:r>
            <a:endParaRPr lang="en-US" sz="1200" dirty="0">
              <a:solidFill>
                <a:srgbClr val="7F7F7F"/>
              </a:solidFill>
              <a:latin typeface="Franklin Gothic Medium" pitchFamily="34"/>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7881-3292-4F08-9132-EB19A09353A5}"/>
              </a:ext>
            </a:extLst>
          </p:cNvPr>
          <p:cNvSpPr txBox="1">
            <a:spLocks noGrp="1"/>
          </p:cNvSpPr>
          <p:nvPr>
            <p:ph type="title"/>
          </p:nvPr>
        </p:nvSpPr>
        <p:spPr/>
        <p:txBody>
          <a:bodyPr/>
          <a:lstStyle/>
          <a:p>
            <a:pPr lvl="0"/>
            <a:r>
              <a:rPr lang="en-US" dirty="0"/>
              <a:t>Support Vector Machine (SVM)</a:t>
            </a:r>
            <a:endParaRPr lang="el-GR" dirty="0"/>
          </a:p>
        </p:txBody>
      </p:sp>
      <p:sp>
        <p:nvSpPr>
          <p:cNvPr id="3" name="Content Placeholder 2">
            <a:extLst>
              <a:ext uri="{FF2B5EF4-FFF2-40B4-BE49-F238E27FC236}">
                <a16:creationId xmlns:a16="http://schemas.microsoft.com/office/drawing/2014/main" id="{82A411C4-8F0B-4881-A5B5-6A1881A821A1}"/>
              </a:ext>
            </a:extLst>
          </p:cNvPr>
          <p:cNvSpPr txBox="1">
            <a:spLocks noGrp="1"/>
          </p:cNvSpPr>
          <p:nvPr>
            <p:ph idx="1"/>
          </p:nvPr>
        </p:nvSpPr>
        <p:spPr>
          <a:xfrm>
            <a:off x="1158240" y="1921195"/>
            <a:ext cx="9533771" cy="1096326"/>
          </a:xfrm>
        </p:spPr>
        <p:txBody>
          <a:bodyPr>
            <a:normAutofit/>
          </a:bodyPr>
          <a:lstStyle/>
          <a:p>
            <a:pPr lvl="0"/>
            <a:r>
              <a:rPr lang="en-US" sz="1600" dirty="0">
                <a:solidFill>
                  <a:srgbClr val="7F7F7F"/>
                </a:solidFill>
                <a:latin typeface="Franklin Gothic Medium" panose="020B0603020102020204" pitchFamily="34" charset="0"/>
              </a:rPr>
              <a:t>In SVM algorithm, there is not any correction by the validation set as it is performed in neural networks. The validation set was used for inspecting model’s accuracy during its training epochs. We created a Support Vector Machine model with an </a:t>
            </a:r>
            <a:r>
              <a:rPr lang="en-US" sz="1600" dirty="0" err="1">
                <a:solidFill>
                  <a:srgbClr val="7F7F7F"/>
                </a:solidFill>
                <a:latin typeface="Franklin Gothic Medium" panose="020B0603020102020204" pitchFamily="34" charset="0"/>
              </a:rPr>
              <a:t>rbf</a:t>
            </a:r>
            <a:r>
              <a:rPr lang="en-US" sz="1600" dirty="0">
                <a:solidFill>
                  <a:srgbClr val="7F7F7F"/>
                </a:solidFill>
                <a:latin typeface="Franklin Gothic Medium" panose="020B0603020102020204" pitchFamily="34" charset="0"/>
              </a:rPr>
              <a:t> kernel.</a:t>
            </a:r>
            <a:endParaRPr lang="el-GR" sz="1050" dirty="0"/>
          </a:p>
        </p:txBody>
      </p:sp>
      <p:sp>
        <p:nvSpPr>
          <p:cNvPr id="4" name="Rectangle 4">
            <a:extLst>
              <a:ext uri="{FF2B5EF4-FFF2-40B4-BE49-F238E27FC236}">
                <a16:creationId xmlns:a16="http://schemas.microsoft.com/office/drawing/2014/main" id="{A4D7C1C1-F1C5-4FF4-9FDD-5371B5841997}"/>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Image15">
            <a:extLst>
              <a:ext uri="{FF2B5EF4-FFF2-40B4-BE49-F238E27FC236}">
                <a16:creationId xmlns:a16="http://schemas.microsoft.com/office/drawing/2014/main" id="{C1690027-2AE2-4E89-9827-88A76A185F3E}"/>
              </a:ext>
            </a:extLst>
          </p:cNvPr>
          <p:cNvPicPr>
            <a:picLocks noChangeAspect="1"/>
          </p:cNvPicPr>
          <p:nvPr/>
        </p:nvPicPr>
        <p:blipFill>
          <a:blip r:embed="rId2"/>
          <a:stretch>
            <a:fillRect/>
          </a:stretch>
        </p:blipFill>
        <p:spPr>
          <a:xfrm>
            <a:off x="4049218" y="3705944"/>
            <a:ext cx="3629893" cy="2175887"/>
          </a:xfrm>
          <a:prstGeom prst="rect">
            <a:avLst/>
          </a:prstGeom>
          <a:noFill/>
          <a:ln cap="flat">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8FD1-27D4-4C5E-B3D9-DCA5D5B6C6ED}"/>
              </a:ext>
            </a:extLst>
          </p:cNvPr>
          <p:cNvSpPr txBox="1">
            <a:spLocks noGrp="1"/>
          </p:cNvSpPr>
          <p:nvPr>
            <p:ph type="title"/>
          </p:nvPr>
        </p:nvSpPr>
        <p:spPr/>
        <p:txBody>
          <a:bodyPr/>
          <a:lstStyle/>
          <a:p>
            <a:pPr lvl="0"/>
            <a:r>
              <a:rPr lang="en-US" dirty="0"/>
              <a:t>Results MLP</a:t>
            </a:r>
            <a:endParaRPr lang="el-GR" dirty="0"/>
          </a:p>
        </p:txBody>
      </p:sp>
      <p:graphicFrame>
        <p:nvGraphicFramePr>
          <p:cNvPr id="3" name="Content Placeholder 3">
            <a:extLst>
              <a:ext uri="{FF2B5EF4-FFF2-40B4-BE49-F238E27FC236}">
                <a16:creationId xmlns:a16="http://schemas.microsoft.com/office/drawing/2014/main" id="{93D299E1-6661-4D73-9158-D7ADE2367A58}"/>
              </a:ext>
            </a:extLst>
          </p:cNvPr>
          <p:cNvGraphicFramePr>
            <a:graphicFrameLocks noGrp="1"/>
          </p:cNvGraphicFramePr>
          <p:nvPr>
            <p:ph idx="1"/>
            <p:extLst>
              <p:ext uri="{D42A27DB-BD31-4B8C-83A1-F6EECF244321}">
                <p14:modId xmlns:p14="http://schemas.microsoft.com/office/powerpoint/2010/main" val="3868325761"/>
              </p:ext>
            </p:extLst>
          </p:nvPr>
        </p:nvGraphicFramePr>
        <p:xfrm>
          <a:off x="1097280" y="3709764"/>
          <a:ext cx="4303395" cy="2075416"/>
        </p:xfrm>
        <a:graphic>
          <a:graphicData uri="http://schemas.openxmlformats.org/drawingml/2006/table">
            <a:tbl>
              <a:tblPr firstRow="1" firstCol="1" bandRow="1">
                <a:effectLst/>
                <a:tableStyleId>{5C22544A-7EE6-4342-B048-85BDC9FD1C3A}</a:tableStyleId>
              </a:tblPr>
              <a:tblGrid>
                <a:gridCol w="1075623">
                  <a:extLst>
                    <a:ext uri="{9D8B030D-6E8A-4147-A177-3AD203B41FA5}">
                      <a16:colId xmlns:a16="http://schemas.microsoft.com/office/drawing/2014/main" val="966057696"/>
                    </a:ext>
                  </a:extLst>
                </a:gridCol>
                <a:gridCol w="1077419">
                  <a:extLst>
                    <a:ext uri="{9D8B030D-6E8A-4147-A177-3AD203B41FA5}">
                      <a16:colId xmlns:a16="http://schemas.microsoft.com/office/drawing/2014/main" val="1380728622"/>
                    </a:ext>
                  </a:extLst>
                </a:gridCol>
                <a:gridCol w="1077419">
                  <a:extLst>
                    <a:ext uri="{9D8B030D-6E8A-4147-A177-3AD203B41FA5}">
                      <a16:colId xmlns:a16="http://schemas.microsoft.com/office/drawing/2014/main" val="1921411948"/>
                    </a:ext>
                  </a:extLst>
                </a:gridCol>
                <a:gridCol w="1072934">
                  <a:extLst>
                    <a:ext uri="{9D8B030D-6E8A-4147-A177-3AD203B41FA5}">
                      <a16:colId xmlns:a16="http://schemas.microsoft.com/office/drawing/2014/main" val="1083245264"/>
                    </a:ext>
                  </a:extLst>
                </a:gridCol>
              </a:tblGrid>
              <a:tr h="518854">
                <a:tc>
                  <a:txBody>
                    <a:bodyPr/>
                    <a:lstStyle/>
                    <a:p>
                      <a:pPr lvl="0" algn="just">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dirty="0"/>
                        <a:t>                                                                                    true</a:t>
                      </a:r>
                      <a:endParaRPr lang="el-GR" sz="900" dirty="0">
                        <a:latin typeface="Linux Libertine"/>
                        <a:ea typeface="Calibri" pitchFamily="34"/>
                        <a:cs typeface="Calibri" pitchFamily="34"/>
                      </a:endParaRPr>
                    </a:p>
                  </a:txBody>
                  <a:tcPr marL="34920" marR="34920" marT="34920" marB="34920"/>
                </a:tc>
                <a:tc hMerge="1">
                  <a:txBody>
                    <a:bodyPr/>
                    <a:lstStyle/>
                    <a:p>
                      <a:endParaRPr lang="en-US"/>
                    </a:p>
                  </a:txBody>
                  <a:tcPr/>
                </a:tc>
                <a:extLst>
                  <a:ext uri="{0D108BD9-81ED-4DB2-BD59-A6C34878D82A}">
                    <a16:rowId xmlns:a16="http://schemas.microsoft.com/office/drawing/2014/main" val="578622369"/>
                  </a:ext>
                </a:extLst>
              </a:tr>
              <a:tr h="518854">
                <a:tc>
                  <a:txBody>
                    <a:bodyPr/>
                    <a:lstStyle/>
                    <a:p>
                      <a:pPr lvl="0" algn="just">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dirty="0"/>
                        <a:t> </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benign</a:t>
                      </a:r>
                      <a:endParaRPr lang="el-GR" sz="900" dirty="0">
                        <a:latin typeface="Linux Libertine"/>
                        <a:ea typeface="Calibri" pitchFamily="34"/>
                        <a:cs typeface="Calibri" pitchFamily="34"/>
                      </a:endParaRPr>
                    </a:p>
                  </a:txBody>
                  <a:tcPr marL="34920" marR="34920" marT="34920" marB="34920"/>
                </a:tc>
                <a:tc>
                  <a:txBody>
                    <a:bodyPr/>
                    <a:lstStyle/>
                    <a:p>
                      <a:pPr lvl="0" algn="ctr">
                        <a:lnSpc>
                          <a:spcPct val="110000"/>
                        </a:lnSpc>
                        <a:spcAft>
                          <a:spcPts val="1000"/>
                        </a:spcAft>
                      </a:pPr>
                      <a:r>
                        <a:rPr lang="en-US" sz="900" dirty="0"/>
                        <a:t>malignant</a:t>
                      </a:r>
                      <a:endParaRPr lang="el-GR" sz="900" dirty="0">
                        <a:latin typeface="Linux Libertine"/>
                        <a:ea typeface="Calibri" pitchFamily="34"/>
                        <a:cs typeface="Calibri" pitchFamily="34"/>
                      </a:endParaRPr>
                    </a:p>
                  </a:txBody>
                  <a:tcPr marL="34920" marR="34920" marT="34920" marB="34920"/>
                </a:tc>
                <a:extLst>
                  <a:ext uri="{0D108BD9-81ED-4DB2-BD59-A6C34878D82A}">
                    <a16:rowId xmlns:a16="http://schemas.microsoft.com/office/drawing/2014/main" val="2484973607"/>
                  </a:ext>
                </a:extLst>
              </a:tr>
              <a:tr h="518854">
                <a:tc rowSpan="2">
                  <a:txBody>
                    <a:bodyPr/>
                    <a:lstStyle/>
                    <a:p>
                      <a:pPr lvl="0" algn="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r">
                        <a:lnSpc>
                          <a:spcPct val="110000"/>
                        </a:lnSpc>
                        <a:spcAft>
                          <a:spcPts val="1000"/>
                        </a:spcAft>
                      </a:pPr>
                      <a:r>
                        <a:rPr lang="en-US" sz="900" dirty="0"/>
                        <a:t>benign</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987</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157</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437581583"/>
                  </a:ext>
                </a:extLst>
              </a:tr>
              <a:tr h="518854">
                <a:tc vMerge="1">
                  <a:txBody>
                    <a:bodyPr/>
                    <a:lstStyle/>
                    <a:p>
                      <a:endParaRPr lang="en-US"/>
                    </a:p>
                  </a:txBody>
                  <a:tcPr/>
                </a:tc>
                <a:tc>
                  <a:txBody>
                    <a:bodyPr/>
                    <a:lstStyle/>
                    <a:p>
                      <a:pPr lvl="0" algn="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505</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1022</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1251997160"/>
                  </a:ext>
                </a:extLst>
              </a:tr>
            </a:tbl>
          </a:graphicData>
        </a:graphic>
      </p:graphicFrame>
      <p:pic>
        <p:nvPicPr>
          <p:cNvPr id="4" name="Picture 2" descr="3">
            <a:extLst>
              <a:ext uri="{FF2B5EF4-FFF2-40B4-BE49-F238E27FC236}">
                <a16:creationId xmlns:a16="http://schemas.microsoft.com/office/drawing/2014/main" id="{D5FB7FDD-EA7D-4276-8F06-69AC12C593D4}"/>
              </a:ext>
            </a:extLst>
          </p:cNvPr>
          <p:cNvPicPr>
            <a:picLocks/>
          </p:cNvPicPr>
          <p:nvPr/>
        </p:nvPicPr>
        <p:blipFill>
          <a:blip r:embed="rId2"/>
          <a:srcRect/>
          <a:stretch>
            <a:fillRect/>
          </a:stretch>
        </p:blipFill>
        <p:spPr>
          <a:xfrm>
            <a:off x="7195679" y="3577472"/>
            <a:ext cx="4303395" cy="2340000"/>
          </a:xfrm>
          <a:prstGeom prst="rect">
            <a:avLst/>
          </a:prstGeom>
          <a:noFill/>
          <a:ln cap="flat">
            <a:noFill/>
          </a:ln>
        </p:spPr>
      </p:pic>
      <p:sp>
        <p:nvSpPr>
          <p:cNvPr id="5" name="TextBox 4">
            <a:extLst>
              <a:ext uri="{FF2B5EF4-FFF2-40B4-BE49-F238E27FC236}">
                <a16:creationId xmlns:a16="http://schemas.microsoft.com/office/drawing/2014/main" id="{33F7BF54-EA36-4BEB-A406-10E6B8C0B57A}"/>
              </a:ext>
            </a:extLst>
          </p:cNvPr>
          <p:cNvSpPr txBox="1"/>
          <p:nvPr/>
        </p:nvSpPr>
        <p:spPr>
          <a:xfrm>
            <a:off x="1097280" y="1890713"/>
            <a:ext cx="10127555" cy="5847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797979"/>
                </a:solidFill>
                <a:uFillTx/>
                <a:latin typeface="Franklin Gothic Medium" panose="020B0603020102020204" pitchFamily="34" charset="0"/>
              </a:rPr>
              <a:t>It is deduced that the 86% of (totally 1492) benign images and the 67% of (totally 1179) malignant images       were classified correctly by the MLP model. Moreover, the model’s accuracy on test set was 75%.</a:t>
            </a:r>
            <a:endParaRPr lang="el-GR" sz="1600" b="0" i="0" u="none" strike="noStrike" kern="1200" cap="none" spc="0" baseline="0" dirty="0">
              <a:solidFill>
                <a:srgbClr val="797979"/>
              </a:solidFill>
              <a:uFillTx/>
              <a:latin typeface="Franklin Gothic Medium" pitchFamily="34"/>
            </a:endParaRPr>
          </a:p>
        </p:txBody>
      </p:sp>
      <p:sp>
        <p:nvSpPr>
          <p:cNvPr id="6" name="Rectangle 4">
            <a:extLst>
              <a:ext uri="{FF2B5EF4-FFF2-40B4-BE49-F238E27FC236}">
                <a16:creationId xmlns:a16="http://schemas.microsoft.com/office/drawing/2014/main" id="{DE989A00-2921-447F-8CE7-7957F446653A}"/>
              </a:ext>
            </a:extLst>
          </p:cNvPr>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%7bB35AC43C-B009-484A-B7AD-FC811950152A%7dtf56160789_win32</Template>
  <TotalTime>2223</TotalTime>
  <Words>831</Words>
  <Application>Microsoft Office PowerPoint</Application>
  <PresentationFormat>Ευρεία οθόνη</PresentationFormat>
  <Paragraphs>177</Paragraphs>
  <Slides>14</Slides>
  <Notes>1</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14</vt:i4>
      </vt:variant>
    </vt:vector>
  </HeadingPairs>
  <TitlesOfParts>
    <vt:vector size="23" baseType="lpstr">
      <vt:lpstr>Arial</vt:lpstr>
      <vt:lpstr>Bookman Old Style</vt:lpstr>
      <vt:lpstr>Calibri</vt:lpstr>
      <vt:lpstr>Franklin Gothic Book</vt:lpstr>
      <vt:lpstr>Franklin Gothic Medium</vt:lpstr>
      <vt:lpstr>Liberation Mono</vt:lpstr>
      <vt:lpstr>Linux Libertine</vt:lpstr>
      <vt:lpstr>Wingdings</vt:lpstr>
      <vt:lpstr>1_RetrospectVTI</vt:lpstr>
      <vt:lpstr>Usage of artificial  neural networks on  skin cancer detection  MACHINE LEARNING AND CONTENT ANALYTICS   MSC IN BUSINESS ANALYTICS ATHENS UNIVERSITY OF ECONOMICS AND BUSINESS</vt:lpstr>
      <vt:lpstr>Παρουσίαση του PowerPoint</vt:lpstr>
      <vt:lpstr>Mission</vt:lpstr>
      <vt:lpstr>Data</vt:lpstr>
      <vt:lpstr>Multilayer Perceptron (MLP)</vt:lpstr>
      <vt:lpstr>Convolutional Neural Network (CNN)</vt:lpstr>
      <vt:lpstr>Stochastic Gradient Descent (SGD)</vt:lpstr>
      <vt:lpstr>Support Vector Machine (SVM)</vt:lpstr>
      <vt:lpstr>Results MLP</vt:lpstr>
      <vt:lpstr>Results CNN</vt:lpstr>
      <vt:lpstr>Results SGD</vt:lpstr>
      <vt:lpstr>Results SVM</vt:lpstr>
      <vt:lpstr>Conclusion</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Astarte Kornelavits</dc:creator>
  <cp:lastModifiedBy>Άγγελος Κονταράτος</cp:lastModifiedBy>
  <cp:revision>89</cp:revision>
  <dcterms:created xsi:type="dcterms:W3CDTF">2020-10-21T14:00:38Z</dcterms:created>
  <dcterms:modified xsi:type="dcterms:W3CDTF">2020-10-24T21:16:12Z</dcterms:modified>
</cp:coreProperties>
</file>