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9" r:id="rId3"/>
    <p:sldId id="282" r:id="rId4"/>
    <p:sldId id="277" r:id="rId5"/>
    <p:sldId id="263" r:id="rId6"/>
    <p:sldId id="278" r:id="rId7"/>
    <p:sldId id="275" r:id="rId8"/>
    <p:sldId id="276" r:id="rId9"/>
    <p:sldId id="266" r:id="rId10"/>
    <p:sldId id="267" r:id="rId11"/>
    <p:sldId id="280" r:id="rId12"/>
    <p:sldId id="271" r:id="rId13"/>
    <p:sldId id="272" r:id="rId14"/>
    <p:sldId id="273" r:id="rId15"/>
    <p:sldId id="274" r:id="rId16"/>
    <p:sldId id="268" r:id="rId17"/>
    <p:sldId id="270" r:id="rId1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CECE8"/>
          </a:solidFill>
        </a:fill>
      </a:tcStyle>
    </a:wholeTbl>
    <a:band1H>
      <a:tcStyle>
        <a:tcBdr/>
        <a:fill>
          <a:solidFill>
            <a:srgbClr val="F8D7CD"/>
          </a:solidFill>
        </a:fill>
      </a:tcStyle>
    </a:band1H>
    <a:band2H>
      <a:tcStyle>
        <a:tcBdr/>
      </a:tcStyle>
    </a:band2H>
    <a:band1V>
      <a:tcStyle>
        <a:tcBdr/>
        <a:fill>
          <a:solidFill>
            <a:srgbClr val="F8D7CD"/>
          </a:solidFill>
        </a:fill>
      </a:tcStyle>
    </a:band1V>
    <a:band2V>
      <a:tcStyle>
        <a:tcBdr/>
      </a:tcStyle>
    </a:band2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ED7D3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ED7D3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Θέση κεφαλίδας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Θέση ημερομηνίας 2"/>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6774F0A-476B-44CD-B573-4F3F356FD442}" type="datetime1">
              <a:rPr lang="el-GR"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16/11/2020</a:t>
            </a:fld>
            <a:endParaRPr lang="en-US" sz="1200" b="0" i="0" u="none" strike="noStrike" kern="1200" cap="none" spc="0" baseline="0">
              <a:solidFill>
                <a:srgbClr val="000000"/>
              </a:solidFill>
              <a:uFillTx/>
              <a:latin typeface="Calibri"/>
            </a:endParaRPr>
          </a:p>
        </p:txBody>
      </p:sp>
      <p:sp>
        <p:nvSpPr>
          <p:cNvPr id="4" name="Θέση υποσέλιδου 3"/>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Θέση αριθμού διαφάνειας 4"/>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34D7195-E319-4FDD-8135-9D82F4EB6F38}"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79162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Θέση κεφαλίδας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Θέση ημερομηνίας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1pPr>
          </a:lstStyle>
          <a:p>
            <a:pPr lvl="0"/>
            <a:fld id="{3FE4E75E-F814-46C2-AA56-5D7763113643}" type="datetime1">
              <a:rPr lang="el-GR"/>
              <a:pPr lvl="0"/>
              <a:t>16/11/2020</a:t>
            </a:fld>
            <a:endParaRPr lang="en-US"/>
          </a:p>
        </p:txBody>
      </p:sp>
      <p:sp>
        <p:nvSpPr>
          <p:cNvPr id="4" name="Θέση εικόνας διαφάνειας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Θέση σημειώσεων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l-GR"/>
              <a:t>Κάντε κλικ για επεξεργασία των στυλ κειμένου του υποδείγματος</a:t>
            </a:r>
            <a:endParaRPr lang="en-US"/>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6" name="Θέση υποσέλιδου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Θέση αριθμού διαφάνειας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B8D20265-46EA-43D1-AA25-6749B14A1C40}" type="slidenum">
              <a:t>‹#›</a:t>
            </a:fld>
            <a:endParaRPr lang="en-US"/>
          </a:p>
        </p:txBody>
      </p:sp>
    </p:spTree>
    <p:extLst>
      <p:ext uri="{BB962C8B-B14F-4D97-AF65-F5344CB8AC3E}">
        <p14:creationId xmlns:p14="http://schemas.microsoft.com/office/powerpoint/2010/main" val="389123537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2" name="Ορθογώνιο 9"/>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Τίτλος 1"/>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el-GR"/>
              <a:t>Κάντε κλικ για να επεξεργαστείτε τον τίτλο υποδείγματος</a:t>
            </a:r>
            <a:endParaRPr lang="en-US"/>
          </a:p>
        </p:txBody>
      </p:sp>
      <p:sp>
        <p:nvSpPr>
          <p:cNvPr id="4" name="Υπότιτλος 2"/>
          <p:cNvSpPr txBox="1">
            <a:spLocks noGrp="1"/>
          </p:cNvSpPr>
          <p:nvPr>
            <p:ph type="subTitle" idx="1"/>
          </p:nvPr>
        </p:nvSpPr>
        <p:spPr>
          <a:xfrm>
            <a:off x="1100050" y="4645152"/>
            <a:ext cx="10058400" cy="1143000"/>
          </a:xfrm>
        </p:spPr>
        <p:txBody>
          <a:bodyPr lIns="91440" rIns="91440"/>
          <a:lstStyle>
            <a:lvl1pPr marL="0" indent="0">
              <a:buNone/>
              <a:defRPr sz="2400" cap="all" spc="200">
                <a:solidFill>
                  <a:srgbClr val="000000"/>
                </a:solidFill>
              </a:defRPr>
            </a:lvl1pPr>
          </a:lstStyle>
          <a:p>
            <a:pPr lvl="0"/>
            <a:r>
              <a:rPr lang="el-GR"/>
              <a:t>Κάντε κλικ για να επεξεργαστείτε τον υπότιτλο του υποδείγματος</a:t>
            </a:r>
            <a:endParaRPr lang="en-US"/>
          </a:p>
        </p:txBody>
      </p:sp>
      <p:cxnSp>
        <p:nvCxnSpPr>
          <p:cNvPr id="5" name="Ευθεία γραμμή σύνδεσης 8"/>
          <p:cNvCxnSpPr/>
          <p:nvPr/>
        </p:nvCxnSpPr>
        <p:spPr>
          <a:xfrm>
            <a:off x="1207657" y="4474744"/>
            <a:ext cx="9875520" cy="0"/>
          </a:xfrm>
          <a:prstGeom prst="straightConnector1">
            <a:avLst/>
          </a:prstGeom>
          <a:noFill/>
          <a:ln w="12701" cap="flat">
            <a:solidFill>
              <a:srgbClr val="404040"/>
            </a:solidFill>
            <a:prstDash val="solid"/>
            <a:miter/>
          </a:ln>
        </p:spPr>
      </p:cxnSp>
      <p:sp>
        <p:nvSpPr>
          <p:cNvPr id="6" name="Θέση ημερομηνίας 3"/>
          <p:cNvSpPr txBox="1">
            <a:spLocks noGrp="1"/>
          </p:cNvSpPr>
          <p:nvPr>
            <p:ph type="dt" sz="half" idx="7"/>
          </p:nvPr>
        </p:nvSpPr>
        <p:spPr/>
        <p:txBody>
          <a:bodyPr/>
          <a:lstStyle>
            <a:lvl1pPr>
              <a:defRPr/>
            </a:lvl1pPr>
          </a:lstStyle>
          <a:p>
            <a:pPr lvl="0"/>
            <a:fld id="{D925016A-7CF4-443A-B298-63F72499A2E8}" type="datetime1">
              <a:rPr lang="el-GR"/>
              <a:pPr lvl="0"/>
              <a:t>16/11/2020</a:t>
            </a:fld>
            <a:endParaRPr lang="en-US"/>
          </a:p>
        </p:txBody>
      </p:sp>
      <p:sp>
        <p:nvSpPr>
          <p:cNvPr id="7" name="Θέση υποσέλιδου 4"/>
          <p:cNvSpPr txBox="1">
            <a:spLocks noGrp="1"/>
          </p:cNvSpPr>
          <p:nvPr>
            <p:ph type="ftr" sz="quarter" idx="9"/>
          </p:nvPr>
        </p:nvSpPr>
        <p:spPr/>
        <p:txBody>
          <a:bodyPr/>
          <a:lstStyle>
            <a:lvl1pPr>
              <a:defRPr/>
            </a:lvl1pPr>
          </a:lstStyle>
          <a:p>
            <a:pPr lvl="0"/>
            <a:endParaRPr lang="en-US"/>
          </a:p>
        </p:txBody>
      </p:sp>
      <p:sp>
        <p:nvSpPr>
          <p:cNvPr id="8" name="Θέση αριθμού διαφάνειας 5"/>
          <p:cNvSpPr txBox="1">
            <a:spLocks noGrp="1"/>
          </p:cNvSpPr>
          <p:nvPr>
            <p:ph type="sldNum" sz="quarter" idx="8"/>
          </p:nvPr>
        </p:nvSpPr>
        <p:spPr/>
        <p:txBody>
          <a:bodyPr/>
          <a:lstStyle>
            <a:lvl1pPr>
              <a:defRPr/>
            </a:lvl1pPr>
          </a:lstStyle>
          <a:p>
            <a:pPr lvl="0"/>
            <a:fld id="{B9D5EC44-B955-4724-9DA6-C8526DFFD853}" type="slidenum">
              <a:t>‹#›</a:t>
            </a:fld>
            <a:endParaRPr lang="en-US"/>
          </a:p>
        </p:txBody>
      </p:sp>
    </p:spTree>
    <p:extLst>
      <p:ext uri="{BB962C8B-B14F-4D97-AF65-F5344CB8AC3E}">
        <p14:creationId xmlns:p14="http://schemas.microsoft.com/office/powerpoint/2010/main" val="835198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κατακόρυφου κειμένου 2"/>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6"/>
          <p:cNvSpPr txBox="1">
            <a:spLocks noGrp="1"/>
          </p:cNvSpPr>
          <p:nvPr>
            <p:ph type="dt" sz="half" idx="7"/>
          </p:nvPr>
        </p:nvSpPr>
        <p:spPr/>
        <p:txBody>
          <a:bodyPr/>
          <a:lstStyle>
            <a:lvl1pPr>
              <a:defRPr/>
            </a:lvl1pPr>
          </a:lstStyle>
          <a:p>
            <a:pPr lvl="0"/>
            <a:fld id="{9B452391-F278-43F0-90BF-97A2B40113B7}" type="datetime1">
              <a:rPr lang="el-GR"/>
              <a:pPr lvl="0"/>
              <a:t>16/11/2020</a:t>
            </a:fld>
            <a:endParaRPr lang="en-US"/>
          </a:p>
        </p:txBody>
      </p:sp>
      <p:sp>
        <p:nvSpPr>
          <p:cNvPr id="5" name="Θέση υποσέλιδου 7"/>
          <p:cNvSpPr txBox="1">
            <a:spLocks noGrp="1"/>
          </p:cNvSpPr>
          <p:nvPr>
            <p:ph type="ftr" sz="quarter" idx="9"/>
          </p:nvPr>
        </p:nvSpPr>
        <p:spPr/>
        <p:txBody>
          <a:bodyPr/>
          <a:lstStyle>
            <a:lvl1pPr>
              <a:defRPr/>
            </a:lvl1pPr>
          </a:lstStyle>
          <a:p>
            <a:pPr lvl="0"/>
            <a:endParaRPr lang="en-US"/>
          </a:p>
        </p:txBody>
      </p:sp>
      <p:sp>
        <p:nvSpPr>
          <p:cNvPr id="6" name="Θέση αριθμού διαφάνειας 8"/>
          <p:cNvSpPr txBox="1">
            <a:spLocks noGrp="1"/>
          </p:cNvSpPr>
          <p:nvPr>
            <p:ph type="sldNum" sz="quarter" idx="8"/>
          </p:nvPr>
        </p:nvSpPr>
        <p:spPr/>
        <p:txBody>
          <a:bodyPr/>
          <a:lstStyle>
            <a:lvl1pPr>
              <a:defRPr/>
            </a:lvl1pPr>
          </a:lstStyle>
          <a:p>
            <a:pPr lvl="0"/>
            <a:fld id="{64750B39-2AC4-42FA-8546-7814251E32B4}" type="slidenum">
              <a:t>‹#›</a:t>
            </a:fld>
            <a:endParaRPr lang="en-US"/>
          </a:p>
        </p:txBody>
      </p:sp>
    </p:spTree>
    <p:extLst>
      <p:ext uri="{BB962C8B-B14F-4D97-AF65-F5344CB8AC3E}">
        <p14:creationId xmlns:p14="http://schemas.microsoft.com/office/powerpoint/2010/main" val="3826013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Ορθογώνιο 8"/>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Κατακόρυφος τίτλος 1"/>
          <p:cNvSpPr txBox="1">
            <a:spLocks noGrp="1"/>
          </p:cNvSpPr>
          <p:nvPr>
            <p:ph type="title" orient="vert"/>
          </p:nvPr>
        </p:nvSpPr>
        <p:spPr>
          <a:xfrm>
            <a:off x="8724903" y="412302"/>
            <a:ext cx="2628899" cy="5759897"/>
          </a:xfrm>
        </p:spPr>
        <p:txBody>
          <a:bodyPr vert="eaVert"/>
          <a:lstStyle>
            <a:lvl1pPr>
              <a:defRPr/>
            </a:lvl1pPr>
          </a:lstStyle>
          <a:p>
            <a:pPr lvl="0"/>
            <a:r>
              <a:rPr lang="el-GR"/>
              <a:t>Κάντε κλικ για να επεξεργαστείτε τον τίτλο υποδείγματος</a:t>
            </a:r>
            <a:endParaRPr lang="en-US"/>
          </a:p>
        </p:txBody>
      </p:sp>
      <p:sp>
        <p:nvSpPr>
          <p:cNvPr id="4" name="Θέση κατακόρυφου κειμένου 2"/>
          <p:cNvSpPr txBox="1">
            <a:spLocks noGrp="1"/>
          </p:cNvSpPr>
          <p:nvPr>
            <p:ph type="body" orient="vert" idx="1"/>
          </p:nvPr>
        </p:nvSpPr>
        <p:spPr>
          <a:xfrm>
            <a:off x="838203" y="412302"/>
            <a:ext cx="7734296" cy="5759897"/>
          </a:xfrm>
        </p:spPr>
        <p:txBody>
          <a:bodyPr vert="eaVert" lIns="45720" tIns="0" rIns="45720" bIns="0"/>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6"/>
          <p:cNvSpPr txBox="1">
            <a:spLocks noGrp="1"/>
          </p:cNvSpPr>
          <p:nvPr>
            <p:ph type="dt" sz="half" idx="7"/>
          </p:nvPr>
        </p:nvSpPr>
        <p:spPr/>
        <p:txBody>
          <a:bodyPr/>
          <a:lstStyle>
            <a:lvl1pPr>
              <a:defRPr/>
            </a:lvl1pPr>
          </a:lstStyle>
          <a:p>
            <a:pPr lvl="0"/>
            <a:fld id="{8D9661EE-421E-470F-AE1A-A90EF31D43DB}" type="datetime1">
              <a:rPr lang="el-GR"/>
              <a:pPr lvl="0"/>
              <a:t>16/11/2020</a:t>
            </a:fld>
            <a:endParaRPr lang="en-US"/>
          </a:p>
        </p:txBody>
      </p:sp>
      <p:sp>
        <p:nvSpPr>
          <p:cNvPr id="6" name="Θέση υποσέλιδου 7"/>
          <p:cNvSpPr txBox="1">
            <a:spLocks noGrp="1"/>
          </p:cNvSpPr>
          <p:nvPr>
            <p:ph type="ftr" sz="quarter" idx="9"/>
          </p:nvPr>
        </p:nvSpPr>
        <p:spPr/>
        <p:txBody>
          <a:bodyPr/>
          <a:lstStyle>
            <a:lvl1pPr>
              <a:defRPr/>
            </a:lvl1pPr>
          </a:lstStyle>
          <a:p>
            <a:pPr lvl="0"/>
            <a:endParaRPr lang="en-US"/>
          </a:p>
        </p:txBody>
      </p:sp>
      <p:sp>
        <p:nvSpPr>
          <p:cNvPr id="7" name="Θέση αριθμού διαφάνειας 9"/>
          <p:cNvSpPr txBox="1">
            <a:spLocks noGrp="1"/>
          </p:cNvSpPr>
          <p:nvPr>
            <p:ph type="sldNum" sz="quarter" idx="8"/>
          </p:nvPr>
        </p:nvSpPr>
        <p:spPr/>
        <p:txBody>
          <a:bodyPr/>
          <a:lstStyle>
            <a:lvl1pPr>
              <a:defRPr/>
            </a:lvl1pPr>
          </a:lstStyle>
          <a:p>
            <a:pPr lvl="0"/>
            <a:fld id="{2252573F-8C6F-407C-8827-BAE012F510B8}" type="slidenum">
              <a:t>‹#›</a:t>
            </a:fld>
            <a:endParaRPr lang="en-US"/>
          </a:p>
        </p:txBody>
      </p:sp>
    </p:spTree>
    <p:extLst>
      <p:ext uri="{BB962C8B-B14F-4D97-AF65-F5344CB8AC3E}">
        <p14:creationId xmlns:p14="http://schemas.microsoft.com/office/powerpoint/2010/main" val="1887918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περιεχομένου 2"/>
          <p:cNvSpPr txBox="1">
            <a:spLocks noGrp="1"/>
          </p:cNvSpPr>
          <p:nvPr>
            <p:ph idx="1"/>
          </p:nvPr>
        </p:nvSpPr>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6"/>
          <p:cNvSpPr txBox="1">
            <a:spLocks noGrp="1"/>
          </p:cNvSpPr>
          <p:nvPr>
            <p:ph type="dt" sz="half" idx="7"/>
          </p:nvPr>
        </p:nvSpPr>
        <p:spPr/>
        <p:txBody>
          <a:bodyPr/>
          <a:lstStyle>
            <a:lvl1pPr>
              <a:defRPr/>
            </a:lvl1pPr>
          </a:lstStyle>
          <a:p>
            <a:pPr lvl="0"/>
            <a:fld id="{4AB858A8-60E8-4AEA-8EB7-B95E82BF4683}" type="datetime1">
              <a:rPr lang="el-GR"/>
              <a:pPr lvl="0"/>
              <a:t>16/11/2020</a:t>
            </a:fld>
            <a:endParaRPr lang="en-US"/>
          </a:p>
        </p:txBody>
      </p:sp>
      <p:sp>
        <p:nvSpPr>
          <p:cNvPr id="5" name="Θέση υποσέλιδου 7"/>
          <p:cNvSpPr txBox="1">
            <a:spLocks noGrp="1"/>
          </p:cNvSpPr>
          <p:nvPr>
            <p:ph type="ftr" sz="quarter" idx="9"/>
          </p:nvPr>
        </p:nvSpPr>
        <p:spPr/>
        <p:txBody>
          <a:bodyPr/>
          <a:lstStyle>
            <a:lvl1pPr>
              <a:defRPr/>
            </a:lvl1pPr>
          </a:lstStyle>
          <a:p>
            <a:pPr lvl="0"/>
            <a:endParaRPr lang="en-US"/>
          </a:p>
        </p:txBody>
      </p:sp>
      <p:sp>
        <p:nvSpPr>
          <p:cNvPr id="6" name="Θέση αριθμού διαφάνειας 8"/>
          <p:cNvSpPr txBox="1">
            <a:spLocks noGrp="1"/>
          </p:cNvSpPr>
          <p:nvPr>
            <p:ph type="sldNum" sz="quarter" idx="8"/>
          </p:nvPr>
        </p:nvSpPr>
        <p:spPr/>
        <p:txBody>
          <a:bodyPr/>
          <a:lstStyle>
            <a:lvl1pPr>
              <a:defRPr/>
            </a:lvl1pPr>
          </a:lstStyle>
          <a:p>
            <a:pPr lvl="0"/>
            <a:fld id="{28F409BF-64D7-4C80-B895-C6F1C9D43933}" type="slidenum">
              <a:t>‹#›</a:t>
            </a:fld>
            <a:endParaRPr lang="en-US"/>
          </a:p>
        </p:txBody>
      </p:sp>
    </p:spTree>
    <p:extLst>
      <p:ext uri="{BB962C8B-B14F-4D97-AF65-F5344CB8AC3E}">
        <p14:creationId xmlns:p14="http://schemas.microsoft.com/office/powerpoint/2010/main" val="3614088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rgbClr val="FFFFFF"/>
        </a:solidFill>
        <a:effectLst/>
      </p:bgPr>
    </p:bg>
    <p:spTree>
      <p:nvGrpSpPr>
        <p:cNvPr id="1" name=""/>
        <p:cNvGrpSpPr/>
        <p:nvPr/>
      </p:nvGrpSpPr>
      <p:grpSpPr>
        <a:xfrm>
          <a:off x="0" y="0"/>
          <a:ext cx="0" cy="0"/>
          <a:chOff x="0" y="0"/>
          <a:chExt cx="0" cy="0"/>
        </a:xfrm>
      </p:grpSpPr>
      <p:sp>
        <p:nvSpPr>
          <p:cNvPr id="2" name="Ορθογώνιο 9"/>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Τίτλος 1"/>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el-GR"/>
              <a:t>Κάντε κλικ για να επεξεργαστείτε τον τίτλο υποδείγματος</a:t>
            </a:r>
            <a:endParaRPr lang="en-US"/>
          </a:p>
        </p:txBody>
      </p:sp>
      <p:sp>
        <p:nvSpPr>
          <p:cNvPr id="4" name="Θέση κειμένου 2"/>
          <p:cNvSpPr txBox="1">
            <a:spLocks noGrp="1"/>
          </p:cNvSpPr>
          <p:nvPr>
            <p:ph type="body" idx="1"/>
          </p:nvPr>
        </p:nvSpPr>
        <p:spPr>
          <a:xfrm>
            <a:off x="1097280" y="4663440"/>
            <a:ext cx="10058400" cy="1143000"/>
          </a:xfrm>
        </p:spPr>
        <p:txBody>
          <a:bodyPr lIns="91440" rIns="91440"/>
          <a:lstStyle>
            <a:lvl1pPr marL="0" indent="0">
              <a:buNone/>
              <a:defRPr sz="2400" cap="all" spc="200">
                <a:solidFill>
                  <a:srgbClr val="000000"/>
                </a:solidFill>
              </a:defRPr>
            </a:lvl1pPr>
          </a:lstStyle>
          <a:p>
            <a:pPr lvl="0"/>
            <a:r>
              <a:rPr lang="el-GR"/>
              <a:t>Στυλ κειμένου υποδείγματος</a:t>
            </a:r>
          </a:p>
        </p:txBody>
      </p:sp>
      <p:cxnSp>
        <p:nvCxnSpPr>
          <p:cNvPr id="5" name="Ευθεία γραμμή σύνδεσης 8"/>
          <p:cNvCxnSpPr/>
          <p:nvPr/>
        </p:nvCxnSpPr>
        <p:spPr>
          <a:xfrm>
            <a:off x="1207657" y="4485132"/>
            <a:ext cx="9875520" cy="0"/>
          </a:xfrm>
          <a:prstGeom prst="straightConnector1">
            <a:avLst/>
          </a:prstGeom>
          <a:noFill/>
          <a:ln w="12701" cap="flat">
            <a:solidFill>
              <a:srgbClr val="404040"/>
            </a:solidFill>
            <a:prstDash val="solid"/>
            <a:miter/>
          </a:ln>
        </p:spPr>
      </p:cxnSp>
      <p:sp>
        <p:nvSpPr>
          <p:cNvPr id="6" name="Θέση ημερομηνίας 6"/>
          <p:cNvSpPr txBox="1">
            <a:spLocks noGrp="1"/>
          </p:cNvSpPr>
          <p:nvPr>
            <p:ph type="dt" sz="half" idx="7"/>
          </p:nvPr>
        </p:nvSpPr>
        <p:spPr/>
        <p:txBody>
          <a:bodyPr/>
          <a:lstStyle>
            <a:lvl1pPr>
              <a:defRPr/>
            </a:lvl1pPr>
          </a:lstStyle>
          <a:p>
            <a:pPr lvl="0"/>
            <a:fld id="{205D4C40-BE2D-4BB6-B599-CA84776F0EE9}" type="datetime1">
              <a:rPr lang="el-GR"/>
              <a:pPr lvl="0"/>
              <a:t>16/11/2020</a:t>
            </a:fld>
            <a:endParaRPr lang="en-US"/>
          </a:p>
        </p:txBody>
      </p:sp>
      <p:sp>
        <p:nvSpPr>
          <p:cNvPr id="7" name="Θέση υποσέλιδου 7"/>
          <p:cNvSpPr txBox="1">
            <a:spLocks noGrp="1"/>
          </p:cNvSpPr>
          <p:nvPr>
            <p:ph type="ftr" sz="quarter" idx="9"/>
          </p:nvPr>
        </p:nvSpPr>
        <p:spPr/>
        <p:txBody>
          <a:bodyPr/>
          <a:lstStyle>
            <a:lvl1pPr>
              <a:defRPr/>
            </a:lvl1pPr>
          </a:lstStyle>
          <a:p>
            <a:pPr lvl="0"/>
            <a:endParaRPr lang="en-US"/>
          </a:p>
        </p:txBody>
      </p:sp>
      <p:sp>
        <p:nvSpPr>
          <p:cNvPr id="8" name="Θέση αριθμού διαφάνειας 10"/>
          <p:cNvSpPr txBox="1">
            <a:spLocks noGrp="1"/>
          </p:cNvSpPr>
          <p:nvPr>
            <p:ph type="sldNum" sz="quarter" idx="8"/>
          </p:nvPr>
        </p:nvSpPr>
        <p:spPr/>
        <p:txBody>
          <a:bodyPr/>
          <a:lstStyle>
            <a:lvl1pPr>
              <a:defRPr/>
            </a:lvl1pPr>
          </a:lstStyle>
          <a:p>
            <a:pPr lvl="0"/>
            <a:fld id="{F3FF6BB9-D6AA-4231-8BF8-5D1749A52993}" type="slidenum">
              <a:t>‹#›</a:t>
            </a:fld>
            <a:endParaRPr lang="en-US"/>
          </a:p>
        </p:txBody>
      </p:sp>
    </p:spTree>
    <p:extLst>
      <p:ext uri="{BB962C8B-B14F-4D97-AF65-F5344CB8AC3E}">
        <p14:creationId xmlns:p14="http://schemas.microsoft.com/office/powerpoint/2010/main" val="1232224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ομένων">
    <p:spTree>
      <p:nvGrpSpPr>
        <p:cNvPr id="1" name=""/>
        <p:cNvGrpSpPr/>
        <p:nvPr/>
      </p:nvGrpSpPr>
      <p:grpSpPr>
        <a:xfrm>
          <a:off x="0" y="0"/>
          <a:ext cx="0" cy="0"/>
          <a:chOff x="0" y="0"/>
          <a:chExt cx="0" cy="0"/>
        </a:xfrm>
      </p:grpSpPr>
      <p:sp>
        <p:nvSpPr>
          <p:cNvPr id="2" name="Τίτλος 7"/>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περιεχομένου 2"/>
          <p:cNvSpPr txBox="1">
            <a:spLocks noGrp="1"/>
          </p:cNvSpPr>
          <p:nvPr>
            <p:ph idx="1"/>
          </p:nvPr>
        </p:nvSpPr>
        <p:spPr>
          <a:xfrm>
            <a:off x="1097280" y="2120895"/>
            <a:ext cx="4639738" cy="3748189"/>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περιεχομένου 3"/>
          <p:cNvSpPr txBox="1">
            <a:spLocks noGrp="1"/>
          </p:cNvSpPr>
          <p:nvPr>
            <p:ph idx="2"/>
          </p:nvPr>
        </p:nvSpPr>
        <p:spPr>
          <a:xfrm>
            <a:off x="6515941" y="2120895"/>
            <a:ext cx="4639738" cy="3748189"/>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1"/>
          <p:cNvSpPr txBox="1">
            <a:spLocks noGrp="1"/>
          </p:cNvSpPr>
          <p:nvPr>
            <p:ph type="dt" sz="half" idx="7"/>
          </p:nvPr>
        </p:nvSpPr>
        <p:spPr/>
        <p:txBody>
          <a:bodyPr/>
          <a:lstStyle>
            <a:lvl1pPr>
              <a:defRPr/>
            </a:lvl1pPr>
          </a:lstStyle>
          <a:p>
            <a:pPr lvl="0"/>
            <a:fld id="{7E467954-0858-43B9-814B-256DA64A578C}" type="datetime1">
              <a:rPr lang="el-GR"/>
              <a:pPr lvl="0"/>
              <a:t>16/11/2020</a:t>
            </a:fld>
            <a:endParaRPr lang="en-US"/>
          </a:p>
        </p:txBody>
      </p:sp>
      <p:sp>
        <p:nvSpPr>
          <p:cNvPr id="6" name="Θέση υποσέλιδου 8"/>
          <p:cNvSpPr txBox="1">
            <a:spLocks noGrp="1"/>
          </p:cNvSpPr>
          <p:nvPr>
            <p:ph type="ftr" sz="quarter" idx="9"/>
          </p:nvPr>
        </p:nvSpPr>
        <p:spPr/>
        <p:txBody>
          <a:bodyPr/>
          <a:lstStyle>
            <a:lvl1pPr>
              <a:defRPr/>
            </a:lvl1pPr>
          </a:lstStyle>
          <a:p>
            <a:pPr lvl="0"/>
            <a:endParaRPr lang="en-US"/>
          </a:p>
        </p:txBody>
      </p:sp>
      <p:sp>
        <p:nvSpPr>
          <p:cNvPr id="7" name="Θέση αριθμού διαφάνειας 9"/>
          <p:cNvSpPr txBox="1">
            <a:spLocks noGrp="1"/>
          </p:cNvSpPr>
          <p:nvPr>
            <p:ph type="sldNum" sz="quarter" idx="8"/>
          </p:nvPr>
        </p:nvSpPr>
        <p:spPr/>
        <p:txBody>
          <a:bodyPr/>
          <a:lstStyle>
            <a:lvl1pPr>
              <a:defRPr/>
            </a:lvl1pPr>
          </a:lstStyle>
          <a:p>
            <a:pPr lvl="0"/>
            <a:fld id="{5B550656-6584-4F12-8628-D3675CDF74BA}" type="slidenum">
              <a:t>‹#›</a:t>
            </a:fld>
            <a:endParaRPr lang="en-US"/>
          </a:p>
        </p:txBody>
      </p:sp>
    </p:spTree>
    <p:extLst>
      <p:ext uri="{BB962C8B-B14F-4D97-AF65-F5344CB8AC3E}">
        <p14:creationId xmlns:p14="http://schemas.microsoft.com/office/powerpoint/2010/main" val="3398742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9"/>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κειμένου 2"/>
          <p:cNvSpPr txBox="1">
            <a:spLocks noGrp="1"/>
          </p:cNvSpPr>
          <p:nvPr>
            <p:ph type="body" idx="1"/>
          </p:nvPr>
        </p:nvSpPr>
        <p:spPr>
          <a:xfrm>
            <a:off x="1097280" y="2057400"/>
            <a:ext cx="4639738" cy="736284"/>
          </a:xfrm>
        </p:spPr>
        <p:txBody>
          <a:bodyPr lIns="91440" rIns="91440" anchor="ctr"/>
          <a:lstStyle>
            <a:lvl1pPr marL="0" indent="0">
              <a:buNone/>
              <a:defRPr sz="2000" cap="all">
                <a:solidFill>
                  <a:srgbClr val="000000"/>
                </a:solidFill>
              </a:defRPr>
            </a:lvl1pPr>
          </a:lstStyle>
          <a:p>
            <a:pPr lvl="0"/>
            <a:r>
              <a:rPr lang="el-GR"/>
              <a:t>Στυλ κειμένου υποδείγματος</a:t>
            </a:r>
          </a:p>
        </p:txBody>
      </p:sp>
      <p:sp>
        <p:nvSpPr>
          <p:cNvPr id="4" name="Θέση περιεχομένου 3"/>
          <p:cNvSpPr txBox="1">
            <a:spLocks noGrp="1"/>
          </p:cNvSpPr>
          <p:nvPr>
            <p:ph idx="2"/>
          </p:nvPr>
        </p:nvSpPr>
        <p:spPr>
          <a:xfrm>
            <a:off x="1097280" y="2958276"/>
            <a:ext cx="4639738" cy="2910818"/>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4"/>
          <p:cNvSpPr txBox="1">
            <a:spLocks noGrp="1"/>
          </p:cNvSpPr>
          <p:nvPr>
            <p:ph type="body" idx="3"/>
          </p:nvPr>
        </p:nvSpPr>
        <p:spPr>
          <a:xfrm>
            <a:off x="6515941" y="2057400"/>
            <a:ext cx="4639738" cy="736284"/>
          </a:xfrm>
        </p:spPr>
        <p:txBody>
          <a:bodyPr lIns="91440" rIns="91440" anchor="ctr"/>
          <a:lstStyle>
            <a:lvl1pPr marL="0" indent="0">
              <a:buNone/>
              <a:defRPr sz="2000" cap="all">
                <a:solidFill>
                  <a:srgbClr val="000000"/>
                </a:solidFill>
              </a:defRPr>
            </a:lvl1pPr>
          </a:lstStyle>
          <a:p>
            <a:pPr lvl="0"/>
            <a:r>
              <a:rPr lang="el-GR"/>
              <a:t>Στυλ κειμένου υποδείγματος</a:t>
            </a:r>
          </a:p>
        </p:txBody>
      </p:sp>
      <p:sp>
        <p:nvSpPr>
          <p:cNvPr id="6" name="Θέση περιεχομένου 5"/>
          <p:cNvSpPr txBox="1">
            <a:spLocks noGrp="1"/>
          </p:cNvSpPr>
          <p:nvPr>
            <p:ph idx="4"/>
          </p:nvPr>
        </p:nvSpPr>
        <p:spPr>
          <a:xfrm>
            <a:off x="6515941" y="2958276"/>
            <a:ext cx="4639738" cy="2910818"/>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7" name="Θέση ημερομηνίας 1"/>
          <p:cNvSpPr txBox="1">
            <a:spLocks noGrp="1"/>
          </p:cNvSpPr>
          <p:nvPr>
            <p:ph type="dt" sz="half" idx="7"/>
          </p:nvPr>
        </p:nvSpPr>
        <p:spPr/>
        <p:txBody>
          <a:bodyPr/>
          <a:lstStyle>
            <a:lvl1pPr>
              <a:defRPr/>
            </a:lvl1pPr>
          </a:lstStyle>
          <a:p>
            <a:pPr lvl="0"/>
            <a:fld id="{11B0FB31-5DB5-4048-8AE9-AF7F5B31334C}" type="datetime1">
              <a:rPr lang="el-GR"/>
              <a:pPr lvl="0"/>
              <a:t>16/11/2020</a:t>
            </a:fld>
            <a:endParaRPr lang="en-US"/>
          </a:p>
        </p:txBody>
      </p:sp>
      <p:sp>
        <p:nvSpPr>
          <p:cNvPr id="8" name="Θέση υποσέλιδου 10"/>
          <p:cNvSpPr txBox="1">
            <a:spLocks noGrp="1"/>
          </p:cNvSpPr>
          <p:nvPr>
            <p:ph type="ftr" sz="quarter" idx="9"/>
          </p:nvPr>
        </p:nvSpPr>
        <p:spPr/>
        <p:txBody>
          <a:bodyPr/>
          <a:lstStyle>
            <a:lvl1pPr>
              <a:defRPr/>
            </a:lvl1pPr>
          </a:lstStyle>
          <a:p>
            <a:pPr lvl="0"/>
            <a:endParaRPr lang="en-US"/>
          </a:p>
        </p:txBody>
      </p:sp>
      <p:sp>
        <p:nvSpPr>
          <p:cNvPr id="9" name="Θέση αριθμού διαφάνειας 11"/>
          <p:cNvSpPr txBox="1">
            <a:spLocks noGrp="1"/>
          </p:cNvSpPr>
          <p:nvPr>
            <p:ph type="sldNum" sz="quarter" idx="8"/>
          </p:nvPr>
        </p:nvSpPr>
        <p:spPr/>
        <p:txBody>
          <a:bodyPr/>
          <a:lstStyle>
            <a:lvl1pPr>
              <a:defRPr/>
            </a:lvl1pPr>
          </a:lstStyle>
          <a:p>
            <a:pPr lvl="0"/>
            <a:fld id="{200BED58-3E38-445A-A548-0AB706932E16}" type="slidenum">
              <a:t>‹#›</a:t>
            </a:fld>
            <a:endParaRPr lang="en-US"/>
          </a:p>
        </p:txBody>
      </p:sp>
    </p:spTree>
    <p:extLst>
      <p:ext uri="{BB962C8B-B14F-4D97-AF65-F5344CB8AC3E}">
        <p14:creationId xmlns:p14="http://schemas.microsoft.com/office/powerpoint/2010/main" val="396795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ημερομηνίας 5"/>
          <p:cNvSpPr txBox="1">
            <a:spLocks noGrp="1"/>
          </p:cNvSpPr>
          <p:nvPr>
            <p:ph type="dt" sz="half" idx="7"/>
          </p:nvPr>
        </p:nvSpPr>
        <p:spPr/>
        <p:txBody>
          <a:bodyPr/>
          <a:lstStyle>
            <a:lvl1pPr>
              <a:defRPr/>
            </a:lvl1pPr>
          </a:lstStyle>
          <a:p>
            <a:pPr lvl="0"/>
            <a:fld id="{025AE183-31C0-4800-B49D-CD13D1DCAECA}" type="datetime1">
              <a:rPr lang="el-GR"/>
              <a:pPr lvl="0"/>
              <a:t>16/11/2020</a:t>
            </a:fld>
            <a:endParaRPr lang="en-US"/>
          </a:p>
        </p:txBody>
      </p:sp>
      <p:sp>
        <p:nvSpPr>
          <p:cNvPr id="4" name="Θέση υποσέλιδου 6"/>
          <p:cNvSpPr txBox="1">
            <a:spLocks noGrp="1"/>
          </p:cNvSpPr>
          <p:nvPr>
            <p:ph type="ftr" sz="quarter" idx="9"/>
          </p:nvPr>
        </p:nvSpPr>
        <p:spPr/>
        <p:txBody>
          <a:bodyPr/>
          <a:lstStyle>
            <a:lvl1pPr>
              <a:defRPr/>
            </a:lvl1pPr>
          </a:lstStyle>
          <a:p>
            <a:pPr lvl="0"/>
            <a:endParaRPr lang="en-US"/>
          </a:p>
        </p:txBody>
      </p:sp>
      <p:sp>
        <p:nvSpPr>
          <p:cNvPr id="5" name="Θέση αριθμού διαφάνειας 7"/>
          <p:cNvSpPr txBox="1">
            <a:spLocks noGrp="1"/>
          </p:cNvSpPr>
          <p:nvPr>
            <p:ph type="sldNum" sz="quarter" idx="8"/>
          </p:nvPr>
        </p:nvSpPr>
        <p:spPr/>
        <p:txBody>
          <a:bodyPr/>
          <a:lstStyle>
            <a:lvl1pPr>
              <a:defRPr/>
            </a:lvl1pPr>
          </a:lstStyle>
          <a:p>
            <a:pPr lvl="0"/>
            <a:fld id="{293B58F2-F558-4E80-84CD-7103C487F0B4}" type="slidenum">
              <a:t>‹#›</a:t>
            </a:fld>
            <a:endParaRPr lang="en-US"/>
          </a:p>
        </p:txBody>
      </p:sp>
    </p:spTree>
    <p:extLst>
      <p:ext uri="{BB962C8B-B14F-4D97-AF65-F5344CB8AC3E}">
        <p14:creationId xmlns:p14="http://schemas.microsoft.com/office/powerpoint/2010/main" val="3632613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2" name="Ορθογώνιο 9"/>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Θέση ημερομηνίας 1"/>
          <p:cNvSpPr txBox="1">
            <a:spLocks noGrp="1"/>
          </p:cNvSpPr>
          <p:nvPr>
            <p:ph type="dt" sz="half" idx="7"/>
          </p:nvPr>
        </p:nvSpPr>
        <p:spPr/>
        <p:txBody>
          <a:bodyPr/>
          <a:lstStyle>
            <a:lvl1pPr>
              <a:defRPr/>
            </a:lvl1pPr>
          </a:lstStyle>
          <a:p>
            <a:pPr lvl="0"/>
            <a:fld id="{2D69612A-F297-4250-B33C-19B84AB709AB}" type="datetime1">
              <a:rPr lang="el-GR"/>
              <a:pPr lvl="0"/>
              <a:t>16/11/2020</a:t>
            </a:fld>
            <a:endParaRPr lang="en-US"/>
          </a:p>
        </p:txBody>
      </p:sp>
      <p:sp>
        <p:nvSpPr>
          <p:cNvPr id="4" name="Θέση υποσέλιδου 2"/>
          <p:cNvSpPr txBox="1">
            <a:spLocks noGrp="1"/>
          </p:cNvSpPr>
          <p:nvPr>
            <p:ph type="ftr" sz="quarter" idx="9"/>
          </p:nvPr>
        </p:nvSpPr>
        <p:spPr/>
        <p:txBody>
          <a:bodyPr/>
          <a:lstStyle>
            <a:lvl1pPr>
              <a:defRPr/>
            </a:lvl1pPr>
          </a:lstStyle>
          <a:p>
            <a:pPr lvl="0"/>
            <a:endParaRPr lang="en-US"/>
          </a:p>
        </p:txBody>
      </p:sp>
      <p:sp>
        <p:nvSpPr>
          <p:cNvPr id="5" name="Θέση αριθμού διαφάνειας 3"/>
          <p:cNvSpPr txBox="1">
            <a:spLocks noGrp="1"/>
          </p:cNvSpPr>
          <p:nvPr>
            <p:ph type="sldNum" sz="quarter" idx="8"/>
          </p:nvPr>
        </p:nvSpPr>
        <p:spPr/>
        <p:txBody>
          <a:bodyPr/>
          <a:lstStyle>
            <a:lvl1pPr>
              <a:defRPr/>
            </a:lvl1pPr>
          </a:lstStyle>
          <a:p>
            <a:pPr lvl="0"/>
            <a:fld id="{7EE19847-5B8F-4C93-83D8-0FF67DCC9C74}" type="slidenum">
              <a:t>‹#›</a:t>
            </a:fld>
            <a:endParaRPr lang="en-US"/>
          </a:p>
        </p:txBody>
      </p:sp>
    </p:spTree>
    <p:extLst>
      <p:ext uri="{BB962C8B-B14F-4D97-AF65-F5344CB8AC3E}">
        <p14:creationId xmlns:p14="http://schemas.microsoft.com/office/powerpoint/2010/main" val="4008072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Ορθογώνιο 7"/>
          <p:cNvSpPr/>
          <p:nvPr/>
        </p:nvSpPr>
        <p:spPr>
          <a:xfrm>
            <a:off x="18" y="0"/>
            <a:ext cx="4654296" cy="68580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Τίτλος 1"/>
          <p:cNvSpPr txBox="1">
            <a:spLocks noGrp="1"/>
          </p:cNvSpPr>
          <p:nvPr>
            <p:ph type="title"/>
          </p:nvPr>
        </p:nvSpPr>
        <p:spPr>
          <a:xfrm>
            <a:off x="643463" y="786384"/>
            <a:ext cx="3517568" cy="2093976"/>
          </a:xfrm>
        </p:spPr>
        <p:txBody>
          <a:bodyPr>
            <a:noAutofit/>
          </a:bodyPr>
          <a:lstStyle>
            <a:lvl1pPr>
              <a:defRPr sz="3200">
                <a:solidFill>
                  <a:srgbClr val="FFFFFF"/>
                </a:solidFill>
              </a:defRPr>
            </a:lvl1pPr>
          </a:lstStyle>
          <a:p>
            <a:pPr lvl="0"/>
            <a:r>
              <a:rPr lang="el-GR"/>
              <a:t>Κάντε κλικ για να</a:t>
            </a:r>
            <a:r>
              <a:rPr lang="en-US"/>
              <a:t> </a:t>
            </a:r>
            <a:r>
              <a:rPr lang="el-GR"/>
              <a:t>επεξεργαστείτε το</a:t>
            </a:r>
            <a:r>
              <a:rPr lang="en-US"/>
              <a:t> </a:t>
            </a:r>
            <a:r>
              <a:rPr lang="el-GR"/>
              <a:t>Στυλ κύριου τίτλου</a:t>
            </a:r>
            <a:endParaRPr lang="en-US"/>
          </a:p>
        </p:txBody>
      </p:sp>
      <p:sp>
        <p:nvSpPr>
          <p:cNvPr id="4" name="Θέση περιεχομένου 2"/>
          <p:cNvSpPr txBox="1">
            <a:spLocks noGrp="1"/>
          </p:cNvSpPr>
          <p:nvPr>
            <p:ph idx="1"/>
          </p:nvPr>
        </p:nvSpPr>
        <p:spPr>
          <a:xfrm>
            <a:off x="5458986" y="812801"/>
            <a:ext cx="5928347" cy="5294760"/>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3"/>
          <p:cNvSpPr txBox="1">
            <a:spLocks noGrp="1"/>
          </p:cNvSpPr>
          <p:nvPr>
            <p:ph type="body" idx="2"/>
          </p:nvPr>
        </p:nvSpPr>
        <p:spPr>
          <a:xfrm>
            <a:off x="643463" y="3043050"/>
            <a:ext cx="3517568" cy="3064501"/>
          </a:xfrm>
        </p:spPr>
        <p:txBody>
          <a:bodyPr lIns="91440" rIns="91440"/>
          <a:lstStyle>
            <a:lvl1pPr marL="0" indent="0">
              <a:buNone/>
              <a:defRPr sz="1800">
                <a:solidFill>
                  <a:srgbClr val="FFFFFF"/>
                </a:solidFill>
              </a:defRPr>
            </a:lvl1pPr>
          </a:lstStyle>
          <a:p>
            <a:pPr lvl="0"/>
            <a:r>
              <a:rPr lang="el-GR"/>
              <a:t>Στυλ κειμένου υποδείγματος</a:t>
            </a:r>
          </a:p>
        </p:txBody>
      </p:sp>
      <p:sp>
        <p:nvSpPr>
          <p:cNvPr id="6" name="Θέση ημερομηνίας 4"/>
          <p:cNvSpPr txBox="1">
            <a:spLocks noGrp="1"/>
          </p:cNvSpPr>
          <p:nvPr>
            <p:ph type="dt" sz="half" idx="7"/>
          </p:nvPr>
        </p:nvSpPr>
        <p:spPr>
          <a:xfrm>
            <a:off x="643463" y="6446520"/>
            <a:ext cx="3517568" cy="365129"/>
          </a:xfrm>
        </p:spPr>
        <p:txBody>
          <a:bodyPr/>
          <a:lstStyle>
            <a:lvl1pPr algn="l">
              <a:defRPr/>
            </a:lvl1pPr>
          </a:lstStyle>
          <a:p>
            <a:pPr lvl="0"/>
            <a:fld id="{57872431-3A76-4BAA-8A07-5DBF4A05BA0F}" type="datetime1">
              <a:rPr lang="el-GR"/>
              <a:pPr lvl="0"/>
              <a:t>16/11/2020</a:t>
            </a:fld>
            <a:endParaRPr lang="en-US"/>
          </a:p>
        </p:txBody>
      </p:sp>
      <p:sp>
        <p:nvSpPr>
          <p:cNvPr id="7" name="Θέση υποσέλιδου 5"/>
          <p:cNvSpPr txBox="1">
            <a:spLocks noGrp="1"/>
          </p:cNvSpPr>
          <p:nvPr>
            <p:ph type="ftr" sz="quarter" idx="9"/>
          </p:nvPr>
        </p:nvSpPr>
        <p:spPr>
          <a:xfrm>
            <a:off x="5458986" y="6446520"/>
            <a:ext cx="5334015" cy="365129"/>
          </a:xfrm>
        </p:spPr>
        <p:txBody>
          <a:bodyPr/>
          <a:lstStyle>
            <a:lvl1pPr>
              <a:defRPr>
                <a:solidFill>
                  <a:srgbClr val="4A5356"/>
                </a:solidFill>
              </a:defRPr>
            </a:lvl1pPr>
          </a:lstStyle>
          <a:p>
            <a:pPr lvl="0"/>
            <a:endParaRPr lang="en-US"/>
          </a:p>
        </p:txBody>
      </p:sp>
      <p:sp>
        <p:nvSpPr>
          <p:cNvPr id="8" name="Θέση αριθμού διαφάνειας 6"/>
          <p:cNvSpPr txBox="1">
            <a:spLocks noGrp="1"/>
          </p:cNvSpPr>
          <p:nvPr>
            <p:ph type="sldNum" sz="quarter" idx="8"/>
          </p:nvPr>
        </p:nvSpPr>
        <p:spPr/>
        <p:txBody>
          <a:bodyPr/>
          <a:lstStyle>
            <a:lvl1pPr>
              <a:defRPr>
                <a:solidFill>
                  <a:srgbClr val="4A5356"/>
                </a:solidFill>
              </a:defRPr>
            </a:lvl1pPr>
          </a:lstStyle>
          <a:p>
            <a:pPr lvl="0"/>
            <a:fld id="{E876D241-AC9E-4F7A-86ED-2D42A474DC7E}" type="slidenum">
              <a:t>‹#›</a:t>
            </a:fld>
            <a:endParaRPr lang="en-US"/>
          </a:p>
        </p:txBody>
      </p:sp>
    </p:spTree>
    <p:extLst>
      <p:ext uri="{BB962C8B-B14F-4D97-AF65-F5344CB8AC3E}">
        <p14:creationId xmlns:p14="http://schemas.microsoft.com/office/powerpoint/2010/main" val="2387711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2" name="Ορθογώνιο 7"/>
          <p:cNvSpPr/>
          <p:nvPr/>
        </p:nvSpPr>
        <p:spPr>
          <a:xfrm>
            <a:off x="0" y="4578345"/>
            <a:ext cx="12188823" cy="2279654"/>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Θέση εικόνας 2"/>
          <p:cNvSpPr txBox="1">
            <a:spLocks noGrp="1"/>
          </p:cNvSpPr>
          <p:nvPr>
            <p:ph type="pic" idx="1"/>
          </p:nvPr>
        </p:nvSpPr>
        <p:spPr>
          <a:xfrm>
            <a:off x="18" y="0"/>
            <a:ext cx="12191987" cy="4578345"/>
          </a:xfrm>
          <a:solidFill>
            <a:srgbClr val="D9D9D9"/>
          </a:solidFill>
        </p:spPr>
        <p:txBody>
          <a:bodyPr lIns="457200" tIns="457200"/>
          <a:lstStyle>
            <a:lvl1pPr marL="0" indent="0">
              <a:buNone/>
              <a:defRPr sz="3200"/>
            </a:lvl1pPr>
          </a:lstStyle>
          <a:p>
            <a:pPr lvl="0"/>
            <a:r>
              <a:rPr lang="el-GR"/>
              <a:t>Κάντε κλικ στο εικονίδιο για να προσθέσετε εικόνα</a:t>
            </a:r>
            <a:endParaRPr lang="en-US"/>
          </a:p>
        </p:txBody>
      </p:sp>
      <p:sp>
        <p:nvSpPr>
          <p:cNvPr id="4" name="Τίτλος 1"/>
          <p:cNvSpPr txBox="1">
            <a:spLocks noGrp="1"/>
          </p:cNvSpPr>
          <p:nvPr>
            <p:ph type="title"/>
          </p:nvPr>
        </p:nvSpPr>
        <p:spPr>
          <a:xfrm>
            <a:off x="1097280" y="4799365"/>
            <a:ext cx="10113648" cy="743681"/>
          </a:xfrm>
        </p:spPr>
        <p:txBody>
          <a:bodyPr tIns="0" bIns="0">
            <a:noAutofit/>
          </a:bodyPr>
          <a:lstStyle>
            <a:lvl1pPr>
              <a:defRPr sz="3100">
                <a:solidFill>
                  <a:srgbClr val="FFFFFF"/>
                </a:solidFill>
              </a:defRPr>
            </a:lvl1pPr>
          </a:lstStyle>
          <a:p>
            <a:pPr lvl="0"/>
            <a:r>
              <a:rPr lang="el-GR"/>
              <a:t>Κάντε κλικ για να επεξεργαστείτε τον τίτλο υποδείγματος</a:t>
            </a:r>
            <a:endParaRPr lang="en-US"/>
          </a:p>
        </p:txBody>
      </p:sp>
      <p:sp>
        <p:nvSpPr>
          <p:cNvPr id="5" name="Θέση κειμένου 3"/>
          <p:cNvSpPr txBox="1">
            <a:spLocks noGrp="1"/>
          </p:cNvSpPr>
          <p:nvPr>
            <p:ph type="body" idx="2"/>
          </p:nvPr>
        </p:nvSpPr>
        <p:spPr>
          <a:xfrm>
            <a:off x="1097280" y="5715000"/>
            <a:ext cx="10113264" cy="609603"/>
          </a:xfrm>
        </p:spPr>
        <p:txBody>
          <a:bodyPr lIns="91440" tIns="0" rIns="91440" bIns="0"/>
          <a:lstStyle>
            <a:lvl1pPr marL="0" indent="0">
              <a:spcBef>
                <a:spcPts val="0"/>
              </a:spcBef>
              <a:spcAft>
                <a:spcPts val="600"/>
              </a:spcAft>
              <a:buNone/>
              <a:defRPr sz="1800">
                <a:solidFill>
                  <a:srgbClr val="FFFFFF"/>
                </a:solidFill>
              </a:defRPr>
            </a:lvl1pPr>
          </a:lstStyle>
          <a:p>
            <a:pPr lvl="0"/>
            <a:r>
              <a:rPr lang="el-GR"/>
              <a:t>Στυλ κειμένου υποδείγματος</a:t>
            </a:r>
          </a:p>
        </p:txBody>
      </p:sp>
      <p:sp>
        <p:nvSpPr>
          <p:cNvPr id="6" name="Θέση ημερομηνίας 4"/>
          <p:cNvSpPr txBox="1">
            <a:spLocks noGrp="1"/>
          </p:cNvSpPr>
          <p:nvPr>
            <p:ph type="dt" sz="half" idx="7"/>
          </p:nvPr>
        </p:nvSpPr>
        <p:spPr/>
        <p:txBody>
          <a:bodyPr/>
          <a:lstStyle>
            <a:lvl1pPr>
              <a:defRPr/>
            </a:lvl1pPr>
          </a:lstStyle>
          <a:p>
            <a:pPr lvl="0"/>
            <a:fld id="{A2E3C8DE-9267-4260-8145-C1F23E8F8174}" type="datetime1">
              <a:rPr lang="el-GR"/>
              <a:pPr lvl="0"/>
              <a:t>16/11/2020</a:t>
            </a:fld>
            <a:endParaRPr lang="en-US"/>
          </a:p>
        </p:txBody>
      </p:sp>
      <p:sp>
        <p:nvSpPr>
          <p:cNvPr id="7" name="Θέση υποσέλιδου 5"/>
          <p:cNvSpPr txBox="1">
            <a:spLocks noGrp="1"/>
          </p:cNvSpPr>
          <p:nvPr>
            <p:ph type="ftr" sz="quarter" idx="9"/>
          </p:nvPr>
        </p:nvSpPr>
        <p:spPr/>
        <p:txBody>
          <a:bodyPr/>
          <a:lstStyle>
            <a:lvl1pPr>
              <a:defRPr/>
            </a:lvl1pPr>
          </a:lstStyle>
          <a:p>
            <a:pPr lvl="0"/>
            <a:endParaRPr lang="en-US"/>
          </a:p>
        </p:txBody>
      </p:sp>
      <p:sp>
        <p:nvSpPr>
          <p:cNvPr id="8" name="Θέση αριθμού διαφάνειας 6"/>
          <p:cNvSpPr txBox="1">
            <a:spLocks noGrp="1"/>
          </p:cNvSpPr>
          <p:nvPr>
            <p:ph type="sldNum" sz="quarter" idx="8"/>
          </p:nvPr>
        </p:nvSpPr>
        <p:spPr/>
        <p:txBody>
          <a:bodyPr/>
          <a:lstStyle>
            <a:lvl1pPr>
              <a:defRPr/>
            </a:lvl1pPr>
          </a:lstStyle>
          <a:p>
            <a:pPr lvl="0"/>
            <a:fld id="{F962E7B9-11F1-4FB8-9F17-AD54F16B9C16}" type="slidenum">
              <a:t>‹#›</a:t>
            </a:fld>
            <a:endParaRPr lang="en-US"/>
          </a:p>
        </p:txBody>
      </p:sp>
    </p:spTree>
    <p:extLst>
      <p:ext uri="{BB962C8B-B14F-4D97-AF65-F5344CB8AC3E}">
        <p14:creationId xmlns:p14="http://schemas.microsoft.com/office/powerpoint/2010/main" val="504939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Ορθογώνιο 6"/>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Θέση τίτλου 1"/>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el-GR"/>
              <a:t>Κάντε κλικ για να επεξεργαστείτε το Στυλ κύριου τίτλου</a:t>
            </a:r>
            <a:endParaRPr lang="en-US"/>
          </a:p>
        </p:txBody>
      </p:sp>
      <p:sp>
        <p:nvSpPr>
          <p:cNvPr id="4" name="Θέση κειμένου 2"/>
          <p:cNvSpPr txBox="1">
            <a:spLocks noGrp="1"/>
          </p:cNvSpPr>
          <p:nvPr>
            <p:ph type="body" idx="1"/>
          </p:nvPr>
        </p:nvSpPr>
        <p:spPr>
          <a:xfrm>
            <a:off x="1097280" y="2108204"/>
            <a:ext cx="10058400" cy="3760890"/>
          </a:xfrm>
          <a:prstGeom prst="rect">
            <a:avLst/>
          </a:prstGeom>
          <a:noFill/>
          <a:ln>
            <a:noFill/>
          </a:ln>
        </p:spPr>
        <p:txBody>
          <a:bodyPr vert="horz" wrap="square" lIns="0" tIns="45720" rIns="0" bIns="45720" anchor="t" anchorCtr="0" compatLnSpc="1">
            <a:normAutofit/>
          </a:bodyPr>
          <a:lstStyle/>
          <a:p>
            <a:pPr lvl="0"/>
            <a:r>
              <a:rPr lang="el-GR"/>
              <a:t>Κάντε κλικ για επεξεργασία των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5" name="Θέση ημερομηνίας 3"/>
          <p:cNvSpPr txBox="1">
            <a:spLocks noGrp="1"/>
          </p:cNvSpPr>
          <p:nvPr>
            <p:ph type="dt" sz="half" idx="2"/>
          </p:nvPr>
        </p:nvSpPr>
        <p:spPr>
          <a:xfrm>
            <a:off x="8218426" y="6446840"/>
            <a:ext cx="2584853"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l-GR" sz="800" b="0" i="0" u="none" strike="noStrike" kern="1200" cap="none" spc="0" baseline="0">
                <a:solidFill>
                  <a:srgbClr val="FFFFFF"/>
                </a:solidFill>
                <a:uFillTx/>
                <a:latin typeface="Franklin Gothic Book"/>
              </a:defRPr>
            </a:lvl1pPr>
          </a:lstStyle>
          <a:p>
            <a:pPr lvl="0"/>
            <a:fld id="{9FB95D44-2E9A-49E9-83B0-B00694A48C2D}" type="datetime1">
              <a:rPr lang="el-GR"/>
              <a:pPr lvl="0"/>
              <a:t>16/11/2020</a:t>
            </a:fld>
            <a:endParaRPr lang="en-US"/>
          </a:p>
        </p:txBody>
      </p:sp>
      <p:sp>
        <p:nvSpPr>
          <p:cNvPr id="6" name="Θέση υποσέλιδου 4"/>
          <p:cNvSpPr txBox="1">
            <a:spLocks noGrp="1"/>
          </p:cNvSpPr>
          <p:nvPr>
            <p:ph type="ftr" sz="quarter" idx="3"/>
          </p:nvPr>
        </p:nvSpPr>
        <p:spPr>
          <a:xfrm>
            <a:off x="1097280" y="6446840"/>
            <a:ext cx="681826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all" spc="0" baseline="0">
                <a:solidFill>
                  <a:srgbClr val="FFFFFF"/>
                </a:solidFill>
                <a:uFillTx/>
                <a:latin typeface="Franklin Gothic Book"/>
              </a:defRPr>
            </a:lvl1pPr>
          </a:lstStyle>
          <a:p>
            <a:pPr lvl="0"/>
            <a:endParaRPr lang="en-US"/>
          </a:p>
        </p:txBody>
      </p:sp>
      <p:sp>
        <p:nvSpPr>
          <p:cNvPr id="7" name="Θέση αριθμού διαφάνειας 5"/>
          <p:cNvSpPr txBox="1">
            <a:spLocks noGrp="1"/>
          </p:cNvSpPr>
          <p:nvPr>
            <p:ph type="sldNum" sz="quarter" idx="4"/>
          </p:nvPr>
        </p:nvSpPr>
        <p:spPr>
          <a:xfrm>
            <a:off x="10993584" y="6446840"/>
            <a:ext cx="78001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none" spc="0" baseline="0">
                <a:solidFill>
                  <a:srgbClr val="FFFFFF"/>
                </a:solidFill>
                <a:uFillTx/>
                <a:latin typeface="Franklin Gothic Book"/>
              </a:defRPr>
            </a:lvl1pPr>
          </a:lstStyle>
          <a:p>
            <a:pPr lvl="0"/>
            <a:fld id="{F7550B34-769D-4C22-BF00-21CDFE1B9BEA}" type="slidenum">
              <a:t>‹#›</a:t>
            </a:fld>
            <a:endParaRPr lang="en-US"/>
          </a:p>
        </p:txBody>
      </p:sp>
      <p:cxnSp>
        <p:nvCxnSpPr>
          <p:cNvPr id="8" name="Ευθεία γραμμή σύνδεσης 9"/>
          <p:cNvCxnSpPr/>
          <p:nvPr/>
        </p:nvCxnSpPr>
        <p:spPr>
          <a:xfrm>
            <a:off x="1193529" y="1897379"/>
            <a:ext cx="9966960" cy="0"/>
          </a:xfrm>
          <a:prstGeom prst="straightConnector1">
            <a:avLst/>
          </a:prstGeom>
          <a:noFill/>
          <a:ln w="12701" cap="flat">
            <a:solidFill>
              <a:srgbClr val="40404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90000"/>
        </a:lnSpc>
        <a:spcBef>
          <a:spcPts val="0"/>
        </a:spcBef>
        <a:spcAft>
          <a:spcPts val="0"/>
        </a:spcAft>
        <a:buNone/>
        <a:tabLst/>
        <a:defRPr lang="el-GR" sz="4700" b="0" i="0" u="none" strike="noStrike" kern="1200" cap="none" spc="-50" baseline="0">
          <a:solidFill>
            <a:srgbClr val="404040"/>
          </a:solidFill>
          <a:uFillTx/>
          <a:latin typeface="Bookman Old Style"/>
        </a:defRPr>
      </a:lvl1pPr>
    </p:titleStyle>
    <p:bodyStyle>
      <a:lvl1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lang="el-GR" sz="1900" b="0" i="0" u="none" strike="noStrike" kern="1200" cap="none" spc="0" baseline="0">
          <a:solidFill>
            <a:srgbClr val="404040"/>
          </a:solidFill>
          <a:uFillTx/>
          <a:latin typeface="Franklin Gothic Book"/>
        </a:defRPr>
      </a:lvl1pPr>
      <a:lvl2pPr marL="384048" marR="0" lvl="1" indent="-182880" algn="l" defTabSz="914400" rtl="0" fontAlgn="auto" hangingPunct="1">
        <a:lnSpc>
          <a:spcPct val="100000"/>
        </a:lnSpc>
        <a:spcBef>
          <a:spcPts val="200"/>
        </a:spcBef>
        <a:spcAft>
          <a:spcPts val="400"/>
        </a:spcAft>
        <a:buSzPct val="100000"/>
        <a:buFont typeface="Calibri" pitchFamily="34"/>
        <a:buChar char="◦"/>
        <a:tabLst/>
        <a:defRPr lang="el-GR" sz="1700" b="0" i="0" u="none" strike="noStrike" kern="1200" cap="none" spc="0" baseline="0">
          <a:solidFill>
            <a:srgbClr val="404040"/>
          </a:solidFill>
          <a:uFillTx/>
          <a:latin typeface="Franklin Gothic Book"/>
        </a:defRPr>
      </a:lvl2pPr>
      <a:lvl3pPr marL="566928" marR="0" lvl="2"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3pPr>
      <a:lvl4pPr marL="749808" marR="0" lvl="3"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4pPr>
      <a:lvl5pPr marL="932688" marR="0" lvl="4"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Ορθογώνιο 21"/>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Τίτλος 1"/>
          <p:cNvSpPr txBox="1">
            <a:spLocks noGrp="1"/>
          </p:cNvSpPr>
          <p:nvPr>
            <p:ph type="ctrTitle"/>
          </p:nvPr>
        </p:nvSpPr>
        <p:spPr>
          <a:xfrm>
            <a:off x="4867963" y="997528"/>
            <a:ext cx="7358067" cy="4054760"/>
          </a:xfrm>
        </p:spPr>
        <p:txBody>
          <a:bodyPr anchorCtr="1"/>
          <a:lstStyle/>
          <a:p>
            <a:pPr lvl="0" algn="ctr"/>
            <a:r>
              <a:rPr lang="en-US" sz="1900" b="1">
                <a:solidFill>
                  <a:srgbClr val="404040"/>
                </a:solidFill>
              </a:rPr>
              <a:t/>
            </a:r>
            <a:br>
              <a:rPr lang="en-US" sz="1900" b="1">
                <a:solidFill>
                  <a:srgbClr val="404040"/>
                </a:solidFill>
              </a:rPr>
            </a:br>
            <a:r>
              <a:rPr lang="en-US" sz="1900" b="1">
                <a:solidFill>
                  <a:srgbClr val="404040"/>
                </a:solidFill>
              </a:rPr>
              <a:t/>
            </a:r>
            <a:br>
              <a:rPr lang="en-US" sz="1900" b="1">
                <a:solidFill>
                  <a:srgbClr val="404040"/>
                </a:solidFill>
              </a:rPr>
            </a:br>
            <a:r>
              <a:rPr lang="en-US" sz="1900" b="1">
                <a:solidFill>
                  <a:srgbClr val="404040"/>
                </a:solidFill>
              </a:rPr>
              <a:t/>
            </a:r>
            <a:br>
              <a:rPr lang="en-US" sz="1900" b="1">
                <a:solidFill>
                  <a:srgbClr val="404040"/>
                </a:solidFill>
              </a:rPr>
            </a:br>
            <a:r>
              <a:rPr lang="en-US" sz="1900" b="1">
                <a:solidFill>
                  <a:srgbClr val="404040"/>
                </a:solidFill>
              </a:rPr>
              <a:t/>
            </a:r>
            <a:br>
              <a:rPr lang="en-US" sz="1900" b="1">
                <a:solidFill>
                  <a:srgbClr val="404040"/>
                </a:solidFill>
              </a:rPr>
            </a:br>
            <a:r>
              <a:rPr lang="en-US" sz="1900" b="1">
                <a:solidFill>
                  <a:srgbClr val="404040"/>
                </a:solidFill>
              </a:rPr>
              <a:t/>
            </a:r>
            <a:br>
              <a:rPr lang="en-US" sz="1900" b="1">
                <a:solidFill>
                  <a:srgbClr val="404040"/>
                </a:solidFill>
              </a:rPr>
            </a:br>
            <a:r>
              <a:rPr lang="en-US" sz="1900" b="1">
                <a:solidFill>
                  <a:srgbClr val="404040"/>
                </a:solidFill>
              </a:rPr>
              <a:t/>
            </a:r>
            <a:br>
              <a:rPr lang="en-US" sz="1900" b="1">
                <a:solidFill>
                  <a:srgbClr val="404040"/>
                </a:solidFill>
              </a:rPr>
            </a:br>
            <a:r>
              <a:rPr lang="en-US" sz="1900" b="1">
                <a:solidFill>
                  <a:srgbClr val="404040"/>
                </a:solidFill>
              </a:rPr>
              <a:t/>
            </a:r>
            <a:br>
              <a:rPr lang="en-US" sz="1900" b="1">
                <a:solidFill>
                  <a:srgbClr val="404040"/>
                </a:solidFill>
              </a:rPr>
            </a:br>
            <a:r>
              <a:rPr lang="en-US" sz="3200" b="1">
                <a:solidFill>
                  <a:srgbClr val="404040"/>
                </a:solidFill>
              </a:rPr>
              <a:t>Usage of artificial </a:t>
            </a:r>
            <a:br>
              <a:rPr lang="en-US" sz="3200" b="1">
                <a:solidFill>
                  <a:srgbClr val="404040"/>
                </a:solidFill>
              </a:rPr>
            </a:br>
            <a:r>
              <a:rPr lang="en-US" sz="3200" b="1">
                <a:solidFill>
                  <a:srgbClr val="404040"/>
                </a:solidFill>
              </a:rPr>
              <a:t>neural networks on </a:t>
            </a:r>
            <a:br>
              <a:rPr lang="en-US" sz="3200" b="1">
                <a:solidFill>
                  <a:srgbClr val="404040"/>
                </a:solidFill>
              </a:rPr>
            </a:br>
            <a:r>
              <a:rPr lang="en-US" sz="3200" b="1">
                <a:solidFill>
                  <a:srgbClr val="404040"/>
                </a:solidFill>
              </a:rPr>
              <a:t>skin cancer detection</a:t>
            </a:r>
            <a:r>
              <a:rPr lang="en-US" sz="1900" b="1">
                <a:solidFill>
                  <a:srgbClr val="404040"/>
                </a:solidFill>
              </a:rPr>
              <a:t/>
            </a:r>
            <a:br>
              <a:rPr lang="en-US" sz="1900" b="1">
                <a:solidFill>
                  <a:srgbClr val="404040"/>
                </a:solidFill>
              </a:rPr>
            </a:br>
            <a:r>
              <a:rPr lang="en-US" sz="1900" b="1">
                <a:solidFill>
                  <a:srgbClr val="404040"/>
                </a:solidFill>
              </a:rPr>
              <a:t/>
            </a:r>
            <a:br>
              <a:rPr lang="en-US" sz="1900" b="1">
                <a:solidFill>
                  <a:srgbClr val="404040"/>
                </a:solidFill>
              </a:rPr>
            </a:br>
            <a:endParaRPr lang="el-GR" sz="3500"/>
          </a:p>
        </p:txBody>
      </p:sp>
      <p:sp>
        <p:nvSpPr>
          <p:cNvPr id="4" name="Υπότιτλος 2"/>
          <p:cNvSpPr txBox="1">
            <a:spLocks noGrp="1"/>
          </p:cNvSpPr>
          <p:nvPr>
            <p:ph type="subTitle" idx="1"/>
          </p:nvPr>
        </p:nvSpPr>
        <p:spPr>
          <a:xfrm>
            <a:off x="4754459" y="4673598"/>
            <a:ext cx="6982687" cy="2184401"/>
          </a:xfrm>
        </p:spPr>
        <p:txBody>
          <a:bodyPr anchorCtr="1"/>
          <a:lstStyle/>
          <a:p>
            <a:pPr lvl="0" algn="ctr"/>
            <a:r>
              <a:rPr lang="en-US" sz="1200" b="1">
                <a:solidFill>
                  <a:srgbClr val="595959"/>
                </a:solidFill>
                <a:latin typeface="Bookman Old Style" pitchFamily="18"/>
                <a:cs typeface="Arial" pitchFamily="34"/>
              </a:rPr>
              <a:t>       Machine Learning and Content Analytics</a:t>
            </a:r>
            <a:endParaRPr lang="en-US" sz="1200">
              <a:solidFill>
                <a:srgbClr val="404040"/>
              </a:solidFill>
              <a:latin typeface="Bookman Old Style" pitchFamily="18"/>
              <a:cs typeface="Arial" pitchFamily="34"/>
            </a:endParaRPr>
          </a:p>
          <a:p>
            <a:pPr lvl="0" algn="ctr">
              <a:lnSpc>
                <a:spcPct val="100000"/>
              </a:lnSpc>
              <a:spcBef>
                <a:spcPts val="0"/>
              </a:spcBef>
            </a:pPr>
            <a:r>
              <a:rPr lang="en-US" sz="1200" b="1">
                <a:solidFill>
                  <a:srgbClr val="595959"/>
                </a:solidFill>
                <a:latin typeface="Bookman Old Style" pitchFamily="18"/>
                <a:cs typeface="Arial" pitchFamily="34"/>
              </a:rPr>
              <a:t>         </a:t>
            </a:r>
          </a:p>
          <a:p>
            <a:pPr lvl="0" algn="ctr">
              <a:lnSpc>
                <a:spcPct val="100000"/>
              </a:lnSpc>
              <a:spcBef>
                <a:spcPts val="0"/>
              </a:spcBef>
            </a:pPr>
            <a:r>
              <a:rPr lang="en-US" sz="1200" b="1">
                <a:solidFill>
                  <a:srgbClr val="595959"/>
                </a:solidFill>
                <a:latin typeface="Bookman Old Style" pitchFamily="18"/>
                <a:cs typeface="Arial" pitchFamily="34"/>
              </a:rPr>
              <a:t>       </a:t>
            </a:r>
            <a:r>
              <a:rPr lang="en-US" sz="1000" b="1">
                <a:solidFill>
                  <a:srgbClr val="595959"/>
                </a:solidFill>
                <a:latin typeface="Bookman Old Style" pitchFamily="18"/>
                <a:cs typeface="Arial" pitchFamily="34"/>
              </a:rPr>
              <a:t>MSc in business analytics</a:t>
            </a:r>
          </a:p>
          <a:p>
            <a:pPr lvl="0" algn="ctr">
              <a:lnSpc>
                <a:spcPct val="100000"/>
              </a:lnSpc>
              <a:spcBef>
                <a:spcPts val="0"/>
              </a:spcBef>
            </a:pPr>
            <a:r>
              <a:rPr lang="en-US" sz="1000" b="1">
                <a:solidFill>
                  <a:srgbClr val="595959"/>
                </a:solidFill>
                <a:latin typeface="Bookman Old Style" pitchFamily="18"/>
                <a:cs typeface="Arial" pitchFamily="34"/>
              </a:rPr>
              <a:t>       Athens university of economics and business</a:t>
            </a:r>
          </a:p>
        </p:txBody>
      </p:sp>
      <p:cxnSp>
        <p:nvCxnSpPr>
          <p:cNvPr id="5" name="Ευθεία γραμμή σύνδεσης 23"/>
          <p:cNvCxnSpPr>
            <a:cxnSpLocks noMove="1" noResize="1"/>
          </p:cNvCxnSpPr>
          <p:nvPr/>
        </p:nvCxnSpPr>
        <p:spPr>
          <a:xfrm>
            <a:off x="5427750" y="4498921"/>
            <a:ext cx="5636115" cy="0"/>
          </a:xfrm>
          <a:prstGeom prst="straightConnector1">
            <a:avLst/>
          </a:prstGeom>
          <a:noFill/>
          <a:ln w="12701" cap="flat">
            <a:solidFill>
              <a:srgbClr val="404040"/>
            </a:solidFill>
            <a:prstDash val="solid"/>
            <a:miter/>
          </a:ln>
        </p:spPr>
      </p:cxnSp>
      <p:pic>
        <p:nvPicPr>
          <p:cNvPr id="6" name="Εικόνα 5" descr="Εικόνα που περιέχει άτομο, αντικείμενο, άνδρας, μικροσκόπιο&#10;&#10;Περιγραφή που δημιουργήθηκε αυτόματα">
            <a:extLst>
              <a:ext uri="{FF2B5EF4-FFF2-40B4-BE49-F238E27FC236}">
                <a16:creationId xmlns:a16="http://schemas.microsoft.com/office/drawing/2014/main" id="{00000000-0000-0000-0000-000000000000}"/>
              </a:ext>
            </a:extLst>
          </p:cNvPr>
          <p:cNvPicPr>
            <a:picLocks noChangeAspect="1"/>
          </p:cNvPicPr>
          <p:nvPr/>
        </p:nvPicPr>
        <p:blipFill>
          <a:blip r:embed="rId2"/>
          <a:srcRect l="22633" r="2" b="1"/>
          <a:stretch>
            <a:fillRect/>
          </a:stretch>
        </p:blipFill>
        <p:spPr>
          <a:xfrm>
            <a:off x="0" y="0"/>
            <a:ext cx="5209309" cy="6858000"/>
          </a:xfrm>
          <a:prstGeom prst="rect">
            <a:avLst/>
          </a:prstGeom>
          <a:noFill/>
          <a:ln cap="flat">
            <a:noFill/>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ircle(in)">
                                      <p:cBhvr>
                                        <p:cTn id="13" dur="2000"/>
                                        <p:tgtEl>
                                          <p:spTgt spid="4">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ircle(in)">
                                      <p:cBhvr>
                                        <p:cTn id="16"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Support Vector Machine (SVM)</a:t>
            </a:r>
            <a:endParaRPr lang="el-GR" dirty="0"/>
          </a:p>
        </p:txBody>
      </p:sp>
      <p:sp>
        <p:nvSpPr>
          <p:cNvPr id="3" name="Content Placeholder 2"/>
          <p:cNvSpPr txBox="1">
            <a:spLocks noGrp="1"/>
          </p:cNvSpPr>
          <p:nvPr>
            <p:ph idx="1"/>
          </p:nvPr>
        </p:nvSpPr>
        <p:spPr>
          <a:xfrm>
            <a:off x="1097280" y="2210745"/>
            <a:ext cx="10058400" cy="3703777"/>
          </a:xfrm>
        </p:spPr>
        <p:txBody>
          <a:bodyPr/>
          <a:lstStyle/>
          <a:p>
            <a:pPr lvl="0" algn="just"/>
            <a:r>
              <a:rPr lang="en-US" sz="1600" dirty="0" smtClean="0">
                <a:solidFill>
                  <a:srgbClr val="7F7F7F"/>
                </a:solidFill>
                <a:latin typeface="Franklin Gothic Medium" pitchFamily="34"/>
              </a:rPr>
              <a:t>We </a:t>
            </a:r>
            <a:r>
              <a:rPr lang="en-US" sz="1600" dirty="0">
                <a:solidFill>
                  <a:srgbClr val="7F7F7F"/>
                </a:solidFill>
                <a:latin typeface="Franklin Gothic Medium" pitchFamily="34"/>
              </a:rPr>
              <a:t>implemented </a:t>
            </a:r>
            <a:r>
              <a:rPr lang="en-US" sz="1600" dirty="0" smtClean="0">
                <a:solidFill>
                  <a:srgbClr val="7F7F7F"/>
                </a:solidFill>
                <a:latin typeface="Franklin Gothic Medium" pitchFamily="34"/>
              </a:rPr>
              <a:t>the </a:t>
            </a:r>
            <a:r>
              <a:rPr lang="en-US" sz="1600" dirty="0">
                <a:solidFill>
                  <a:srgbClr val="7F7F7F"/>
                </a:solidFill>
                <a:latin typeface="Franklin Gothic Medium" pitchFamily="34"/>
              </a:rPr>
              <a:t>Support Vector Machine with </a:t>
            </a:r>
            <a:r>
              <a:rPr lang="en-US" sz="1600" dirty="0" err="1">
                <a:solidFill>
                  <a:srgbClr val="7F7F7F"/>
                </a:solidFill>
                <a:latin typeface="Franklin Gothic Medium" pitchFamily="34"/>
              </a:rPr>
              <a:t>rbf</a:t>
            </a:r>
            <a:r>
              <a:rPr lang="en-US" sz="1600" dirty="0">
                <a:solidFill>
                  <a:srgbClr val="7F7F7F"/>
                </a:solidFill>
                <a:latin typeface="Franklin Gothic Medium" pitchFamily="34"/>
              </a:rPr>
              <a:t> </a:t>
            </a:r>
            <a:r>
              <a:rPr lang="en-US" sz="1600" dirty="0" smtClean="0">
                <a:solidFill>
                  <a:srgbClr val="7F7F7F"/>
                </a:solidFill>
                <a:latin typeface="Franklin Gothic Medium" pitchFamily="34"/>
              </a:rPr>
              <a:t>kernel. The </a:t>
            </a:r>
            <a:r>
              <a:rPr lang="en-US" sz="1600" dirty="0">
                <a:solidFill>
                  <a:srgbClr val="7F7F7F"/>
                </a:solidFill>
                <a:latin typeface="Franklin Gothic Medium" pitchFamily="34"/>
              </a:rPr>
              <a:t>goal of SVM, since we are talking about two-dimensional space, is to define a line capable of sorting a sample with n characteristics. The dimension of the line is smaller than that of the surrounding area. Once we sort our data, there can be an infinite number of rows that achieve the same (desired) sort. The SVM algorithm selects the line with the largest Euclidean distance between classes. Finally, to avoid overfitting, we trained the SVM model for 5 </a:t>
            </a:r>
            <a:r>
              <a:rPr lang="en-US" sz="1600" dirty="0" smtClean="0">
                <a:solidFill>
                  <a:srgbClr val="7F7F7F"/>
                </a:solidFill>
                <a:latin typeface="Franklin Gothic Medium" pitchFamily="34"/>
              </a:rPr>
              <a:t>epochs</a:t>
            </a:r>
            <a:r>
              <a:rPr lang="en-US" sz="1600" dirty="0">
                <a:solidFill>
                  <a:srgbClr val="7F7F7F"/>
                </a:solidFill>
                <a:latin typeface="Franklin Gothic Medium" pitchFamily="34"/>
              </a:rPr>
              <a:t>.</a:t>
            </a:r>
            <a:endParaRPr lang="el-GR" sz="1600" dirty="0">
              <a:solidFill>
                <a:srgbClr val="7F7F7F"/>
              </a:solidFill>
              <a:latin typeface="Franklin Gothic Medium" pitchFamily="34"/>
            </a:endParaRPr>
          </a:p>
        </p:txBody>
      </p:sp>
      <p:sp>
        <p:nvSpPr>
          <p:cNvPr id="4"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Image15">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4281056" y="3763094"/>
            <a:ext cx="3629893" cy="2175887"/>
          </a:xfrm>
          <a:prstGeom prst="rect">
            <a:avLst/>
          </a:prstGeom>
          <a:noFill/>
          <a:ln cap="flat">
            <a:noFill/>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p:nvPr/>
        </p:nvSpPr>
        <p:spPr>
          <a:xfrm>
            <a:off x="0" y="6400800"/>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3" name="TextBox 2"/>
          <p:cNvSpPr txBox="1"/>
          <p:nvPr/>
        </p:nvSpPr>
        <p:spPr>
          <a:xfrm>
            <a:off x="3417454" y="2567708"/>
            <a:ext cx="5495637" cy="1200329"/>
          </a:xfrm>
          <a:prstGeom prst="rect">
            <a:avLst/>
          </a:prstGeom>
          <a:noFill/>
        </p:spPr>
        <p:txBody>
          <a:bodyPr wrap="square" rtlCol="0">
            <a:spAutoFit/>
          </a:bodyPr>
          <a:lstStyle/>
          <a:p>
            <a:pPr algn="ctr"/>
            <a:r>
              <a:rPr lang="en-US" sz="7200" u="sng" dirty="0" smtClean="0">
                <a:solidFill>
                  <a:schemeClr val="bg2">
                    <a:lumMod val="25000"/>
                  </a:schemeClr>
                </a:solidFill>
                <a:latin typeface="Bookman Old Style" panose="02050604050505020204" pitchFamily="18" charset="0"/>
              </a:rPr>
              <a:t>RESULTS</a:t>
            </a:r>
            <a:endParaRPr lang="el-GR" sz="7200" u="sng" dirty="0">
              <a:solidFill>
                <a:schemeClr val="bg2">
                  <a:lumMod val="25000"/>
                </a:schemeClr>
              </a:solidFill>
              <a:latin typeface="Bookman Old Style" panose="02050604050505020204" pitchFamily="18" charset="0"/>
            </a:endParaRPr>
          </a:p>
        </p:txBody>
      </p:sp>
    </p:spTree>
    <p:extLst>
      <p:ext uri="{BB962C8B-B14F-4D97-AF65-F5344CB8AC3E}">
        <p14:creationId xmlns:p14="http://schemas.microsoft.com/office/powerpoint/2010/main" val="2018959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Results MLP</a:t>
            </a:r>
            <a:endParaRPr lang="el-GR"/>
          </a:p>
        </p:txBody>
      </p:sp>
      <p:graphicFrame>
        <p:nvGraphicFramePr>
          <p:cNvPr id="3" name="Content Placeholder 3"/>
          <p:cNvGraphicFramePr>
            <a:graphicFrameLocks noGrp="1"/>
          </p:cNvGraphicFramePr>
          <p:nvPr>
            <p:ph idx="1"/>
          </p:nvPr>
        </p:nvGraphicFramePr>
        <p:xfrm>
          <a:off x="1302325" y="3755303"/>
          <a:ext cx="4359565" cy="1921152"/>
        </p:xfrm>
        <a:graphic>
          <a:graphicData uri="http://schemas.openxmlformats.org/drawingml/2006/table">
            <a:tbl>
              <a:tblPr firstRow="1" firstCol="1" bandRow="1">
                <a:effectLst/>
                <a:tableStyleId>{5C22544A-7EE6-4342-B048-85BDC9FD1C3A}</a:tableStyleId>
              </a:tblPr>
              <a:tblGrid>
                <a:gridCol w="1089663">
                  <a:extLst>
                    <a:ext uri="{9D8B030D-6E8A-4147-A177-3AD203B41FA5}">
                      <a16:colId xmlns:a16="http://schemas.microsoft.com/office/drawing/2014/main" val="926507384"/>
                    </a:ext>
                  </a:extLst>
                </a:gridCol>
                <a:gridCol w="1091482">
                  <a:extLst>
                    <a:ext uri="{9D8B030D-6E8A-4147-A177-3AD203B41FA5}">
                      <a16:colId xmlns:a16="http://schemas.microsoft.com/office/drawing/2014/main" val="1902689840"/>
                    </a:ext>
                  </a:extLst>
                </a:gridCol>
                <a:gridCol w="1091482">
                  <a:extLst>
                    <a:ext uri="{9D8B030D-6E8A-4147-A177-3AD203B41FA5}">
                      <a16:colId xmlns:a16="http://schemas.microsoft.com/office/drawing/2014/main" val="1855634364"/>
                    </a:ext>
                  </a:extLst>
                </a:gridCol>
                <a:gridCol w="1086938">
                  <a:extLst>
                    <a:ext uri="{9D8B030D-6E8A-4147-A177-3AD203B41FA5}">
                      <a16:colId xmlns:a16="http://schemas.microsoft.com/office/drawing/2014/main" val="2547508434"/>
                    </a:ext>
                  </a:extLst>
                </a:gridCol>
              </a:tblGrid>
              <a:tr h="480288">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a:t>true</a:t>
                      </a:r>
                      <a:endParaRPr lang="el-GR" sz="900">
                        <a:latin typeface="Linux Libertine"/>
                        <a:ea typeface="Calibri" pitchFamily="34"/>
                        <a:cs typeface="Calibri" pitchFamily="34"/>
                      </a:endParaRPr>
                    </a:p>
                  </a:txBody>
                  <a:tcPr marL="34920" marR="34920" marT="34920" marB="34920"/>
                </a:tc>
                <a:tc hMerge="1">
                  <a:txBody>
                    <a:bodyPr/>
                    <a:lstStyle/>
                    <a:p>
                      <a:endParaRPr lang="el-GR"/>
                    </a:p>
                  </a:txBody>
                  <a:tcPr/>
                </a:tc>
                <a:extLst>
                  <a:ext uri="{0D108BD9-81ED-4DB2-BD59-A6C34878D82A}">
                    <a16:rowId xmlns:a16="http://schemas.microsoft.com/office/drawing/2014/main" val="307000615"/>
                  </a:ext>
                </a:extLst>
              </a:tr>
              <a:tr h="480288">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tc>
                <a:extLst>
                  <a:ext uri="{0D108BD9-81ED-4DB2-BD59-A6C34878D82A}">
                    <a16:rowId xmlns:a16="http://schemas.microsoft.com/office/drawing/2014/main" val="2241861866"/>
                  </a:ext>
                </a:extLst>
              </a:tr>
              <a:tr h="480288">
                <a:tc rowSpan="2">
                  <a:txBody>
                    <a:bodyPr/>
                    <a:lstStyle/>
                    <a:p>
                      <a:pPr lvl="0" algn="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987</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157</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972202104"/>
                  </a:ext>
                </a:extLst>
              </a:tr>
              <a:tr h="480288">
                <a:tc vMerge="1">
                  <a:txBody>
                    <a:bodyPr/>
                    <a:lstStyle/>
                    <a:p>
                      <a:endParaRPr lang="el-GR"/>
                    </a:p>
                  </a:txBody>
                  <a:tcPr/>
                </a:tc>
                <a:tc>
                  <a:txBody>
                    <a:bodyPr/>
                    <a:lstStyle/>
                    <a:p>
                      <a:pPr lvl="0" algn="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505</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1022</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4222746483"/>
                  </a:ext>
                </a:extLst>
              </a:tr>
            </a:tbl>
          </a:graphicData>
        </a:graphic>
      </p:graphicFrame>
      <p:pic>
        <p:nvPicPr>
          <p:cNvPr id="4" name="Picture 2" descr="3">
            <a:extLst>
              <a:ext uri="{FF2B5EF4-FFF2-40B4-BE49-F238E27FC236}">
                <a16:creationId xmlns:a16="http://schemas.microsoft.com/office/drawing/2014/main" id="{00000000-0000-0000-0000-000000000000}"/>
              </a:ext>
            </a:extLst>
          </p:cNvPr>
          <p:cNvPicPr>
            <a:picLocks noChangeAspect="1"/>
          </p:cNvPicPr>
          <p:nvPr/>
        </p:nvPicPr>
        <p:blipFill>
          <a:blip r:embed="rId2"/>
          <a:srcRect/>
          <a:stretch>
            <a:fillRect/>
          </a:stretch>
        </p:blipFill>
        <p:spPr>
          <a:xfrm>
            <a:off x="6936510" y="3460327"/>
            <a:ext cx="3657600" cy="2511125"/>
          </a:xfrm>
          <a:prstGeom prst="rect">
            <a:avLst/>
          </a:prstGeom>
          <a:noFill/>
          <a:ln cap="flat">
            <a:noFill/>
          </a:ln>
        </p:spPr>
      </p:pic>
      <p:sp>
        <p:nvSpPr>
          <p:cNvPr id="5" name="TextBox 4"/>
          <p:cNvSpPr txBox="1"/>
          <p:nvPr/>
        </p:nvSpPr>
        <p:spPr>
          <a:xfrm>
            <a:off x="1049246" y="1965182"/>
            <a:ext cx="10392759"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000000"/>
              </a:solidFill>
              <a:uFillTx/>
              <a:latin typeface="Franklin Gothic Medium"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rPr>
              <a:t>It is deduced that the 86% of (totally 1492) benign images and the 67% of (totally 1179) malignant images were classified correctly by the MLP model. Moreover, the model’s accuracy on test set was 75%.</a:t>
            </a:r>
            <a:endParaRPr lang="el-GR" sz="1600" b="0" i="0" u="none" strike="noStrike" kern="1200" cap="none" spc="0" baseline="0">
              <a:solidFill>
                <a:srgbClr val="7F7F7F"/>
              </a:solidFill>
              <a:uFillTx/>
              <a:latin typeface="Franklin Gothic Medium"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Franklin Gothic Medium" pitchFamily="34"/>
            </a:endParaRPr>
          </a:p>
        </p:txBody>
      </p:sp>
      <p:sp>
        <p:nvSpPr>
          <p:cNvPr id="6"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0"/>
                                          </p:val>
                                        </p:tav>
                                        <p:tav tm="100000">
                                          <p:val>
                                            <p:strVal val="#ppt_w"/>
                                          </p:val>
                                        </p:tav>
                                      </p:tavLst>
                                    </p:anim>
                                    <p:anim calcmode="lin" valueType="num">
                                      <p:cBhvr>
                                        <p:cTn id="13" dur="500" fill="hold"/>
                                        <p:tgtEl>
                                          <p:spTgt spid="3"/>
                                        </p:tgtEl>
                                        <p:attrNameLst>
                                          <p:attrName>ppt_h</p:attrName>
                                        </p:attrNameLst>
                                      </p:cBhvr>
                                      <p:tavLst>
                                        <p:tav tm="0">
                                          <p:val>
                                            <p:str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p:stCondLst>
                                            <p:cond delay="0"/>
                                          </p:stCondLst>
                                        </p:cTn>
                                        <p:tgtEl>
                                          <p:spTgt spid="4"/>
                                        </p:tgtEl>
                                        <p:attrNameLst>
                                          <p:attrName>ppt_y</p:attrName>
                                        </p:attrNameLst>
                                      </p:cBhvr>
                                      <p:tavLst>
                                        <p:tav tm="0" fmla="#ppt_y-sin(pi*$)/3">
                                          <p:val>
                                            <p:strVal val="0,5"/>
                                          </p:val>
                                        </p:tav>
                                        <p:tav tm="100000">
                                          <p:val>
                                            <p:strVal val="1"/>
                                          </p:val>
                                        </p:tav>
                                      </p:tavLst>
                                    </p:anim>
                                    <p:anim calcmode="lin" valueType="num">
                                      <p:cBhvr>
                                        <p:cTn id="22" dur="664">
                                          <p:stCondLst>
                                            <p:cond delay="664"/>
                                          </p:stCondLst>
                                        </p:cTn>
                                        <p:tgtEl>
                                          <p:spTgt spid="4"/>
                                        </p:tgtEl>
                                        <p:attrNameLst>
                                          <p:attrName>ppt_y</p:attrName>
                                        </p:attrNameLst>
                                      </p:cBhvr>
                                      <p:tavLst>
                                        <p:tav tm="0" fmla="#ppt_y-sin(pi*$)/9">
                                          <p:val>
                                            <p:strVal val="0"/>
                                          </p:val>
                                        </p:tav>
                                        <p:tav tm="100000">
                                          <p:val>
                                            <p:strVal val="1"/>
                                          </p:val>
                                        </p:tav>
                                      </p:tavLst>
                                    </p:anim>
                                    <p:anim calcmode="lin" valueType="num">
                                      <p:cBhvr>
                                        <p:cTn id="23" dur="332">
                                          <p:stCondLst>
                                            <p:cond delay="1324"/>
                                          </p:stCondLst>
                                        </p:cTn>
                                        <p:tgtEl>
                                          <p:spTgt spid="4"/>
                                        </p:tgtEl>
                                        <p:attrNameLst>
                                          <p:attrName>ppt_y</p:attrName>
                                        </p:attrNameLst>
                                      </p:cBhvr>
                                      <p:tavLst>
                                        <p:tav tm="0" fmla="#ppt_y-sin(pi*$)/27">
                                          <p:val>
                                            <p:strVal val="0"/>
                                          </p:val>
                                        </p:tav>
                                        <p:tav tm="100000">
                                          <p:val>
                                            <p:strVal val="1"/>
                                          </p:val>
                                        </p:tav>
                                      </p:tavLst>
                                    </p:anim>
                                    <p:anim calcmode="lin" valueType="num">
                                      <p:cBhvr>
                                        <p:cTn id="24" dur="164">
                                          <p:stCondLst>
                                            <p:cond delay="1656"/>
                                          </p:stCondLst>
                                        </p:cTn>
                                        <p:tgtEl>
                                          <p:spTgt spid="4"/>
                                        </p:tgtEl>
                                        <p:attrNameLst>
                                          <p:attrName>ppt_y</p:attrName>
                                        </p:attrNameLst>
                                      </p:cBhvr>
                                      <p:tavLst>
                                        <p:tav tm="0" fmla="#ppt_y-sin(pi*$)/8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Results CNN</a:t>
            </a:r>
            <a:endParaRPr lang="el-GR"/>
          </a:p>
        </p:txBody>
      </p:sp>
      <p:sp>
        <p:nvSpPr>
          <p:cNvPr id="3" name="Content Placeholder 2"/>
          <p:cNvSpPr txBox="1">
            <a:spLocks noGrp="1"/>
          </p:cNvSpPr>
          <p:nvPr>
            <p:ph idx="1"/>
          </p:nvPr>
        </p:nvSpPr>
        <p:spPr>
          <a:xfrm>
            <a:off x="1191490" y="2152076"/>
            <a:ext cx="10333643" cy="822036"/>
          </a:xfrm>
        </p:spPr>
        <p:txBody>
          <a:bodyPr/>
          <a:lstStyle/>
          <a:p>
            <a:pPr lvl="0"/>
            <a:r>
              <a:rPr lang="en-US" sz="1600">
                <a:solidFill>
                  <a:srgbClr val="7F7F7F"/>
                </a:solidFill>
                <a:latin typeface="Franklin Gothic Medium" pitchFamily="34"/>
              </a:rPr>
              <a:t>It is deduced that the 94% of benign images and the 69% of malignant images were classified correctly. Moreover, the model’s accuracy on test set was 79%.</a:t>
            </a:r>
            <a:endParaRPr lang="el-GR" sz="1600">
              <a:solidFill>
                <a:srgbClr val="7F7F7F"/>
              </a:solidFill>
              <a:latin typeface="Franklin Gothic Medium" pitchFamily="34"/>
            </a:endParaRPr>
          </a:p>
          <a:p>
            <a:pPr lvl="0"/>
            <a:endParaRPr lang="el-GR" sz="1600"/>
          </a:p>
        </p:txBody>
      </p:sp>
      <p:graphicFrame>
        <p:nvGraphicFramePr>
          <p:cNvPr id="4" name="Table 3"/>
          <p:cNvGraphicFramePr>
            <a:graphicFrameLocks noGrp="1"/>
          </p:cNvGraphicFramePr>
          <p:nvPr/>
        </p:nvGraphicFramePr>
        <p:xfrm>
          <a:off x="1097280" y="3565236"/>
          <a:ext cx="3955006" cy="1985820"/>
        </p:xfrm>
        <a:graphic>
          <a:graphicData uri="http://schemas.openxmlformats.org/drawingml/2006/table">
            <a:tbl>
              <a:tblPr firstRow="1" firstCol="1" bandRow="1">
                <a:effectLst/>
                <a:tableStyleId>{5C22544A-7EE6-4342-B048-85BDC9FD1C3A}</a:tableStyleId>
              </a:tblPr>
              <a:tblGrid>
                <a:gridCol w="988548">
                  <a:extLst>
                    <a:ext uri="{9D8B030D-6E8A-4147-A177-3AD203B41FA5}">
                      <a16:colId xmlns:a16="http://schemas.microsoft.com/office/drawing/2014/main" val="2587959012"/>
                    </a:ext>
                  </a:extLst>
                </a:gridCol>
                <a:gridCol w="990194">
                  <a:extLst>
                    <a:ext uri="{9D8B030D-6E8A-4147-A177-3AD203B41FA5}">
                      <a16:colId xmlns:a16="http://schemas.microsoft.com/office/drawing/2014/main" val="3383248370"/>
                    </a:ext>
                  </a:extLst>
                </a:gridCol>
                <a:gridCol w="990194">
                  <a:extLst>
                    <a:ext uri="{9D8B030D-6E8A-4147-A177-3AD203B41FA5}">
                      <a16:colId xmlns:a16="http://schemas.microsoft.com/office/drawing/2014/main" val="2479788527"/>
                    </a:ext>
                  </a:extLst>
                </a:gridCol>
                <a:gridCol w="986070">
                  <a:extLst>
                    <a:ext uri="{9D8B030D-6E8A-4147-A177-3AD203B41FA5}">
                      <a16:colId xmlns:a16="http://schemas.microsoft.com/office/drawing/2014/main" val="2370535119"/>
                    </a:ext>
                  </a:extLst>
                </a:gridCol>
              </a:tblGrid>
              <a:tr h="496455">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a:t>true</a:t>
                      </a:r>
                      <a:endParaRPr lang="el-GR" sz="900">
                        <a:latin typeface="Linux Libertine"/>
                        <a:ea typeface="Calibri" pitchFamily="34"/>
                        <a:cs typeface="Calibri" pitchFamily="34"/>
                      </a:endParaRPr>
                    </a:p>
                  </a:txBody>
                  <a:tcPr marL="34920" marR="34920" marT="34920" marB="34920"/>
                </a:tc>
                <a:tc hMerge="1">
                  <a:txBody>
                    <a:bodyPr/>
                    <a:lstStyle/>
                    <a:p>
                      <a:endParaRPr lang="el-GR"/>
                    </a:p>
                  </a:txBody>
                  <a:tcPr/>
                </a:tc>
                <a:extLst>
                  <a:ext uri="{0D108BD9-81ED-4DB2-BD59-A6C34878D82A}">
                    <a16:rowId xmlns:a16="http://schemas.microsoft.com/office/drawing/2014/main" val="2300651010"/>
                  </a:ext>
                </a:extLst>
              </a:tr>
              <a:tr h="496455">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tc>
                <a:extLst>
                  <a:ext uri="{0D108BD9-81ED-4DB2-BD59-A6C34878D82A}">
                    <a16:rowId xmlns:a16="http://schemas.microsoft.com/office/drawing/2014/main" val="556827865"/>
                  </a:ext>
                </a:extLst>
              </a:tr>
              <a:tr h="496455">
                <a:tc rowSpan="2">
                  <a:txBody>
                    <a:bodyPr/>
                    <a:lstStyle/>
                    <a:p>
                      <a:pPr lvl="0" algn="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987</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66</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122481331"/>
                  </a:ext>
                </a:extLst>
              </a:tr>
              <a:tr h="496455">
                <a:tc vMerge="1">
                  <a:txBody>
                    <a:bodyPr/>
                    <a:lstStyle/>
                    <a:p>
                      <a:endParaRPr lang="el-GR"/>
                    </a:p>
                  </a:txBody>
                  <a:tcPr/>
                </a:tc>
                <a:tc>
                  <a:txBody>
                    <a:bodyPr/>
                    <a:lstStyle/>
                    <a:p>
                      <a:pPr lvl="0" algn="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505</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1113</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775050355"/>
                  </a:ext>
                </a:extLst>
              </a:tr>
            </a:tbl>
          </a:graphicData>
        </a:graphic>
      </p:graphicFrame>
      <p:pic>
        <p:nvPicPr>
          <p:cNvPr id="5" name="Εικόνα 11">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6881097" y="3305693"/>
            <a:ext cx="3232724" cy="2472107"/>
          </a:xfrm>
          <a:prstGeom prst="rect">
            <a:avLst/>
          </a:prstGeom>
          <a:noFill/>
          <a:ln cap="flat">
            <a:noFill/>
          </a:ln>
        </p:spPr>
      </p:pic>
      <p:sp>
        <p:nvSpPr>
          <p:cNvPr id="6"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0"/>
                                          </p:val>
                                        </p:tav>
                                        <p:tav tm="100000">
                                          <p:val>
                                            <p:strVal val="#ppt_w"/>
                                          </p:val>
                                        </p:tav>
                                      </p:tavLst>
                                    </p:anim>
                                    <p:anim calcmode="lin" valueType="num">
                                      <p:cBhvr>
                                        <p:cTn id="13" dur="500" fill="hold"/>
                                        <p:tgtEl>
                                          <p:spTgt spid="4"/>
                                        </p:tgtEl>
                                        <p:attrNameLst>
                                          <p:attrName>ppt_h</p:attrName>
                                        </p:attrNameLst>
                                      </p:cBhvr>
                                      <p:tavLst>
                                        <p:tav tm="0">
                                          <p:val>
                                            <p:str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p:stCondLst>
                                            <p:cond delay="0"/>
                                          </p:stCondLst>
                                        </p:cTn>
                                        <p:tgtEl>
                                          <p:spTgt spid="5"/>
                                        </p:tgtEl>
                                        <p:attrNameLst>
                                          <p:attrName>ppt_y</p:attrName>
                                        </p:attrNameLst>
                                      </p:cBhvr>
                                      <p:tavLst>
                                        <p:tav tm="0" fmla="#ppt_y-sin(pi*$)/3">
                                          <p:val>
                                            <p:strVal val="0,5"/>
                                          </p:val>
                                        </p:tav>
                                        <p:tav tm="100000">
                                          <p:val>
                                            <p:strVal val="1"/>
                                          </p:val>
                                        </p:tav>
                                      </p:tavLst>
                                    </p:anim>
                                    <p:anim calcmode="lin" valueType="num">
                                      <p:cBhvr>
                                        <p:cTn id="22" dur="664">
                                          <p:stCondLst>
                                            <p:cond delay="664"/>
                                          </p:stCondLst>
                                        </p:cTn>
                                        <p:tgtEl>
                                          <p:spTgt spid="5"/>
                                        </p:tgtEl>
                                        <p:attrNameLst>
                                          <p:attrName>ppt_y</p:attrName>
                                        </p:attrNameLst>
                                      </p:cBhvr>
                                      <p:tavLst>
                                        <p:tav tm="0" fmla="#ppt_y-sin(pi*$)/9">
                                          <p:val>
                                            <p:strVal val="0"/>
                                          </p:val>
                                        </p:tav>
                                        <p:tav tm="100000">
                                          <p:val>
                                            <p:strVal val="1"/>
                                          </p:val>
                                        </p:tav>
                                      </p:tavLst>
                                    </p:anim>
                                    <p:anim calcmode="lin" valueType="num">
                                      <p:cBhvr>
                                        <p:cTn id="23" dur="332">
                                          <p:stCondLst>
                                            <p:cond delay="1324"/>
                                          </p:stCondLst>
                                        </p:cTn>
                                        <p:tgtEl>
                                          <p:spTgt spid="5"/>
                                        </p:tgtEl>
                                        <p:attrNameLst>
                                          <p:attrName>ppt_y</p:attrName>
                                        </p:attrNameLst>
                                      </p:cBhvr>
                                      <p:tavLst>
                                        <p:tav tm="0" fmla="#ppt_y-sin(pi*$)/27">
                                          <p:val>
                                            <p:strVal val="0"/>
                                          </p:val>
                                        </p:tav>
                                        <p:tav tm="100000">
                                          <p:val>
                                            <p:strVal val="1"/>
                                          </p:val>
                                        </p:tav>
                                      </p:tavLst>
                                    </p:anim>
                                    <p:anim calcmode="lin" valueType="num">
                                      <p:cBhvr>
                                        <p:cTn id="24" dur="164">
                                          <p:stCondLst>
                                            <p:cond delay="1656"/>
                                          </p:stCondLst>
                                        </p:cTn>
                                        <p:tgtEl>
                                          <p:spTgt spid="5"/>
                                        </p:tgtEl>
                                        <p:attrNameLst>
                                          <p:attrName>ppt_y</p:attrName>
                                        </p:attrNameLst>
                                      </p:cBhvr>
                                      <p:tavLst>
                                        <p:tav tm="0" fmla="#ppt_y-sin(pi*$)/8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Results SGD</a:t>
            </a:r>
            <a:endParaRPr lang="el-GR"/>
          </a:p>
        </p:txBody>
      </p:sp>
      <p:sp>
        <p:nvSpPr>
          <p:cNvPr id="3" name="Content Placeholder 2"/>
          <p:cNvSpPr txBox="1">
            <a:spLocks noGrp="1"/>
          </p:cNvSpPr>
          <p:nvPr>
            <p:ph idx="1"/>
          </p:nvPr>
        </p:nvSpPr>
        <p:spPr>
          <a:xfrm>
            <a:off x="1097280" y="2108204"/>
            <a:ext cx="10058400" cy="1087578"/>
          </a:xfrm>
        </p:spPr>
        <p:txBody>
          <a:bodyPr/>
          <a:lstStyle/>
          <a:p>
            <a:pPr lvl="0"/>
            <a:r>
              <a:rPr lang="en-US" sz="1600">
                <a:solidFill>
                  <a:srgbClr val="7F7F7F"/>
                </a:solidFill>
                <a:latin typeface="Franklin Gothic Medium" pitchFamily="34"/>
              </a:rPr>
              <a:t>It is deduced that the 57% of benign images and the 65% of malignant images were classified correctly. Moreover, the model’s accuracy on test set was 57.73%.</a:t>
            </a:r>
            <a:endParaRPr lang="el-GR" sz="1600">
              <a:solidFill>
                <a:srgbClr val="7F7F7F"/>
              </a:solidFill>
              <a:latin typeface="Franklin Gothic Medium" pitchFamily="34"/>
            </a:endParaRPr>
          </a:p>
        </p:txBody>
      </p:sp>
      <p:sp>
        <p:nvSpPr>
          <p:cNvPr id="4"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graphicFrame>
        <p:nvGraphicFramePr>
          <p:cNvPr id="5" name="Table 4"/>
          <p:cNvGraphicFramePr>
            <a:graphicFrameLocks noGrp="1"/>
          </p:cNvGraphicFramePr>
          <p:nvPr/>
        </p:nvGraphicFramePr>
        <p:xfrm>
          <a:off x="1182255" y="3672824"/>
          <a:ext cx="3971640" cy="1868996"/>
        </p:xfrm>
        <a:graphic>
          <a:graphicData uri="http://schemas.openxmlformats.org/drawingml/2006/table">
            <a:tbl>
              <a:tblPr firstRow="1" firstCol="1" bandRow="1">
                <a:effectLst/>
                <a:tableStyleId>{5C22544A-7EE6-4342-B048-85BDC9FD1C3A}</a:tableStyleId>
              </a:tblPr>
              <a:tblGrid>
                <a:gridCol w="992910">
                  <a:extLst>
                    <a:ext uri="{9D8B030D-6E8A-4147-A177-3AD203B41FA5}">
                      <a16:colId xmlns:a16="http://schemas.microsoft.com/office/drawing/2014/main" val="3627125497"/>
                    </a:ext>
                  </a:extLst>
                </a:gridCol>
                <a:gridCol w="992910">
                  <a:extLst>
                    <a:ext uri="{9D8B030D-6E8A-4147-A177-3AD203B41FA5}">
                      <a16:colId xmlns:a16="http://schemas.microsoft.com/office/drawing/2014/main" val="2007944138"/>
                    </a:ext>
                  </a:extLst>
                </a:gridCol>
                <a:gridCol w="992910">
                  <a:extLst>
                    <a:ext uri="{9D8B030D-6E8A-4147-A177-3AD203B41FA5}">
                      <a16:colId xmlns:a16="http://schemas.microsoft.com/office/drawing/2014/main" val="769135536"/>
                    </a:ext>
                  </a:extLst>
                </a:gridCol>
                <a:gridCol w="992910">
                  <a:extLst>
                    <a:ext uri="{9D8B030D-6E8A-4147-A177-3AD203B41FA5}">
                      <a16:colId xmlns:a16="http://schemas.microsoft.com/office/drawing/2014/main" val="59233802"/>
                    </a:ext>
                  </a:extLst>
                </a:gridCol>
              </a:tblGrid>
              <a:tr h="467249">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a:t>true</a:t>
                      </a:r>
                      <a:endParaRPr lang="el-GR" sz="900">
                        <a:latin typeface="Linux Libertine"/>
                        <a:ea typeface="Calibri" pitchFamily="34"/>
                        <a:cs typeface="Calibri" pitchFamily="34"/>
                      </a:endParaRPr>
                    </a:p>
                  </a:txBody>
                  <a:tcPr marL="34920" marR="34920" marT="34920" marB="34920" anchor="ctr"/>
                </a:tc>
                <a:tc hMerge="1">
                  <a:txBody>
                    <a:bodyPr/>
                    <a:lstStyle/>
                    <a:p>
                      <a:endParaRPr lang="el-GR"/>
                    </a:p>
                  </a:txBody>
                  <a:tcPr/>
                </a:tc>
                <a:extLst>
                  <a:ext uri="{0D108BD9-81ED-4DB2-BD59-A6C34878D82A}">
                    <a16:rowId xmlns:a16="http://schemas.microsoft.com/office/drawing/2014/main" val="2713187687"/>
                  </a:ext>
                </a:extLst>
              </a:tr>
              <a:tr h="467249">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488296970"/>
                  </a:ext>
                </a:extLst>
              </a:tr>
              <a:tr h="467249">
                <a:tc rowSpan="2">
                  <a:txBody>
                    <a:bodyPr/>
                    <a:lstStyle/>
                    <a:p>
                      <a:pPr lvl="0" algn="ct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1432</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1069</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242886057"/>
                  </a:ext>
                </a:extLst>
              </a:tr>
              <a:tr h="467249">
                <a:tc vMerge="1">
                  <a:txBody>
                    <a:bodyPr/>
                    <a:lstStyle/>
                    <a:p>
                      <a:endParaRPr lang="el-GR"/>
                    </a:p>
                  </a:txBody>
                  <a:tcP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60</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110</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68906931"/>
                  </a:ext>
                </a:extLst>
              </a:tr>
            </a:tbl>
          </a:graphicData>
        </a:graphic>
      </p:graphicFrame>
      <p:pic>
        <p:nvPicPr>
          <p:cNvPr id="6" name="Εικόνα 12">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6770254" y="3516197"/>
            <a:ext cx="3297381" cy="2182252"/>
          </a:xfrm>
          <a:prstGeom prst="rect">
            <a:avLst/>
          </a:prstGeom>
          <a:noFill/>
          <a:ln cap="flat">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0"/>
                                          </p:val>
                                        </p:tav>
                                        <p:tav tm="100000">
                                          <p:val>
                                            <p:strVal val="#ppt_w"/>
                                          </p:val>
                                        </p:tav>
                                      </p:tavLst>
                                    </p:anim>
                                    <p:anim calcmode="lin" valueType="num">
                                      <p:cBhvr>
                                        <p:cTn id="13" dur="500" fill="hold"/>
                                        <p:tgtEl>
                                          <p:spTgt spid="5"/>
                                        </p:tgtEl>
                                        <p:attrNameLst>
                                          <p:attrName>ppt_h</p:attrName>
                                        </p:attrNameLst>
                                      </p:cBhvr>
                                      <p:tavLst>
                                        <p:tav tm="0">
                                          <p:val>
                                            <p:str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80">
                                          <p:stCondLst>
                                            <p:cond delay="0"/>
                                          </p:stCondLst>
                                        </p:cTn>
                                        <p:tgtEl>
                                          <p:spTgt spid="6"/>
                                        </p:tgtEl>
                                      </p:cBhvr>
                                    </p:animEffect>
                                    <p:anim calcmode="lin" valueType="num">
                                      <p:cBhvr>
                                        <p:cTn id="20" dur="1822">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664">
                                          <p:stCondLst>
                                            <p:cond delay="0"/>
                                          </p:stCondLst>
                                        </p:cTn>
                                        <p:tgtEl>
                                          <p:spTgt spid="6"/>
                                        </p:tgtEl>
                                        <p:attrNameLst>
                                          <p:attrName>ppt_y</p:attrName>
                                        </p:attrNameLst>
                                      </p:cBhvr>
                                      <p:tavLst>
                                        <p:tav tm="0" fmla="#ppt_y-sin(pi*$)/3">
                                          <p:val>
                                            <p:strVal val="0,5"/>
                                          </p:val>
                                        </p:tav>
                                        <p:tav tm="100000">
                                          <p:val>
                                            <p:strVal val="1"/>
                                          </p:val>
                                        </p:tav>
                                      </p:tavLst>
                                    </p:anim>
                                    <p:anim calcmode="lin" valueType="num">
                                      <p:cBhvr>
                                        <p:cTn id="22" dur="664">
                                          <p:stCondLst>
                                            <p:cond delay="664"/>
                                          </p:stCondLst>
                                        </p:cTn>
                                        <p:tgtEl>
                                          <p:spTgt spid="6"/>
                                        </p:tgtEl>
                                        <p:attrNameLst>
                                          <p:attrName>ppt_y</p:attrName>
                                        </p:attrNameLst>
                                      </p:cBhvr>
                                      <p:tavLst>
                                        <p:tav tm="0" fmla="#ppt_y-sin(pi*$)/9">
                                          <p:val>
                                            <p:strVal val="0"/>
                                          </p:val>
                                        </p:tav>
                                        <p:tav tm="100000">
                                          <p:val>
                                            <p:strVal val="1"/>
                                          </p:val>
                                        </p:tav>
                                      </p:tavLst>
                                    </p:anim>
                                    <p:anim calcmode="lin" valueType="num">
                                      <p:cBhvr>
                                        <p:cTn id="23" dur="332">
                                          <p:stCondLst>
                                            <p:cond delay="1324"/>
                                          </p:stCondLst>
                                        </p:cTn>
                                        <p:tgtEl>
                                          <p:spTgt spid="6"/>
                                        </p:tgtEl>
                                        <p:attrNameLst>
                                          <p:attrName>ppt_y</p:attrName>
                                        </p:attrNameLst>
                                      </p:cBhvr>
                                      <p:tavLst>
                                        <p:tav tm="0" fmla="#ppt_y-sin(pi*$)/27">
                                          <p:val>
                                            <p:strVal val="0"/>
                                          </p:val>
                                        </p:tav>
                                        <p:tav tm="100000">
                                          <p:val>
                                            <p:strVal val="1"/>
                                          </p:val>
                                        </p:tav>
                                      </p:tavLst>
                                    </p:anim>
                                    <p:anim calcmode="lin" valueType="num">
                                      <p:cBhvr>
                                        <p:cTn id="24" dur="164">
                                          <p:stCondLst>
                                            <p:cond delay="1656"/>
                                          </p:stCondLst>
                                        </p:cTn>
                                        <p:tgtEl>
                                          <p:spTgt spid="6"/>
                                        </p:tgtEl>
                                        <p:attrNameLst>
                                          <p:attrName>ppt_y</p:attrName>
                                        </p:attrNameLst>
                                      </p:cBhvr>
                                      <p:tavLst>
                                        <p:tav tm="0" fmla="#ppt_y-sin(pi*$)/8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Results SVM</a:t>
            </a:r>
            <a:endParaRPr lang="el-GR"/>
          </a:p>
        </p:txBody>
      </p:sp>
      <p:graphicFrame>
        <p:nvGraphicFramePr>
          <p:cNvPr id="3" name="Content Placeholder 4"/>
          <p:cNvGraphicFramePr>
            <a:graphicFrameLocks noGrp="1"/>
          </p:cNvGraphicFramePr>
          <p:nvPr>
            <p:ph idx="1"/>
          </p:nvPr>
        </p:nvGraphicFramePr>
        <p:xfrm>
          <a:off x="1193941" y="3565391"/>
          <a:ext cx="3692088" cy="2011640"/>
        </p:xfrm>
        <a:graphic>
          <a:graphicData uri="http://schemas.openxmlformats.org/drawingml/2006/table">
            <a:tbl>
              <a:tblPr firstRow="1" firstCol="1" bandRow="1">
                <a:effectLst/>
                <a:tableStyleId>{5C22544A-7EE6-4342-B048-85BDC9FD1C3A}</a:tableStyleId>
              </a:tblPr>
              <a:tblGrid>
                <a:gridCol w="923022">
                  <a:extLst>
                    <a:ext uri="{9D8B030D-6E8A-4147-A177-3AD203B41FA5}">
                      <a16:colId xmlns:a16="http://schemas.microsoft.com/office/drawing/2014/main" val="2045543421"/>
                    </a:ext>
                  </a:extLst>
                </a:gridCol>
                <a:gridCol w="923022">
                  <a:extLst>
                    <a:ext uri="{9D8B030D-6E8A-4147-A177-3AD203B41FA5}">
                      <a16:colId xmlns:a16="http://schemas.microsoft.com/office/drawing/2014/main" val="831035721"/>
                    </a:ext>
                  </a:extLst>
                </a:gridCol>
                <a:gridCol w="923022">
                  <a:extLst>
                    <a:ext uri="{9D8B030D-6E8A-4147-A177-3AD203B41FA5}">
                      <a16:colId xmlns:a16="http://schemas.microsoft.com/office/drawing/2014/main" val="1136428158"/>
                    </a:ext>
                  </a:extLst>
                </a:gridCol>
                <a:gridCol w="923022">
                  <a:extLst>
                    <a:ext uri="{9D8B030D-6E8A-4147-A177-3AD203B41FA5}">
                      <a16:colId xmlns:a16="http://schemas.microsoft.com/office/drawing/2014/main" val="834661818"/>
                    </a:ext>
                  </a:extLst>
                </a:gridCol>
              </a:tblGrid>
              <a:tr h="502910">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a:t>true</a:t>
                      </a:r>
                      <a:endParaRPr lang="el-GR" sz="900">
                        <a:latin typeface="Linux Libertine"/>
                        <a:ea typeface="Calibri" pitchFamily="34"/>
                        <a:cs typeface="Calibri" pitchFamily="34"/>
                      </a:endParaRPr>
                    </a:p>
                  </a:txBody>
                  <a:tcPr marL="34920" marR="34920" marT="34920" marB="34920" anchor="ctr"/>
                </a:tc>
                <a:tc hMerge="1">
                  <a:txBody>
                    <a:bodyPr/>
                    <a:lstStyle/>
                    <a:p>
                      <a:endParaRPr lang="el-GR"/>
                    </a:p>
                  </a:txBody>
                  <a:tcPr/>
                </a:tc>
                <a:extLst>
                  <a:ext uri="{0D108BD9-81ED-4DB2-BD59-A6C34878D82A}">
                    <a16:rowId xmlns:a16="http://schemas.microsoft.com/office/drawing/2014/main" val="2254786861"/>
                  </a:ext>
                </a:extLst>
              </a:tr>
              <a:tr h="502910">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65857710"/>
                  </a:ext>
                </a:extLst>
              </a:tr>
              <a:tr h="502910">
                <a:tc rowSpan="2">
                  <a:txBody>
                    <a:bodyPr/>
                    <a:lstStyle/>
                    <a:p>
                      <a:pPr lvl="0" algn="ct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663</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122</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686004986"/>
                  </a:ext>
                </a:extLst>
              </a:tr>
              <a:tr h="502910">
                <a:tc vMerge="1">
                  <a:txBody>
                    <a:bodyPr/>
                    <a:lstStyle/>
                    <a:p>
                      <a:endParaRPr lang="el-GR"/>
                    </a:p>
                  </a:txBody>
                  <a:tcP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829</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1057</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908533764"/>
                  </a:ext>
                </a:extLst>
              </a:tr>
            </a:tbl>
          </a:graphicData>
        </a:graphic>
      </p:graphicFrame>
      <p:sp>
        <p:nvSpPr>
          <p:cNvPr id="4"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Εικόνα 14">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6585527" y="3427006"/>
            <a:ext cx="3435931" cy="2308777"/>
          </a:xfrm>
          <a:prstGeom prst="rect">
            <a:avLst/>
          </a:prstGeom>
          <a:noFill/>
          <a:ln cap="flat">
            <a:noFill/>
          </a:ln>
        </p:spPr>
      </p:pic>
      <p:sp>
        <p:nvSpPr>
          <p:cNvPr id="6" name="TextBox 6"/>
          <p:cNvSpPr txBox="1"/>
          <p:nvPr/>
        </p:nvSpPr>
        <p:spPr>
          <a:xfrm>
            <a:off x="1193941" y="2166570"/>
            <a:ext cx="9961738"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rPr>
              <a:t>It is deduced that the 84% of benign images and the 56 % of malignant images were classified correctly. Moreover, the model’s accuracy on test set was 64%.</a:t>
            </a:r>
            <a:endParaRPr lang="el-GR" sz="1600" b="0" i="0" u="none" strike="noStrike" kern="1200" cap="none" spc="0" baseline="0">
              <a:solidFill>
                <a:srgbClr val="7F7F7F"/>
              </a:solidFill>
              <a:uFillTx/>
              <a:latin typeface="Franklin Gothic Medium" pitchFamily="3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0"/>
                                          </p:val>
                                        </p:tav>
                                        <p:tav tm="100000">
                                          <p:val>
                                            <p:strVal val="#ppt_w"/>
                                          </p:val>
                                        </p:tav>
                                      </p:tavLst>
                                    </p:anim>
                                    <p:anim calcmode="lin" valueType="num">
                                      <p:cBhvr>
                                        <p:cTn id="13" dur="500" fill="hold"/>
                                        <p:tgtEl>
                                          <p:spTgt spid="3"/>
                                        </p:tgtEl>
                                        <p:attrNameLst>
                                          <p:attrName>ppt_h</p:attrName>
                                        </p:attrNameLst>
                                      </p:cBhvr>
                                      <p:tavLst>
                                        <p:tav tm="0">
                                          <p:val>
                                            <p:str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p:stCondLst>
                                            <p:cond delay="0"/>
                                          </p:stCondLst>
                                        </p:cTn>
                                        <p:tgtEl>
                                          <p:spTgt spid="5"/>
                                        </p:tgtEl>
                                        <p:attrNameLst>
                                          <p:attrName>ppt_y</p:attrName>
                                        </p:attrNameLst>
                                      </p:cBhvr>
                                      <p:tavLst>
                                        <p:tav tm="0" fmla="#ppt_y-sin(pi*$)/3">
                                          <p:val>
                                            <p:strVal val="0,5"/>
                                          </p:val>
                                        </p:tav>
                                        <p:tav tm="100000">
                                          <p:val>
                                            <p:strVal val="1"/>
                                          </p:val>
                                        </p:tav>
                                      </p:tavLst>
                                    </p:anim>
                                    <p:anim calcmode="lin" valueType="num">
                                      <p:cBhvr>
                                        <p:cTn id="22" dur="664">
                                          <p:stCondLst>
                                            <p:cond delay="664"/>
                                          </p:stCondLst>
                                        </p:cTn>
                                        <p:tgtEl>
                                          <p:spTgt spid="5"/>
                                        </p:tgtEl>
                                        <p:attrNameLst>
                                          <p:attrName>ppt_y</p:attrName>
                                        </p:attrNameLst>
                                      </p:cBhvr>
                                      <p:tavLst>
                                        <p:tav tm="0" fmla="#ppt_y-sin(pi*$)/9">
                                          <p:val>
                                            <p:strVal val="0"/>
                                          </p:val>
                                        </p:tav>
                                        <p:tav tm="100000">
                                          <p:val>
                                            <p:strVal val="1"/>
                                          </p:val>
                                        </p:tav>
                                      </p:tavLst>
                                    </p:anim>
                                    <p:anim calcmode="lin" valueType="num">
                                      <p:cBhvr>
                                        <p:cTn id="23" dur="332">
                                          <p:stCondLst>
                                            <p:cond delay="1324"/>
                                          </p:stCondLst>
                                        </p:cTn>
                                        <p:tgtEl>
                                          <p:spTgt spid="5"/>
                                        </p:tgtEl>
                                        <p:attrNameLst>
                                          <p:attrName>ppt_y</p:attrName>
                                        </p:attrNameLst>
                                      </p:cBhvr>
                                      <p:tavLst>
                                        <p:tav tm="0" fmla="#ppt_y-sin(pi*$)/27">
                                          <p:val>
                                            <p:strVal val="0"/>
                                          </p:val>
                                        </p:tav>
                                        <p:tav tm="100000">
                                          <p:val>
                                            <p:strVal val="1"/>
                                          </p:val>
                                        </p:tav>
                                      </p:tavLst>
                                    </p:anim>
                                    <p:anim calcmode="lin" valueType="num">
                                      <p:cBhvr>
                                        <p:cTn id="24" dur="164">
                                          <p:stCondLst>
                                            <p:cond delay="1656"/>
                                          </p:stCondLst>
                                        </p:cTn>
                                        <p:tgtEl>
                                          <p:spTgt spid="5"/>
                                        </p:tgtEl>
                                        <p:attrNameLst>
                                          <p:attrName>ppt_y</p:attrName>
                                        </p:attrNameLst>
                                      </p:cBhvr>
                                      <p:tavLst>
                                        <p:tav tm="0" fmla="#ppt_y-sin(pi*$)/8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Conclusion</a:t>
            </a:r>
            <a:endParaRPr lang="el-GR"/>
          </a:p>
        </p:txBody>
      </p:sp>
      <p:graphicFrame>
        <p:nvGraphicFramePr>
          <p:cNvPr id="3" name="Content Placeholder 3"/>
          <p:cNvGraphicFramePr>
            <a:graphicFrameLocks noGrp="1"/>
          </p:cNvGraphicFramePr>
          <p:nvPr>
            <p:ph idx="1"/>
          </p:nvPr>
        </p:nvGraphicFramePr>
        <p:xfrm>
          <a:off x="737820" y="2497939"/>
          <a:ext cx="4834705" cy="2916630"/>
        </p:xfrm>
        <a:graphic>
          <a:graphicData uri="http://schemas.openxmlformats.org/drawingml/2006/table">
            <a:tbl>
              <a:tblPr firstRow="1" firstCol="1" bandRow="1">
                <a:effectLst/>
                <a:tableStyleId>{5C22544A-7EE6-4342-B048-85BDC9FD1C3A}</a:tableStyleId>
              </a:tblPr>
              <a:tblGrid>
                <a:gridCol w="1120048">
                  <a:extLst>
                    <a:ext uri="{9D8B030D-6E8A-4147-A177-3AD203B41FA5}">
                      <a16:colId xmlns:a16="http://schemas.microsoft.com/office/drawing/2014/main" val="4207842425"/>
                    </a:ext>
                  </a:extLst>
                </a:gridCol>
                <a:gridCol w="861575">
                  <a:extLst>
                    <a:ext uri="{9D8B030D-6E8A-4147-A177-3AD203B41FA5}">
                      <a16:colId xmlns:a16="http://schemas.microsoft.com/office/drawing/2014/main" val="390848881"/>
                    </a:ext>
                  </a:extLst>
                </a:gridCol>
                <a:gridCol w="817601">
                  <a:extLst>
                    <a:ext uri="{9D8B030D-6E8A-4147-A177-3AD203B41FA5}">
                      <a16:colId xmlns:a16="http://schemas.microsoft.com/office/drawing/2014/main" val="3788111634"/>
                    </a:ext>
                  </a:extLst>
                </a:gridCol>
                <a:gridCol w="990816">
                  <a:extLst>
                    <a:ext uri="{9D8B030D-6E8A-4147-A177-3AD203B41FA5}">
                      <a16:colId xmlns:a16="http://schemas.microsoft.com/office/drawing/2014/main" val="4026902118"/>
                    </a:ext>
                  </a:extLst>
                </a:gridCol>
                <a:gridCol w="1044665">
                  <a:extLst>
                    <a:ext uri="{9D8B030D-6E8A-4147-A177-3AD203B41FA5}">
                      <a16:colId xmlns:a16="http://schemas.microsoft.com/office/drawing/2014/main" val="4097833802"/>
                    </a:ext>
                  </a:extLst>
                </a:gridCol>
              </a:tblGrid>
              <a:tr h="285045">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MLP</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CNN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SGD</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SVM</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94938488"/>
                  </a:ext>
                </a:extLst>
              </a:tr>
              <a:tr h="690234">
                <a:tc>
                  <a:txBody>
                    <a:bodyPr/>
                    <a:lstStyle/>
                    <a:p>
                      <a:pPr lvl="0" algn="ctr">
                        <a:lnSpc>
                          <a:spcPct val="110000"/>
                        </a:lnSpc>
                        <a:spcAft>
                          <a:spcPts val="1000"/>
                        </a:spcAft>
                      </a:pPr>
                      <a:r>
                        <a:rPr lang="en-US" sz="900"/>
                        <a:t>Neurons (MLP); filter size (CNN)</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(512, 512)</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(32,32,32)</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N/A</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 N/A</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534377420"/>
                  </a:ext>
                </a:extLst>
              </a:tr>
              <a:tr h="690234">
                <a:tc>
                  <a:txBody>
                    <a:bodyPr/>
                    <a:lstStyle/>
                    <a:p>
                      <a:pPr lvl="0" algn="ctr">
                        <a:lnSpc>
                          <a:spcPct val="110000"/>
                        </a:lnSpc>
                        <a:spcAft>
                          <a:spcPts val="1000"/>
                        </a:spcAft>
                      </a:pPr>
                      <a:r>
                        <a:rPr lang="en-US" sz="900" dirty="0"/>
                        <a:t># Layers</a:t>
                      </a:r>
                      <a:endParaRPr lang="el-GR" sz="900" dirty="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dirty="0"/>
                        <a:t>3              (3 </a:t>
                      </a:r>
                      <a:r>
                        <a:rPr lang="en-US" sz="900" dirty="0" err="1"/>
                        <a:t>neuronics</a:t>
                      </a:r>
                      <a:r>
                        <a:rPr lang="en-US" sz="900" dirty="0"/>
                        <a:t>)</a:t>
                      </a:r>
                      <a:endParaRPr lang="el-GR" sz="900" dirty="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3               (2 conv +  1 neur)</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N/A</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N/A</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2436570837"/>
                  </a:ext>
                </a:extLst>
              </a:tr>
              <a:tr h="352153">
                <a:tc>
                  <a:txBody>
                    <a:bodyPr/>
                    <a:lstStyle/>
                    <a:p>
                      <a:pPr lvl="0" algn="ctr">
                        <a:lnSpc>
                          <a:spcPct val="110000"/>
                        </a:lnSpc>
                        <a:spcAft>
                          <a:spcPts val="1000"/>
                        </a:spcAft>
                      </a:pPr>
                      <a:r>
                        <a:rPr lang="en-US" sz="900" dirty="0"/>
                        <a:t># Epochs</a:t>
                      </a:r>
                      <a:endParaRPr lang="el-GR" sz="900" dirty="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18</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40</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1670770592"/>
                  </a:ext>
                </a:extLst>
              </a:tr>
              <a:tr h="613919">
                <a:tc>
                  <a:txBody>
                    <a:bodyPr/>
                    <a:lstStyle/>
                    <a:p>
                      <a:pPr lvl="0" algn="ctr">
                        <a:lnSpc>
                          <a:spcPct val="110000"/>
                        </a:lnSpc>
                        <a:spcAft>
                          <a:spcPts val="1000"/>
                        </a:spcAft>
                      </a:pPr>
                      <a:r>
                        <a:rPr lang="en-US" sz="900"/>
                        <a:t>Mean Epoch duration (s)</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218</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862</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243</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609</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1170366132"/>
                  </a:ext>
                </a:extLst>
              </a:tr>
              <a:tr h="285045">
                <a:tc>
                  <a:txBody>
                    <a:bodyPr/>
                    <a:lstStyle/>
                    <a:p>
                      <a:pPr lvl="0" algn="ctr">
                        <a:lnSpc>
                          <a:spcPct val="110000"/>
                        </a:lnSpc>
                        <a:spcAft>
                          <a:spcPts val="1000"/>
                        </a:spcAft>
                      </a:pPr>
                      <a:r>
                        <a:rPr lang="en-US" sz="900"/>
                        <a:t>Accuracy (%)</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75</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79</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58</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dirty="0"/>
                        <a:t>64</a:t>
                      </a:r>
                      <a:endParaRPr lang="el-GR" sz="900" dirty="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2155577453"/>
                  </a:ext>
                </a:extLst>
              </a:tr>
            </a:tbl>
          </a:graphicData>
        </a:graphic>
      </p:graphicFrame>
      <p:sp>
        <p:nvSpPr>
          <p:cNvPr id="4" name="Rectangle 5"/>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5" name="Rectangle 6"/>
          <p:cNvSpPr/>
          <p:nvPr/>
        </p:nvSpPr>
        <p:spPr>
          <a:xfrm>
            <a:off x="6126480" y="2130113"/>
            <a:ext cx="5789148" cy="2072359"/>
          </a:xfrm>
          <a:prstGeom prst="rect">
            <a:avLst/>
          </a:prstGeom>
          <a:noFill/>
          <a:ln cap="flat">
            <a:noFill/>
            <a:prstDash val="solid"/>
          </a:ln>
        </p:spPr>
        <p:txBody>
          <a:bodyPr vert="horz" wrap="square" lIns="91440" tIns="45720" rIns="91440" bIns="45720" anchor="t" anchorCtr="0" compatLnSpc="1">
            <a:spAutoFit/>
          </a:bodyPr>
          <a:lstStyle/>
          <a:p>
            <a:pPr marL="342900" marR="0" lvl="0" indent="-342900" algn="just" defTabSz="914400" rtl="0" fontAlgn="auto" hangingPunct="1">
              <a:lnSpc>
                <a:spcPct val="100000"/>
              </a:lnSpc>
              <a:spcBef>
                <a:spcPts val="0"/>
              </a:spcBef>
              <a:spcAft>
                <a:spcPts val="1000"/>
              </a:spcAft>
              <a:buSzPct val="100000"/>
              <a:buFont typeface="Wingdings" pitchFamily="2"/>
              <a:buChar char="q"/>
              <a:tabLst>
                <a:tab pos="457200" algn="l"/>
              </a:tabLst>
              <a:defRPr sz="1800" b="0" i="0" u="none" strike="noStrike" kern="0" cap="none" spc="0" baseline="0">
                <a:solidFill>
                  <a:srgbClr val="000000"/>
                </a:solidFill>
                <a:uFillTx/>
              </a:defRPr>
            </a:pPr>
            <a:r>
              <a:rPr lang="en-US" sz="1600" b="0" i="0" u="none" strike="noStrike" kern="1200" cap="none" spc="0" baseline="0" dirty="0">
                <a:solidFill>
                  <a:srgbClr val="595959"/>
                </a:solidFill>
                <a:uFillTx/>
                <a:latin typeface="Franklin Gothic Medium" pitchFamily="34"/>
                <a:ea typeface="Calibri" pitchFamily="34"/>
                <a:cs typeface="Calibri" pitchFamily="34"/>
              </a:rPr>
              <a:t>Convolutional NN needed a lot of time to be trained. </a:t>
            </a:r>
          </a:p>
          <a:p>
            <a:pPr marL="0" marR="0" lvl="0" indent="0" algn="just" defTabSz="914400" rtl="0" fontAlgn="auto" hangingPunct="1">
              <a:lnSpc>
                <a:spcPct val="100000"/>
              </a:lnSpc>
              <a:spcBef>
                <a:spcPts val="0"/>
              </a:spcBef>
              <a:spcAft>
                <a:spcPts val="1000"/>
              </a:spcAft>
              <a:buNone/>
              <a:tabLst>
                <a:tab pos="457200" algn="l"/>
              </a:tabLst>
              <a:defRPr sz="1800" b="0" i="0" u="none" strike="noStrike" kern="0" cap="none" spc="0" baseline="0">
                <a:solidFill>
                  <a:srgbClr val="000000"/>
                </a:solidFill>
                <a:uFillTx/>
              </a:defRPr>
            </a:pPr>
            <a:r>
              <a:rPr lang="en-US" sz="1600" b="0" i="0" u="none" strike="noStrike" kern="1200" cap="none" spc="0" baseline="0" dirty="0">
                <a:solidFill>
                  <a:srgbClr val="7F7F7F"/>
                </a:solidFill>
                <a:uFillTx/>
                <a:latin typeface="Franklin Gothic Medium" pitchFamily="34"/>
                <a:ea typeface="Calibri" pitchFamily="34"/>
                <a:cs typeface="Calibri" pitchFamily="34"/>
              </a:rPr>
              <a:t>This was due to the convolutional layers that were applying filters to the image. On the other hand, the </a:t>
            </a:r>
            <a:r>
              <a:rPr lang="en-US" sz="1600" b="0" i="0" u="none" strike="noStrike" kern="1200" cap="none" spc="0" baseline="0" dirty="0" err="1">
                <a:solidFill>
                  <a:srgbClr val="7F7F7F"/>
                </a:solidFill>
                <a:uFillTx/>
                <a:latin typeface="Franklin Gothic Medium" pitchFamily="34"/>
                <a:ea typeface="Calibri" pitchFamily="34"/>
                <a:cs typeface="Calibri" pitchFamily="34"/>
              </a:rPr>
              <a:t>MultiLayer</a:t>
            </a:r>
            <a:r>
              <a:rPr lang="en-US" sz="1600" b="0" i="0" u="none" strike="noStrike" kern="1200" cap="none" spc="0" baseline="0" dirty="0">
                <a:solidFill>
                  <a:srgbClr val="7F7F7F"/>
                </a:solidFill>
                <a:uFillTx/>
                <a:latin typeface="Franklin Gothic Medium" pitchFamily="34"/>
                <a:ea typeface="Calibri" pitchFamily="34"/>
                <a:cs typeface="Calibri" pitchFamily="34"/>
              </a:rPr>
              <a:t> Perceptron model needed the least mean time per epoch to be trained.</a:t>
            </a:r>
          </a:p>
          <a:p>
            <a:pPr marL="285750" marR="0" lvl="0" indent="-285750" algn="just" defTabSz="914400" rtl="0" fontAlgn="auto" hangingPunct="1">
              <a:lnSpc>
                <a:spcPct val="100000"/>
              </a:lnSpc>
              <a:spcBef>
                <a:spcPts val="0"/>
              </a:spcBef>
              <a:spcAft>
                <a:spcPts val="0"/>
              </a:spcAft>
              <a:buSzPct val="100000"/>
              <a:buFont typeface="Wingdings" pitchFamily="2"/>
              <a:buChar char="q"/>
              <a:tabLst/>
              <a:defRPr sz="1800" b="0" i="0" u="none" strike="noStrike" kern="0" cap="none" spc="0" baseline="0">
                <a:solidFill>
                  <a:srgbClr val="000000"/>
                </a:solidFill>
                <a:uFillTx/>
              </a:defRPr>
            </a:pPr>
            <a:r>
              <a:rPr lang="en-US" sz="1600" b="0" i="0" u="none" strike="noStrike" kern="1200" cap="none" spc="0" baseline="0" dirty="0">
                <a:solidFill>
                  <a:srgbClr val="595959"/>
                </a:solidFill>
                <a:uFillTx/>
                <a:latin typeface="Franklin Gothic Medium" pitchFamily="34"/>
              </a:rPr>
              <a:t>The models MLP, CNN achieved around 77% accuracy whereas the SGD and SVM achieved around 61 % accuracy.</a:t>
            </a:r>
          </a:p>
        </p:txBody>
      </p:sp>
      <p:graphicFrame>
        <p:nvGraphicFramePr>
          <p:cNvPr id="6" name="Table 7"/>
          <p:cNvGraphicFramePr>
            <a:graphicFrameLocks noGrp="1"/>
          </p:cNvGraphicFramePr>
          <p:nvPr/>
        </p:nvGraphicFramePr>
        <p:xfrm>
          <a:off x="7065815" y="4450211"/>
          <a:ext cx="3302945" cy="1405632"/>
        </p:xfrm>
        <a:graphic>
          <a:graphicData uri="http://schemas.openxmlformats.org/drawingml/2006/table">
            <a:tbl>
              <a:tblPr firstRow="1" firstCol="1" bandRow="1">
                <a:effectLst/>
                <a:tableStyleId>{5C22544A-7EE6-4342-B048-85BDC9FD1C3A}</a:tableStyleId>
              </a:tblPr>
              <a:tblGrid>
                <a:gridCol w="660589">
                  <a:extLst>
                    <a:ext uri="{9D8B030D-6E8A-4147-A177-3AD203B41FA5}">
                      <a16:colId xmlns:a16="http://schemas.microsoft.com/office/drawing/2014/main" val="2682065745"/>
                    </a:ext>
                  </a:extLst>
                </a:gridCol>
                <a:gridCol w="660589">
                  <a:extLst>
                    <a:ext uri="{9D8B030D-6E8A-4147-A177-3AD203B41FA5}">
                      <a16:colId xmlns:a16="http://schemas.microsoft.com/office/drawing/2014/main" val="1340836672"/>
                    </a:ext>
                  </a:extLst>
                </a:gridCol>
                <a:gridCol w="660589">
                  <a:extLst>
                    <a:ext uri="{9D8B030D-6E8A-4147-A177-3AD203B41FA5}">
                      <a16:colId xmlns:a16="http://schemas.microsoft.com/office/drawing/2014/main" val="1343261402"/>
                    </a:ext>
                  </a:extLst>
                </a:gridCol>
                <a:gridCol w="660589">
                  <a:extLst>
                    <a:ext uri="{9D8B030D-6E8A-4147-A177-3AD203B41FA5}">
                      <a16:colId xmlns:a16="http://schemas.microsoft.com/office/drawing/2014/main" val="3301411028"/>
                    </a:ext>
                  </a:extLst>
                </a:gridCol>
                <a:gridCol w="660589">
                  <a:extLst>
                    <a:ext uri="{9D8B030D-6E8A-4147-A177-3AD203B41FA5}">
                      <a16:colId xmlns:a16="http://schemas.microsoft.com/office/drawing/2014/main" val="940679961"/>
                    </a:ext>
                  </a:extLst>
                </a:gridCol>
              </a:tblGrid>
              <a:tr h="317918">
                <a:tc>
                  <a:txBody>
                    <a:bodyPr/>
                    <a:lstStyle/>
                    <a:p>
                      <a:pPr lvl="0" algn="ctr">
                        <a:lnSpc>
                          <a:spcPct val="110000"/>
                        </a:lnSpc>
                        <a:spcAft>
                          <a:spcPts val="1000"/>
                        </a:spcAft>
                      </a:pPr>
                      <a:r>
                        <a:rPr lang="en-US" sz="900"/>
                        <a: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MLP</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CNN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SGD</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SVM</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44162925"/>
                  </a:ext>
                </a:extLst>
              </a:tr>
              <a:tr h="543857">
                <a:tc>
                  <a:txBody>
                    <a:bodyPr/>
                    <a:lstStyle/>
                    <a:p>
                      <a:pPr lvl="0" algn="ctr">
                        <a:lnSpc>
                          <a:spcPct val="110000"/>
                        </a:lnSpc>
                        <a:spcAft>
                          <a:spcPts val="1000"/>
                        </a:spcAft>
                      </a:pPr>
                      <a:r>
                        <a:rPr lang="en-US" sz="900"/>
                        <a:t>valid accuracy</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74</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78</a:t>
                      </a:r>
                      <a:endParaRPr lang="el-GR" sz="1000" dirty="0">
                        <a:latin typeface="Liberation Mono"/>
                        <a:ea typeface="Liberation Mono"/>
                        <a:cs typeface="Liberation Mono"/>
                      </a:endParaRPr>
                    </a:p>
                  </a:txBody>
                  <a:tcPr marL="34920" marR="34920" marT="34920" marB="34920" anchor="ctr"/>
                </a:tc>
                <a:tc>
                  <a:txBody>
                    <a:bodyPr/>
                    <a:lstStyle/>
                    <a:p>
                      <a:pPr lvl="0" algn="ctr">
                        <a:lnSpc>
                          <a:spcPct val="110000"/>
                        </a:lnSpc>
                        <a:spcAft>
                          <a:spcPts val="1000"/>
                        </a:spcAft>
                      </a:pPr>
                      <a:r>
                        <a:rPr lang="en-US" sz="900"/>
                        <a:t>64</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66</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242913725"/>
                  </a:ext>
                </a:extLst>
              </a:tr>
              <a:tr h="543857">
                <a:tc>
                  <a:txBody>
                    <a:bodyPr/>
                    <a:lstStyle/>
                    <a:p>
                      <a:pPr lvl="0" algn="ctr">
                        <a:lnSpc>
                          <a:spcPct val="110000"/>
                        </a:lnSpc>
                        <a:spcAft>
                          <a:spcPts val="1000"/>
                        </a:spcAft>
                      </a:pPr>
                      <a:r>
                        <a:rPr lang="en-US" sz="900"/>
                        <a:t>test    accuracy</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75</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79</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58</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64</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4288312534"/>
                  </a:ext>
                </a:extLst>
              </a:tr>
            </a:tbl>
          </a:graphicData>
        </a:graphic>
      </p:graphicFrame>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Rectangle 1"/>
          <p:cNvSpPr/>
          <p:nvPr/>
        </p:nvSpPr>
        <p:spPr>
          <a:xfrm>
            <a:off x="665015" y="535710"/>
            <a:ext cx="10603345" cy="5015346"/>
          </a:xfrm>
          <a:prstGeom prst="rect">
            <a:avLst/>
          </a:prstGeom>
          <a:solidFill>
            <a:srgbClr val="2E75B6"/>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3" name="TextBox 2"/>
          <p:cNvSpPr txBox="1"/>
          <p:nvPr/>
        </p:nvSpPr>
        <p:spPr>
          <a:xfrm>
            <a:off x="1644072" y="2073886"/>
            <a:ext cx="9809015"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1200" cap="none" spc="0" baseline="0">
                <a:solidFill>
                  <a:srgbClr val="000000"/>
                </a:solidFill>
                <a:uFillTx/>
                <a:latin typeface="Franklin Gothic Medium" pitchFamily="34"/>
              </a:rPr>
              <a:t>            THANK YOU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1200" cap="none" spc="0" baseline="0">
                <a:solidFill>
                  <a:srgbClr val="000000"/>
                </a:solidFill>
                <a:uFillTx/>
                <a:latin typeface="Franklin Gothic Medium" pitchFamily="34"/>
              </a:rPr>
              <a:t>      FOR YOUR ATTENTION!</a:t>
            </a:r>
            <a:endParaRPr lang="el-GR" sz="6000" b="0" i="0" u="none" strike="noStrike" kern="1200" cap="none" spc="0" baseline="0">
              <a:solidFill>
                <a:srgbClr val="000000"/>
              </a:solidFill>
              <a:uFillTx/>
              <a:latin typeface="Franklin Gothic Medium" pitchFamily="34"/>
            </a:endParaRPr>
          </a:p>
        </p:txBody>
      </p:sp>
      <p:sp>
        <p:nvSpPr>
          <p:cNvPr id="4" name="Rectangle 3"/>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4">
    <p:bg>
      <p:bgPr>
        <a:solidFill>
          <a:srgbClr val="000000"/>
        </a:solidFill>
        <a:effectLst/>
      </p:bgPr>
    </p:bg>
    <p:spTree>
      <p:nvGrpSpPr>
        <p:cNvPr id="1" name=""/>
        <p:cNvGrpSpPr/>
        <p:nvPr/>
      </p:nvGrpSpPr>
      <p:grpSpPr>
        <a:xfrm>
          <a:off x="0" y="0"/>
          <a:ext cx="0" cy="0"/>
          <a:chOff x="0" y="0"/>
          <a:chExt cx="0" cy="0"/>
        </a:xfrm>
      </p:grpSpPr>
      <p:sp>
        <p:nvSpPr>
          <p:cNvPr id="2" name="Oval 3"/>
          <p:cNvSpPr/>
          <p:nvPr/>
        </p:nvSpPr>
        <p:spPr>
          <a:xfrm>
            <a:off x="568848" y="1588715"/>
            <a:ext cx="761521"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2">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3" name="Oval 4"/>
          <p:cNvSpPr/>
          <p:nvPr/>
        </p:nvSpPr>
        <p:spPr>
          <a:xfrm>
            <a:off x="577754" y="2775432"/>
            <a:ext cx="752615"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3">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4" name="Oval 5"/>
          <p:cNvSpPr/>
          <p:nvPr/>
        </p:nvSpPr>
        <p:spPr>
          <a:xfrm>
            <a:off x="577754" y="4004093"/>
            <a:ext cx="752615"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4">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5" name="Oval 6"/>
          <p:cNvSpPr/>
          <p:nvPr/>
        </p:nvSpPr>
        <p:spPr>
          <a:xfrm>
            <a:off x="577754" y="5232754"/>
            <a:ext cx="752615"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5">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8"/>
          <p:cNvSpPr/>
          <p:nvPr/>
        </p:nvSpPr>
        <p:spPr>
          <a:xfrm>
            <a:off x="0" y="6223552"/>
            <a:ext cx="11859493" cy="634447"/>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7" name="Rectangle 9"/>
          <p:cNvSpPr/>
          <p:nvPr/>
        </p:nvSpPr>
        <p:spPr>
          <a:xfrm>
            <a:off x="8811487" y="0"/>
            <a:ext cx="3377793" cy="6858000"/>
          </a:xfrm>
          <a:prstGeom prst="rect">
            <a:avLst/>
          </a:prstGeom>
          <a:solidFill>
            <a:srgbClr val="2E75B6"/>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8" name="Τίτλος 1"/>
          <p:cNvSpPr txBox="1"/>
          <p:nvPr/>
        </p:nvSpPr>
        <p:spPr>
          <a:xfrm>
            <a:off x="1582945" y="222153"/>
            <a:ext cx="4449991" cy="86288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1" u="none" strike="noStrike" kern="1200" cap="none" spc="-50" baseline="0">
                <a:solidFill>
                  <a:srgbClr val="FFFFFF"/>
                </a:solidFill>
                <a:uFillTx/>
                <a:latin typeface="Bookman Old Style"/>
              </a:rPr>
              <a:t>About us</a:t>
            </a:r>
            <a:endParaRPr lang="el-GR" sz="4000" b="0" i="1" u="none" strike="noStrike" kern="0" cap="none" spc="-50" baseline="0">
              <a:solidFill>
                <a:srgbClr val="FFFFFF"/>
              </a:solidFill>
              <a:uFillTx/>
              <a:latin typeface="Bookman Old Style"/>
            </a:endParaRPr>
          </a:p>
        </p:txBody>
      </p:sp>
      <p:cxnSp>
        <p:nvCxnSpPr>
          <p:cNvPr id="9" name="Ευθεία γραμμή σύνδεσης 30"/>
          <p:cNvCxnSpPr/>
          <p:nvPr/>
        </p:nvCxnSpPr>
        <p:spPr>
          <a:xfrm>
            <a:off x="1134038" y="855229"/>
            <a:ext cx="3490905" cy="0"/>
          </a:xfrm>
          <a:prstGeom prst="straightConnector1">
            <a:avLst/>
          </a:prstGeom>
          <a:noFill/>
          <a:ln w="12701" cap="flat">
            <a:solidFill>
              <a:srgbClr val="5B9BD5"/>
            </a:solidFill>
            <a:prstDash val="solid"/>
            <a:miter/>
          </a:ln>
        </p:spPr>
      </p:cxnSp>
      <p:sp>
        <p:nvSpPr>
          <p:cNvPr id="10" name="Τίτλος 1"/>
          <p:cNvSpPr txBox="1"/>
          <p:nvPr/>
        </p:nvSpPr>
        <p:spPr>
          <a:xfrm>
            <a:off x="1637150" y="1528767"/>
            <a:ext cx="4395785" cy="86288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a:solidFill>
                  <a:srgbClr val="FFFFFF"/>
                </a:solidFill>
                <a:uFillTx/>
                <a:latin typeface="Bookman Old Style"/>
              </a:rPr>
              <a:t>Vasiliki</a:t>
            </a:r>
            <a:r>
              <a:rPr lang="en-US" sz="2000" b="0" i="1" u="none" strike="noStrike" kern="1200" cap="none" spc="-50" baseline="0">
                <a:solidFill>
                  <a:srgbClr val="FFFFFF"/>
                </a:solidFill>
                <a:uFillTx/>
                <a:latin typeface="Bookman Old Style"/>
              </a:rPr>
              <a:t> </a:t>
            </a:r>
            <a:r>
              <a:rPr lang="en-US" sz="2000" b="1" i="1" u="none" strike="noStrike" kern="1200" cap="none" spc="-50" baseline="0">
                <a:solidFill>
                  <a:srgbClr val="FFFFFF"/>
                </a:solidFill>
                <a:uFillTx/>
                <a:latin typeface="Bookman Old Style"/>
              </a:rPr>
              <a:t>Karamesiou</a:t>
            </a:r>
            <a:r>
              <a:rPr lang="en-US" sz="1400" b="1" i="1" u="none" strike="noStrike" kern="1200" cap="none" spc="-50" baseline="0">
                <a:solidFill>
                  <a:srgbClr val="FFFFFF"/>
                </a:solidFill>
                <a:uFillTx/>
                <a:latin typeface="Bookman Old Style"/>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1" u="none" strike="noStrike" kern="1200" cap="none" spc="-50" baseline="0">
                <a:solidFill>
                  <a:srgbClr val="FFFFFF"/>
                </a:solidFill>
                <a:uFillTx/>
                <a:latin typeface="Bookman Old Style"/>
              </a:rPr>
              <a:t>Business Analyst</a:t>
            </a:r>
            <a:br>
              <a:rPr lang="en-US" sz="1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BSc in Economics</a:t>
            </a:r>
            <a:endParaRPr lang="el-GR" sz="1400" b="0" i="1" u="none" strike="noStrike" kern="0" cap="none" spc="-50" baseline="0">
              <a:solidFill>
                <a:srgbClr val="FFFFFF"/>
              </a:solidFill>
              <a:uFillTx/>
              <a:latin typeface="Bookman Old Style"/>
            </a:endParaRPr>
          </a:p>
        </p:txBody>
      </p:sp>
      <p:sp>
        <p:nvSpPr>
          <p:cNvPr id="11" name="Τίτλος 1"/>
          <p:cNvSpPr txBox="1"/>
          <p:nvPr/>
        </p:nvSpPr>
        <p:spPr>
          <a:xfrm>
            <a:off x="1637150" y="2605893"/>
            <a:ext cx="4395785" cy="86288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a:solidFill>
                  <a:srgbClr val="FFFFFF"/>
                </a:solidFill>
                <a:uFillTx/>
                <a:latin typeface="Bookman Old Style"/>
              </a:rPr>
              <a:t>Evangelos Kontaratos</a:t>
            </a:r>
            <a:r>
              <a:rPr lang="en-US" sz="3200" b="0" i="1" u="none" strike="noStrike" kern="1200" cap="none" spc="-50" baseline="0">
                <a:solidFill>
                  <a:srgbClr val="FFFFFF"/>
                </a:solidFill>
                <a:uFillTx/>
                <a:latin typeface="Bookman Old Style"/>
              </a:rPr>
              <a:t/>
            </a:r>
            <a:br>
              <a:rPr lang="en-US" sz="32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Data Engineer / DevOps</a:t>
            </a:r>
            <a:br>
              <a:rPr lang="en-US" sz="1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BSc in Computer Science</a:t>
            </a:r>
            <a:endParaRPr lang="el-GR" sz="1400" b="0" i="1" u="none" strike="noStrike" kern="0" cap="none" spc="-50" baseline="0">
              <a:solidFill>
                <a:srgbClr val="FFFFFF"/>
              </a:solidFill>
              <a:uFillTx/>
              <a:latin typeface="Bookman Old Style"/>
            </a:endParaRPr>
          </a:p>
        </p:txBody>
      </p:sp>
      <p:sp>
        <p:nvSpPr>
          <p:cNvPr id="12" name="Τίτλος 1"/>
          <p:cNvSpPr txBox="1"/>
          <p:nvPr/>
        </p:nvSpPr>
        <p:spPr>
          <a:xfrm>
            <a:off x="1582945" y="3893917"/>
            <a:ext cx="4342677" cy="85316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a:solidFill>
                  <a:srgbClr val="FFFFFF"/>
                </a:solidFill>
                <a:uFillTx/>
                <a:latin typeface="Bookman Old Style"/>
              </a:rPr>
              <a:t>Erasmia Kornelatou</a:t>
            </a:r>
            <a:r>
              <a:rPr lang="en-US" sz="2000" b="0" i="1" u="none" strike="noStrike" kern="1200" cap="none" spc="-50" baseline="0">
                <a:solidFill>
                  <a:srgbClr val="FFFFFF"/>
                </a:solidFill>
                <a:uFillTx/>
                <a:latin typeface="Bookman Old Style"/>
              </a:rPr>
              <a:t/>
            </a:r>
            <a:br>
              <a:rPr lang="en-US" sz="20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Data Engineer / DevOps</a:t>
            </a:r>
            <a:br>
              <a:rPr lang="en-US" sz="1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BSc in Computer Science</a:t>
            </a:r>
            <a:endParaRPr lang="el-GR" sz="1400" b="0" i="1" u="none" strike="noStrike" kern="0" cap="none" spc="-50" baseline="0">
              <a:solidFill>
                <a:srgbClr val="FFFFFF"/>
              </a:solidFill>
              <a:uFillTx/>
              <a:latin typeface="Bookman Old Style"/>
            </a:endParaRPr>
          </a:p>
        </p:txBody>
      </p:sp>
      <p:sp>
        <p:nvSpPr>
          <p:cNvPr id="13" name="Τίτλος 1"/>
          <p:cNvSpPr txBox="1"/>
          <p:nvPr/>
        </p:nvSpPr>
        <p:spPr>
          <a:xfrm>
            <a:off x="1637150" y="5060006"/>
            <a:ext cx="4395785" cy="1088483"/>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a:solidFill>
                  <a:srgbClr val="FFFFFF"/>
                </a:solidFill>
                <a:uFillTx/>
                <a:latin typeface="Bookman Old Style"/>
              </a:rPr>
              <a:t>Christos Schismenos</a:t>
            </a:r>
            <a:r>
              <a:rPr lang="en-US" sz="2400" b="0" i="1" u="none" strike="noStrike" kern="1200" cap="none" spc="-50" baseline="0">
                <a:solidFill>
                  <a:srgbClr val="FFFFFF"/>
                </a:solidFill>
                <a:uFillTx/>
                <a:latin typeface="Bookman Old Style"/>
              </a:rPr>
              <a:t/>
            </a:r>
            <a:br>
              <a:rPr lang="en-US" sz="2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Business Analyst</a:t>
            </a:r>
            <a:br>
              <a:rPr lang="en-US" sz="1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BSc in Economics and Regional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1" u="none" strike="noStrike" kern="1200" cap="none" spc="-50" baseline="0">
                <a:solidFill>
                  <a:srgbClr val="FFFFFF"/>
                </a:solidFill>
                <a:uFillTx/>
                <a:latin typeface="Bookman Old Style"/>
              </a:rPr>
              <a:t>Development</a:t>
            </a:r>
            <a:endParaRPr lang="el-GR" sz="1400" b="0" i="0" u="none" strike="noStrike" kern="1200" cap="none" spc="0" baseline="0">
              <a:solidFill>
                <a:srgbClr val="FFFFFF"/>
              </a:solidFill>
              <a:uFillTx/>
              <a:latin typeface="Calibr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a:t>
            </a:r>
            <a:endParaRPr lang="el-G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99854"/>
            <a:ext cx="3175241" cy="273954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019" y="3177309"/>
            <a:ext cx="6220551" cy="2867889"/>
          </a:xfrm>
          <a:prstGeom prst="rect">
            <a:avLst/>
          </a:prstGeom>
        </p:spPr>
      </p:pic>
      <p:sp>
        <p:nvSpPr>
          <p:cNvPr id="5" name="Rectangle 6"/>
          <p:cNvSpPr/>
          <p:nvPr/>
        </p:nvSpPr>
        <p:spPr>
          <a:xfrm>
            <a:off x="0" y="6400800"/>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42080116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Mission</a:t>
            </a:r>
            <a:endParaRPr lang="el-GR" dirty="0"/>
          </a:p>
        </p:txBody>
      </p:sp>
      <p:sp>
        <p:nvSpPr>
          <p:cNvPr id="3" name="Content Placeholder 2"/>
          <p:cNvSpPr txBox="1">
            <a:spLocks noGrp="1"/>
          </p:cNvSpPr>
          <p:nvPr>
            <p:ph idx="1"/>
          </p:nvPr>
        </p:nvSpPr>
        <p:spPr>
          <a:xfrm>
            <a:off x="1097280" y="1890714"/>
            <a:ext cx="10065065" cy="776289"/>
          </a:xfrm>
        </p:spPr>
        <p:txBody>
          <a:bodyPr/>
          <a:lstStyle/>
          <a:p>
            <a:pPr lvl="0"/>
            <a:r>
              <a:rPr lang="en-US" sz="1600">
                <a:solidFill>
                  <a:srgbClr val="595959"/>
                </a:solidFill>
              </a:rPr>
              <a:t>We are interested in classifying images containing tumors into benign (non-concerning ones)</a:t>
            </a:r>
            <a:endParaRPr lang="el-GR" sz="1600">
              <a:solidFill>
                <a:srgbClr val="595959"/>
              </a:solidFill>
            </a:endParaRPr>
          </a:p>
        </p:txBody>
      </p:sp>
      <p:sp>
        <p:nvSpPr>
          <p:cNvPr id="4" name="Rectangle 6"/>
          <p:cNvSpPr/>
          <p:nvPr/>
        </p:nvSpPr>
        <p:spPr>
          <a:xfrm>
            <a:off x="0" y="6400800"/>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Picture 7">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3692758" y="3072182"/>
            <a:ext cx="1507315" cy="1644712"/>
          </a:xfrm>
          <a:prstGeom prst="rect">
            <a:avLst/>
          </a:prstGeom>
          <a:noFill/>
          <a:ln cap="flat">
            <a:noFill/>
          </a:ln>
        </p:spPr>
      </p:pic>
      <p:sp>
        <p:nvSpPr>
          <p:cNvPr id="6" name="Content Placeholder 2"/>
          <p:cNvSpPr txBox="1"/>
          <p:nvPr/>
        </p:nvSpPr>
        <p:spPr>
          <a:xfrm>
            <a:off x="1097280" y="1890714"/>
            <a:ext cx="10307464" cy="823060"/>
          </a:xfrm>
          <a:prstGeom prst="rect">
            <a:avLst/>
          </a:prstGeom>
          <a:noFill/>
          <a:ln cap="flat">
            <a:noFill/>
          </a:ln>
        </p:spPr>
        <p:txBody>
          <a:bodyPr vert="horz" wrap="square" lIns="0" tIns="45720" rIns="0" bIns="45720" anchor="t" anchorCtr="0" compatLnSpc="1">
            <a:normAutofit/>
          </a:bodyPr>
          <a:lstStyle/>
          <a:p>
            <a: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Book"/>
              </a:rPr>
              <a:t>                                                                                                                                                   and malignant (concerning ones) using artificial neural network models.</a:t>
            </a:r>
          </a:p>
        </p:txBody>
      </p:sp>
      <p:pic>
        <p:nvPicPr>
          <p:cNvPr id="7" name="Picture 8">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6622560" y="3072182"/>
            <a:ext cx="1591366" cy="1627613"/>
          </a:xfrm>
          <a:prstGeom prst="rect">
            <a:avLst/>
          </a:prstGeom>
          <a:noFill/>
          <a:ln cap="flat">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Data</a:t>
            </a:r>
            <a:endParaRPr lang="el-GR"/>
          </a:p>
        </p:txBody>
      </p:sp>
      <p:sp>
        <p:nvSpPr>
          <p:cNvPr id="3" name="Oval 5"/>
          <p:cNvSpPr/>
          <p:nvPr/>
        </p:nvSpPr>
        <p:spPr>
          <a:xfrm flipH="1">
            <a:off x="1403924" y="2191505"/>
            <a:ext cx="138549" cy="12432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285750" marR="0" lvl="0" indent="-285750" algn="ctr"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4" name="Rectangle 6"/>
          <p:cNvSpPr/>
          <p:nvPr/>
        </p:nvSpPr>
        <p:spPr>
          <a:xfrm>
            <a:off x="1542473" y="4375458"/>
            <a:ext cx="6096003" cy="38472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900" b="0" i="0" u="none" strike="noStrike" kern="1200" cap="none" spc="0" baseline="0">
                <a:solidFill>
                  <a:srgbClr val="595959"/>
                </a:solidFill>
                <a:uFillTx/>
                <a:latin typeface="Franklin Gothic Medium" pitchFamily="34"/>
              </a:rPr>
              <a:t>Purposes of training, validating &amp; evaluating</a:t>
            </a:r>
          </a:p>
        </p:txBody>
      </p:sp>
      <p:sp>
        <p:nvSpPr>
          <p:cNvPr id="5" name="Oval 7"/>
          <p:cNvSpPr/>
          <p:nvPr/>
        </p:nvSpPr>
        <p:spPr>
          <a:xfrm flipH="1">
            <a:off x="1674440" y="2444712"/>
            <a:ext cx="73892" cy="4572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8"/>
          <p:cNvSpPr/>
          <p:nvPr/>
        </p:nvSpPr>
        <p:spPr>
          <a:xfrm>
            <a:off x="1751441" y="2291550"/>
            <a:ext cx="9412778"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ea typeface="Calibri" pitchFamily="34"/>
                <a:cs typeface="Calibri" pitchFamily="34"/>
              </a:rPr>
              <a:t>3297 images, showing 1800 images of benign and 1497 images of malignant cutaneous tumors.</a:t>
            </a:r>
            <a:endParaRPr lang="en-US" sz="1600" b="0" i="0" u="none" strike="noStrike" kern="1200" cap="none" spc="0" baseline="0">
              <a:solidFill>
                <a:srgbClr val="7F7F7F"/>
              </a:solidFill>
              <a:uFillTx/>
              <a:latin typeface="Franklin Gothic Medium" pitchFamily="34"/>
            </a:endParaRPr>
          </a:p>
        </p:txBody>
      </p:sp>
      <p:sp>
        <p:nvSpPr>
          <p:cNvPr id="7" name="Oval 9"/>
          <p:cNvSpPr/>
          <p:nvPr/>
        </p:nvSpPr>
        <p:spPr>
          <a:xfrm flipH="1">
            <a:off x="1403924" y="4515672"/>
            <a:ext cx="138549" cy="12432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8" name="Oval 12"/>
          <p:cNvSpPr/>
          <p:nvPr/>
        </p:nvSpPr>
        <p:spPr>
          <a:xfrm flipH="1">
            <a:off x="1674440" y="4965932"/>
            <a:ext cx="68351" cy="7798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9" name="Rectangle 15"/>
          <p:cNvSpPr/>
          <p:nvPr/>
        </p:nvSpPr>
        <p:spPr>
          <a:xfrm>
            <a:off x="1751441" y="4842872"/>
            <a:ext cx="9412778" cy="1323438"/>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ea typeface="Calibri" pitchFamily="34"/>
                <a:cs typeface="Calibri" pitchFamily="34"/>
              </a:rPr>
              <a:t>train set, which consists of 70% of the data set,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ea typeface="Calibri" pitchFamily="34"/>
                <a:cs typeface="Calibri" pitchFamily="34"/>
              </a:rPr>
              <a:t>validation set, which consists of 10% of the data set (used to rectify the model’s parameters -such as weights- during its training) and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ea typeface="Calibri" pitchFamily="34"/>
                <a:cs typeface="Calibri" pitchFamily="34"/>
              </a:rPr>
              <a:t>test set, which consists of 20% of the data set (used without its ground truth labels, letting the model decide how to classify the image). </a:t>
            </a:r>
          </a:p>
        </p:txBody>
      </p:sp>
      <p:sp>
        <p:nvSpPr>
          <p:cNvPr id="10" name="Rectangle 16"/>
          <p:cNvSpPr/>
          <p:nvPr/>
        </p:nvSpPr>
        <p:spPr>
          <a:xfrm>
            <a:off x="1542473" y="2048420"/>
            <a:ext cx="6096003" cy="38472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900" b="0" i="0" u="none" strike="noStrike" kern="1200" cap="none" spc="0" baseline="0">
                <a:solidFill>
                  <a:srgbClr val="595959"/>
                </a:solidFill>
                <a:uFillTx/>
                <a:latin typeface="Franklin Gothic Medium" pitchFamily="34"/>
              </a:rPr>
              <a:t>Dataset includes</a:t>
            </a:r>
          </a:p>
        </p:txBody>
      </p:sp>
      <p:graphicFrame>
        <p:nvGraphicFramePr>
          <p:cNvPr id="11" name="Πίνακας 3"/>
          <p:cNvGraphicFramePr>
            <a:graphicFrameLocks noGrp="1"/>
          </p:cNvGraphicFramePr>
          <p:nvPr/>
        </p:nvGraphicFramePr>
        <p:xfrm>
          <a:off x="2342573" y="3254340"/>
          <a:ext cx="6096012" cy="1005840"/>
        </p:xfrm>
        <a:graphic>
          <a:graphicData uri="http://schemas.openxmlformats.org/drawingml/2006/table">
            <a:tbl>
              <a:tblPr firstRow="1" bandRow="1">
                <a:effectLst/>
                <a:tableStyleId>{21E4AEA4-8DFA-4A89-87EB-49C32662AFE0}</a:tableStyleId>
              </a:tblPr>
              <a:tblGrid>
                <a:gridCol w="1524003">
                  <a:extLst>
                    <a:ext uri="{9D8B030D-6E8A-4147-A177-3AD203B41FA5}">
                      <a16:colId xmlns:a16="http://schemas.microsoft.com/office/drawing/2014/main" val="3518525835"/>
                    </a:ext>
                  </a:extLst>
                </a:gridCol>
                <a:gridCol w="1524003">
                  <a:extLst>
                    <a:ext uri="{9D8B030D-6E8A-4147-A177-3AD203B41FA5}">
                      <a16:colId xmlns:a16="http://schemas.microsoft.com/office/drawing/2014/main" val="1105224436"/>
                    </a:ext>
                  </a:extLst>
                </a:gridCol>
                <a:gridCol w="1524003">
                  <a:extLst>
                    <a:ext uri="{9D8B030D-6E8A-4147-A177-3AD203B41FA5}">
                      <a16:colId xmlns:a16="http://schemas.microsoft.com/office/drawing/2014/main" val="3709746724"/>
                    </a:ext>
                  </a:extLst>
                </a:gridCol>
                <a:gridCol w="1524003">
                  <a:extLst>
                    <a:ext uri="{9D8B030D-6E8A-4147-A177-3AD203B41FA5}">
                      <a16:colId xmlns:a16="http://schemas.microsoft.com/office/drawing/2014/main" val="3786562606"/>
                    </a:ext>
                  </a:extLst>
                </a:gridCol>
              </a:tblGrid>
              <a:tr h="298039">
                <a:tc>
                  <a:txBody>
                    <a:bodyPr/>
                    <a:lstStyle/>
                    <a:p>
                      <a:pPr lvl="0"/>
                      <a:endParaRPr lang="en-US"/>
                    </a:p>
                  </a:txBody>
                  <a:tcPr>
                    <a:solidFill>
                      <a:srgbClr val="595959"/>
                    </a:solidFill>
                  </a:tcPr>
                </a:tc>
                <a:tc>
                  <a:txBody>
                    <a:bodyPr/>
                    <a:lstStyle/>
                    <a:p>
                      <a:pPr lvl="0"/>
                      <a:r>
                        <a:rPr lang="en-US">
                          <a:effectLst>
                            <a:outerShdw dist="38096" dir="2700000">
                              <a:srgbClr val="000000"/>
                            </a:outerShdw>
                          </a:effectLst>
                        </a:rPr>
                        <a:t>Train set</a:t>
                      </a:r>
                    </a:p>
                  </a:txBody>
                  <a:tcPr>
                    <a:solidFill>
                      <a:srgbClr val="595959"/>
                    </a:solidFill>
                  </a:tcPr>
                </a:tc>
                <a:tc>
                  <a:txBody>
                    <a:bodyPr/>
                    <a:lstStyle/>
                    <a:p>
                      <a:pPr lvl="0"/>
                      <a:r>
                        <a:rPr lang="en-US">
                          <a:effectLst>
                            <a:outerShdw dist="38096" dir="2700000">
                              <a:srgbClr val="000000"/>
                            </a:outerShdw>
                          </a:effectLst>
                        </a:rPr>
                        <a:t>Validation set</a:t>
                      </a:r>
                    </a:p>
                  </a:txBody>
                  <a:tcPr>
                    <a:solidFill>
                      <a:srgbClr val="595959"/>
                    </a:solidFill>
                  </a:tcPr>
                </a:tc>
                <a:tc>
                  <a:txBody>
                    <a:bodyPr/>
                    <a:lstStyle/>
                    <a:p>
                      <a:pPr lvl="0"/>
                      <a:r>
                        <a:rPr lang="en-US">
                          <a:effectLst>
                            <a:outerShdw dist="38096" dir="2700000">
                              <a:srgbClr val="000000"/>
                            </a:outerShdw>
                          </a:effectLst>
                        </a:rPr>
                        <a:t>Test</a:t>
                      </a:r>
                      <a:r>
                        <a:rPr lang="en-US" baseline="0">
                          <a:effectLst>
                            <a:outerShdw dist="38096" dir="2700000">
                              <a:srgbClr val="000000"/>
                            </a:outerShdw>
                          </a:effectLst>
                        </a:rPr>
                        <a:t> set</a:t>
                      </a:r>
                      <a:endParaRPr lang="en-US">
                        <a:effectLst>
                          <a:outerShdw dist="38096" dir="2700000">
                            <a:srgbClr val="000000"/>
                          </a:outerShdw>
                        </a:effectLst>
                      </a:endParaRPr>
                    </a:p>
                  </a:txBody>
                  <a:tcPr>
                    <a:solidFill>
                      <a:srgbClr val="595959"/>
                    </a:solidFill>
                  </a:tcPr>
                </a:tc>
                <a:extLst>
                  <a:ext uri="{0D108BD9-81ED-4DB2-BD59-A6C34878D82A}">
                    <a16:rowId xmlns:a16="http://schemas.microsoft.com/office/drawing/2014/main" val="2109255729"/>
                  </a:ext>
                </a:extLst>
              </a:tr>
              <a:tr h="521381">
                <a:tc>
                  <a:txBody>
                    <a:bodyPr/>
                    <a:lstStyle/>
                    <a:p>
                      <a:pPr lvl="0"/>
                      <a:r>
                        <a:rPr lang="en-US" sz="1800" b="1"/>
                        <a:t>Images after</a:t>
                      </a:r>
                      <a:r>
                        <a:rPr lang="en-US" sz="1800" b="1" baseline="0"/>
                        <a:t> augmentation</a:t>
                      </a:r>
                      <a:endParaRPr lang="en-US" sz="1800" b="1"/>
                    </a:p>
                  </a:txBody>
                  <a:tcPr>
                    <a:solidFill>
                      <a:srgbClr val="2E75B6"/>
                    </a:solidFill>
                  </a:tcPr>
                </a:tc>
                <a:tc>
                  <a:txBody>
                    <a:bodyPr/>
                    <a:lstStyle/>
                    <a:p>
                      <a:pPr lvl="0"/>
                      <a:r>
                        <a:rPr lang="en-US" i="1"/>
                        <a:t>9233</a:t>
                      </a:r>
                    </a:p>
                  </a:txBody>
                  <a:tcPr>
                    <a:solidFill>
                      <a:srgbClr val="2E75B6"/>
                    </a:solidFill>
                  </a:tcPr>
                </a:tc>
                <a:tc>
                  <a:txBody>
                    <a:bodyPr/>
                    <a:lstStyle/>
                    <a:p>
                      <a:pPr lvl="0"/>
                      <a:r>
                        <a:rPr lang="en-US" i="1"/>
                        <a:t>1283</a:t>
                      </a:r>
                    </a:p>
                  </a:txBody>
                  <a:tcPr>
                    <a:solidFill>
                      <a:srgbClr val="2E75B6"/>
                    </a:solidFill>
                  </a:tcPr>
                </a:tc>
                <a:tc>
                  <a:txBody>
                    <a:bodyPr/>
                    <a:lstStyle/>
                    <a:p>
                      <a:pPr lvl="0"/>
                      <a:r>
                        <a:rPr lang="en-US" i="1"/>
                        <a:t>2671</a:t>
                      </a:r>
                    </a:p>
                  </a:txBody>
                  <a:tcPr>
                    <a:solidFill>
                      <a:srgbClr val="2E75B6"/>
                    </a:solidFill>
                  </a:tcPr>
                </a:tc>
                <a:extLst>
                  <a:ext uri="{0D108BD9-81ED-4DB2-BD59-A6C34878D82A}">
                    <a16:rowId xmlns:a16="http://schemas.microsoft.com/office/drawing/2014/main" val="2704290061"/>
                  </a:ext>
                </a:extLst>
              </a:tr>
            </a:tbl>
          </a:graphicData>
        </a:graphic>
      </p:graphicFrame>
      <p:sp>
        <p:nvSpPr>
          <p:cNvPr id="12" name="Oval 19"/>
          <p:cNvSpPr/>
          <p:nvPr/>
        </p:nvSpPr>
        <p:spPr>
          <a:xfrm flipH="1">
            <a:off x="1672245" y="5239612"/>
            <a:ext cx="68351" cy="7798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3" name="Oval 20"/>
          <p:cNvSpPr/>
          <p:nvPr/>
        </p:nvSpPr>
        <p:spPr>
          <a:xfrm flipH="1">
            <a:off x="1672016" y="5686077"/>
            <a:ext cx="68351" cy="7798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4" name="Rectangle 21"/>
          <p:cNvSpPr/>
          <p:nvPr/>
        </p:nvSpPr>
        <p:spPr>
          <a:xfrm>
            <a:off x="0" y="6400800"/>
            <a:ext cx="12191996" cy="457200"/>
          </a:xfrm>
          <a:prstGeom prst="rect">
            <a:avLst/>
          </a:prstGeom>
          <a:solidFill>
            <a:srgbClr val="59595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5" name="Rectangle 22"/>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0"/>
                                          </p:val>
                                        </p:tav>
                                        <p:tav tm="100000">
                                          <p:val>
                                            <p:strVal val="#ppt_w"/>
                                          </p:val>
                                        </p:tav>
                                      </p:tavLst>
                                    </p:anim>
                                    <p:anim calcmode="lin" valueType="num">
                                      <p:cBhvr>
                                        <p:cTn id="8" dur="1000" fill="hold"/>
                                        <p:tgtEl>
                                          <p:spTgt spid="11"/>
                                        </p:tgtEl>
                                        <p:attrNameLst>
                                          <p:attrName>ppt_h</p:attrName>
                                        </p:attrNameLst>
                                      </p:cBhvr>
                                      <p:tavLst>
                                        <p:tav tm="0">
                                          <p:val>
                                            <p:strVal val="0"/>
                                          </p:val>
                                        </p:tav>
                                        <p:tav tm="100000">
                                          <p:val>
                                            <p:strVal val="#ppt_h"/>
                                          </p:val>
                                        </p:tav>
                                      </p:tavLst>
                                    </p:anim>
                                    <p:anim calcmode="lin" valueType="num">
                                      <p:cBhvr>
                                        <p:cTn id="9" dur="1000" fill="hold"/>
                                        <p:tgtEl>
                                          <p:spTgt spid="11"/>
                                        </p:tgtEl>
                                        <p:attrNameLst>
                                          <p:attrName>r</p:attrName>
                                        </p:attrNameLst>
                                      </p:cBhvr>
                                      <p:tavLst>
                                        <p:tav tm="0">
                                          <p:val>
                                            <p:strVal val="90"/>
                                          </p:val>
                                        </p:tav>
                                        <p:tav tm="100000">
                                          <p:val>
                                            <p:str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Models</a:t>
            </a:r>
            <a:endParaRPr lang="el-GR" dirty="0"/>
          </a:p>
        </p:txBody>
      </p:sp>
      <p:sp>
        <p:nvSpPr>
          <p:cNvPr id="14" name="Rectangle 21"/>
          <p:cNvSpPr/>
          <p:nvPr/>
        </p:nvSpPr>
        <p:spPr>
          <a:xfrm>
            <a:off x="0" y="6400800"/>
            <a:ext cx="12191996" cy="457200"/>
          </a:xfrm>
          <a:prstGeom prst="rect">
            <a:avLst/>
          </a:prstGeom>
          <a:solidFill>
            <a:srgbClr val="59595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5" name="Rectangle 22"/>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6" name="TextBox 15"/>
          <p:cNvSpPr txBox="1"/>
          <p:nvPr/>
        </p:nvSpPr>
        <p:spPr>
          <a:xfrm>
            <a:off x="665942" y="2205474"/>
            <a:ext cx="5079076"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err="1" smtClean="0">
                <a:solidFill>
                  <a:schemeClr val="tx1">
                    <a:lumMod val="65000"/>
                    <a:lumOff val="35000"/>
                  </a:schemeClr>
                </a:solidFill>
                <a:latin typeface="Franklin Gothic Medium" panose="020B0603020102020204" pitchFamily="34" charset="0"/>
              </a:rPr>
              <a:t>MultiLayer</a:t>
            </a:r>
            <a:r>
              <a:rPr lang="en-US" sz="2800" dirty="0" smtClean="0">
                <a:solidFill>
                  <a:schemeClr val="tx1">
                    <a:lumMod val="65000"/>
                    <a:lumOff val="35000"/>
                  </a:schemeClr>
                </a:solidFill>
                <a:latin typeface="Franklin Gothic Medium" panose="020B0603020102020204" pitchFamily="34" charset="0"/>
              </a:rPr>
              <a:t> Perceptron (MLP) </a:t>
            </a:r>
            <a:endParaRPr lang="el-GR" sz="2800" dirty="0">
              <a:solidFill>
                <a:schemeClr val="tx1">
                  <a:lumMod val="65000"/>
                  <a:lumOff val="35000"/>
                </a:schemeClr>
              </a:solidFill>
              <a:latin typeface="Franklin Gothic Medium" panose="020B0603020102020204" pitchFamily="34" charset="0"/>
            </a:endParaRPr>
          </a:p>
        </p:txBody>
      </p:sp>
      <p:sp>
        <p:nvSpPr>
          <p:cNvPr id="17" name="TextBox 16"/>
          <p:cNvSpPr txBox="1"/>
          <p:nvPr/>
        </p:nvSpPr>
        <p:spPr>
          <a:xfrm>
            <a:off x="665942" y="2995929"/>
            <a:ext cx="5871556" cy="954107"/>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solidFill>
                  <a:schemeClr val="tx1">
                    <a:lumMod val="65000"/>
                    <a:lumOff val="35000"/>
                  </a:schemeClr>
                </a:solidFill>
                <a:latin typeface="Franklin Gothic Medium" panose="020B0603020102020204" pitchFamily="34" charset="0"/>
              </a:rPr>
              <a:t>Convolutional Neural Network (CNN) </a:t>
            </a:r>
            <a:endParaRPr lang="el-GR" sz="2800" dirty="0">
              <a:solidFill>
                <a:schemeClr val="tx1">
                  <a:lumMod val="65000"/>
                  <a:lumOff val="35000"/>
                </a:schemeClr>
              </a:solidFill>
              <a:latin typeface="Franklin Gothic Medium" panose="020B0603020102020204" pitchFamily="34" charset="0"/>
            </a:endParaRPr>
          </a:p>
        </p:txBody>
      </p:sp>
      <p:sp>
        <p:nvSpPr>
          <p:cNvPr id="18" name="TextBox 17"/>
          <p:cNvSpPr txBox="1"/>
          <p:nvPr/>
        </p:nvSpPr>
        <p:spPr>
          <a:xfrm>
            <a:off x="665942" y="4188123"/>
            <a:ext cx="5238865" cy="954107"/>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tx1">
                    <a:lumMod val="65000"/>
                    <a:lumOff val="35000"/>
                  </a:schemeClr>
                </a:solidFill>
                <a:latin typeface="Franklin Gothic Medium" panose="020B0603020102020204" pitchFamily="34" charset="0"/>
              </a:rPr>
              <a:t>Stochastic Gradient </a:t>
            </a:r>
            <a:r>
              <a:rPr lang="en-US" sz="2800" dirty="0" smtClean="0">
                <a:solidFill>
                  <a:schemeClr val="tx1">
                    <a:lumMod val="65000"/>
                    <a:lumOff val="35000"/>
                  </a:schemeClr>
                </a:solidFill>
                <a:latin typeface="Franklin Gothic Medium" panose="020B0603020102020204" pitchFamily="34" charset="0"/>
              </a:rPr>
              <a:t>Descent (SDG) </a:t>
            </a:r>
            <a:endParaRPr lang="el-GR" sz="2800" dirty="0">
              <a:solidFill>
                <a:schemeClr val="tx1">
                  <a:lumMod val="65000"/>
                  <a:lumOff val="35000"/>
                </a:schemeClr>
              </a:solidFill>
              <a:latin typeface="Franklin Gothic Medium" panose="020B0603020102020204" pitchFamily="34" charset="0"/>
            </a:endParaRPr>
          </a:p>
        </p:txBody>
      </p:sp>
      <p:sp>
        <p:nvSpPr>
          <p:cNvPr id="19" name="TextBox 18"/>
          <p:cNvSpPr txBox="1"/>
          <p:nvPr/>
        </p:nvSpPr>
        <p:spPr>
          <a:xfrm>
            <a:off x="665942" y="5342668"/>
            <a:ext cx="5700684"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tx1">
                    <a:lumMod val="65000"/>
                    <a:lumOff val="35000"/>
                  </a:schemeClr>
                </a:solidFill>
                <a:latin typeface="Franklin Gothic Medium" panose="020B0603020102020204" pitchFamily="34" charset="0"/>
              </a:rPr>
              <a:t>Support Vector </a:t>
            </a:r>
            <a:r>
              <a:rPr lang="en-US" sz="2800" dirty="0" smtClean="0">
                <a:solidFill>
                  <a:schemeClr val="tx1">
                    <a:lumMod val="65000"/>
                    <a:lumOff val="35000"/>
                  </a:schemeClr>
                </a:solidFill>
                <a:latin typeface="Franklin Gothic Medium" panose="020B0603020102020204" pitchFamily="34" charset="0"/>
              </a:rPr>
              <a:t>Machines (SVM)</a:t>
            </a:r>
            <a:endParaRPr lang="el-GR" sz="2800" dirty="0">
              <a:solidFill>
                <a:schemeClr val="tx1">
                  <a:lumMod val="65000"/>
                  <a:lumOff val="35000"/>
                </a:schemeClr>
              </a:solidFill>
              <a:latin typeface="Franklin Gothic Medium" panose="020B0603020102020204" pitchFamily="34"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498" y="1967352"/>
            <a:ext cx="4618182" cy="4174830"/>
          </a:xfrm>
          <a:prstGeom prst="rect">
            <a:avLst/>
          </a:prstGeom>
        </p:spPr>
      </p:pic>
    </p:spTree>
    <p:extLst>
      <p:ext uri="{BB962C8B-B14F-4D97-AF65-F5344CB8AC3E}">
        <p14:creationId xmlns:p14="http://schemas.microsoft.com/office/powerpoint/2010/main" val="15729584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MultiLayer Perceptron (MLP)</a:t>
            </a:r>
            <a:endParaRPr lang="el-GR"/>
          </a:p>
        </p:txBody>
      </p:sp>
      <p:sp>
        <p:nvSpPr>
          <p:cNvPr id="3" name="Rectangle 4"/>
          <p:cNvSpPr/>
          <p:nvPr/>
        </p:nvSpPr>
        <p:spPr>
          <a:xfrm>
            <a:off x="1401884" y="2069113"/>
            <a:ext cx="969821" cy="1078342"/>
          </a:xfrm>
          <a:prstGeom prst="rect">
            <a:avLst/>
          </a:prstGeom>
          <a:blipFill>
            <a:blip r:embed="rId2">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4" name="Rectangle 5"/>
          <p:cNvSpPr/>
          <p:nvPr/>
        </p:nvSpPr>
        <p:spPr>
          <a:xfrm>
            <a:off x="5496202" y="2066845"/>
            <a:ext cx="969821" cy="1078342"/>
          </a:xfrm>
          <a:prstGeom prst="rect">
            <a:avLst/>
          </a:prstGeom>
          <a:blipFill>
            <a:blip r:embed="rId3">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5" name="Rectangle 7"/>
          <p:cNvSpPr/>
          <p:nvPr/>
        </p:nvSpPr>
        <p:spPr>
          <a:xfrm>
            <a:off x="10056964" y="2062996"/>
            <a:ext cx="969821" cy="1078342"/>
          </a:xfrm>
          <a:prstGeom prst="rect">
            <a:avLst/>
          </a:prstGeom>
          <a:blipFill>
            <a:blip r:embed="rId4">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8"/>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7" name="Rectangle 6"/>
          <p:cNvSpPr/>
          <p:nvPr/>
        </p:nvSpPr>
        <p:spPr>
          <a:xfrm>
            <a:off x="911080" y="3419746"/>
            <a:ext cx="1951411" cy="1384995"/>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Input Layer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595959"/>
                </a:solidFill>
                <a:uFillTx/>
                <a:latin typeface="Franklin Gothic Medium" pitchFamily="34"/>
                <a:cs typeface="Calibri" pitchFamily="34"/>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(256*256*3)</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196608 neurons</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Flatten</a:t>
            </a:r>
            <a:endParaRPr lang="en-US" sz="1600" b="0" i="0" u="none" strike="noStrike" kern="1200" cap="none" spc="0" baseline="0">
              <a:solidFill>
                <a:srgbClr val="595959"/>
              </a:solidFill>
              <a:uFillTx/>
              <a:latin typeface="Franklin Gothic Medium" pitchFamily="34"/>
            </a:endParaRPr>
          </a:p>
        </p:txBody>
      </p:sp>
      <p:sp>
        <p:nvSpPr>
          <p:cNvPr id="8" name="Rectangle 6"/>
          <p:cNvSpPr/>
          <p:nvPr/>
        </p:nvSpPr>
        <p:spPr>
          <a:xfrm>
            <a:off x="4429253" y="3355098"/>
            <a:ext cx="3103720" cy="2123657"/>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Hidden Layer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0" cap="none" spc="0" baseline="0">
              <a:solidFill>
                <a:srgbClr val="000000"/>
              </a:solidFill>
              <a:uFillTx/>
              <a:latin typeface="Franklin Gothic Medium"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l-GR" sz="1600" b="0" i="0" u="none" strike="noStrike" kern="0" cap="none" spc="0" baseline="0">
                <a:solidFill>
                  <a:srgbClr val="595959"/>
                </a:solidFill>
                <a:uFillTx/>
                <a:latin typeface="Franklin Gothic Medium" pitchFamily="34"/>
                <a:cs typeface="Calibri" pitchFamily="34"/>
              </a:rPr>
              <a:t>2</a:t>
            </a:r>
            <a:r>
              <a:rPr lang="en-US" sz="1600" b="0" i="0" u="none" strike="noStrike" kern="0" cap="none" spc="0" baseline="0">
                <a:solidFill>
                  <a:srgbClr val="595959"/>
                </a:solidFill>
                <a:uFillTx/>
                <a:latin typeface="Franklin Gothic Medium" pitchFamily="34"/>
                <a:cs typeface="Calibri" pitchFamily="34"/>
              </a:rPr>
              <a:t> dense  neurons (sub-) layers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in the hidden layer each of them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consisting of 512 neurons</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ReLU Activation Function</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Dropout 0.5</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595959"/>
              </a:solidFill>
              <a:uFillTx/>
              <a:latin typeface="Franklin Gothic Medium" pitchFamily="34"/>
            </a:endParaRPr>
          </a:p>
        </p:txBody>
      </p:sp>
      <p:sp>
        <p:nvSpPr>
          <p:cNvPr id="9" name="Rectangle 6"/>
          <p:cNvSpPr/>
          <p:nvPr/>
        </p:nvSpPr>
        <p:spPr>
          <a:xfrm>
            <a:off x="9592074" y="3442606"/>
            <a:ext cx="1899592" cy="1600437"/>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Output Layer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595959"/>
              </a:solidFill>
              <a:uFillTx/>
              <a:latin typeface="Franklin Gothic Medium" pitchFamily="34"/>
              <a:cs typeface="Calibri"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2 classes</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softmax activation function</a:t>
            </a:r>
            <a:endParaRPr lang="en-US" sz="1600" b="0" i="0" u="none" strike="noStrike" kern="1200" cap="none" spc="0" baseline="0">
              <a:solidFill>
                <a:srgbClr val="595959"/>
              </a:solidFill>
              <a:uFillTx/>
              <a:latin typeface="Franklin Gothic Medium" pitchFamily="34"/>
            </a:endParaRPr>
          </a:p>
        </p:txBody>
      </p:sp>
      <p:sp>
        <p:nvSpPr>
          <p:cNvPr id="10" name="TextBox 14"/>
          <p:cNvSpPr txBox="1"/>
          <p:nvPr/>
        </p:nvSpPr>
        <p:spPr>
          <a:xfrm>
            <a:off x="745053" y="5478755"/>
            <a:ext cx="4234879" cy="10772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18 epochs</a:t>
            </a:r>
            <a:r>
              <a:rPr lang="el-GR" sz="1600" b="0" i="0" u="none" strike="noStrike" kern="1200" cap="none" spc="0" baseline="0">
                <a:solidFill>
                  <a:srgbClr val="595959"/>
                </a:solidFill>
                <a:uFillTx/>
                <a:latin typeface="Franklin Gothic Medium" pitchFamily="34"/>
              </a:rPr>
              <a:t> (</a:t>
            </a:r>
            <a:r>
              <a:rPr lang="en-US" sz="1600" b="0" i="0" u="none" strike="noStrike" kern="1200" cap="none" spc="0" baseline="0">
                <a:solidFill>
                  <a:srgbClr val="595959"/>
                </a:solidFill>
                <a:uFillTx/>
                <a:latin typeface="Franklin Gothic Medium" pitchFamily="34"/>
              </a:rPr>
              <a:t>early stopping)</a:t>
            </a:r>
          </a:p>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Optimizer with Learning Rate 1e-5</a:t>
            </a:r>
          </a:p>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Binary Cross Entropy for Loss Estimation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595959"/>
              </a:solidFill>
              <a:uFillTx/>
              <a:latin typeface="Franklin Gothic Medium" pitchFamily="34"/>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anim calcmode="lin" valueType="num">
                                      <p:cBhvr>
                                        <p:cTn id="37" dur="500" fill="hold"/>
                                        <p:tgtEl>
                                          <p:spTgt spid="5"/>
                                        </p:tgtEl>
                                        <p:attrNameLst>
                                          <p:attrName>ppt_x</p:attrName>
                                        </p:attrNameLst>
                                      </p:cBhvr>
                                      <p:tavLst>
                                        <p:tav tm="0">
                                          <p:val>
                                            <p:strVal val="#ppt_x"/>
                                          </p:val>
                                        </p:tav>
                                        <p:tav tm="100000">
                                          <p:val>
                                            <p:strVal val="#ppt_x"/>
                                          </p:val>
                                        </p:tav>
                                      </p:tavLst>
                                    </p:anim>
                                    <p:anim calcmode="lin" valueType="num">
                                      <p:cBhvr>
                                        <p:cTn id="38"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p:cNvSpPr txBox="1">
            <a:spLocks noGrp="1"/>
          </p:cNvSpPr>
          <p:nvPr>
            <p:ph type="title"/>
          </p:nvPr>
        </p:nvSpPr>
        <p:spPr>
          <a:xfrm>
            <a:off x="891540" y="286600"/>
            <a:ext cx="10926449" cy="1450759"/>
          </a:xfrm>
        </p:spPr>
        <p:txBody>
          <a:bodyPr/>
          <a:lstStyle/>
          <a:p>
            <a:pPr lvl="0"/>
            <a:r>
              <a:rPr lang="en-US"/>
              <a:t>Convolutional Neural Network (CNN)</a:t>
            </a:r>
            <a:endParaRPr lang="el-GR"/>
          </a:p>
        </p:txBody>
      </p:sp>
      <p:pic>
        <p:nvPicPr>
          <p:cNvPr id="3" name="Picture 7">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4021668" y="2037557"/>
            <a:ext cx="1055510" cy="1096310"/>
          </a:xfrm>
          <a:prstGeom prst="rect">
            <a:avLst/>
          </a:prstGeom>
          <a:noFill/>
          <a:ln cap="flat">
            <a:noFill/>
          </a:ln>
        </p:spPr>
      </p:pic>
      <p:pic>
        <p:nvPicPr>
          <p:cNvPr id="4" name="Picture 8">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6747266" y="2037557"/>
            <a:ext cx="1033107" cy="1096310"/>
          </a:xfrm>
          <a:prstGeom prst="rect">
            <a:avLst/>
          </a:prstGeom>
          <a:noFill/>
          <a:ln cap="flat">
            <a:noFill/>
          </a:ln>
        </p:spPr>
      </p:pic>
      <p:sp>
        <p:nvSpPr>
          <p:cNvPr id="5" name="Rectangle 17"/>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6"/>
          <p:cNvSpPr/>
          <p:nvPr/>
        </p:nvSpPr>
        <p:spPr>
          <a:xfrm>
            <a:off x="6244382" y="3142929"/>
            <a:ext cx="2187866" cy="1600437"/>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Activation Function</a:t>
            </a:r>
            <a:endParaRPr lang="en-US" sz="1800" b="1" i="0" u="none" strike="noStrike" kern="0" cap="none" spc="0" baseline="0">
              <a:solidFill>
                <a:srgbClr val="595959"/>
              </a:solidFill>
              <a:uFillTx/>
              <a:latin typeface="Franklin Gothic Medium" pitchFamily="34"/>
              <a:cs typeface="Calibri"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ReLU Activation Function</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Softmax Activation Function</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endParaRPr lang="en-US" sz="1600" b="0" i="0" u="none" strike="noStrike" kern="0" cap="none" spc="0" baseline="0">
              <a:solidFill>
                <a:srgbClr val="595959"/>
              </a:solidFill>
              <a:uFillTx/>
              <a:latin typeface="Franklin Gothic Medium" pitchFamily="34"/>
            </a:endParaRPr>
          </a:p>
        </p:txBody>
      </p:sp>
      <p:sp>
        <p:nvSpPr>
          <p:cNvPr id="7" name="Rectangle 6"/>
          <p:cNvSpPr/>
          <p:nvPr/>
        </p:nvSpPr>
        <p:spPr>
          <a:xfrm>
            <a:off x="3387248" y="3142929"/>
            <a:ext cx="2324359" cy="2412964"/>
          </a:xfrm>
          <a:prstGeom prst="rect">
            <a:avLst/>
          </a:prstGeom>
          <a:noFill/>
          <a:ln cap="flat">
            <a:noFill/>
            <a:prstDash val="solid"/>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Layer</a:t>
            </a:r>
            <a:r>
              <a:rPr lang="en-US" sz="1800" b="1" i="0" u="none" strike="noStrike" kern="0" cap="none" spc="0" baseline="0">
                <a:solidFill>
                  <a:srgbClr val="000000"/>
                </a:solidFill>
                <a:uFillTx/>
                <a:latin typeface="Calibri"/>
              </a:rPr>
              <a:t> </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3 </a:t>
            </a:r>
            <a:r>
              <a:rPr lang="en-US" sz="1600" b="0" i="0" u="none" strike="noStrike" kern="0" cap="none" spc="0" baseline="0">
                <a:solidFill>
                  <a:srgbClr val="595959"/>
                </a:solidFill>
                <a:uFillTx/>
                <a:latin typeface="Franklin Gothic Medium" pitchFamily="34"/>
              </a:rPr>
              <a:t>C</a:t>
            </a:r>
            <a:r>
              <a:rPr lang="en-US" sz="1600" b="0" i="0" u="none" strike="noStrike" kern="1200" cap="none" spc="0" baseline="0">
                <a:solidFill>
                  <a:srgbClr val="595959"/>
                </a:solidFill>
                <a:uFillTx/>
                <a:latin typeface="Franklin Gothic Medium" pitchFamily="34"/>
              </a:rPr>
              <a:t>onvolutional Layers 2D </a:t>
            </a: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32 Filters</a:t>
            </a:r>
            <a:endParaRPr lang="en-US" sz="1600" b="0" i="0" u="none" strike="noStrike" kern="1200" cap="none" spc="0" baseline="0">
              <a:solidFill>
                <a:srgbClr val="595959"/>
              </a:solidFill>
              <a:uFillTx/>
              <a:latin typeface="Franklin Gothic Medium" pitchFamily="34"/>
            </a:endParaRP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Maxpooling 2D 5x5</a:t>
            </a: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Dropout 0.25</a:t>
            </a: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1 Dense Layer consisting of 512 neurons (MLP)</a:t>
            </a: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Flatten</a:t>
            </a:r>
          </a:p>
        </p:txBody>
      </p:sp>
      <p:sp>
        <p:nvSpPr>
          <p:cNvPr id="8" name="TextBox 12"/>
          <p:cNvSpPr txBox="1"/>
          <p:nvPr/>
        </p:nvSpPr>
        <p:spPr>
          <a:xfrm>
            <a:off x="9237643" y="3120042"/>
            <a:ext cx="2395618" cy="13542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800" b="1" i="0" u="none" strike="noStrike" kern="1200" cap="none" spc="0" baseline="0">
                <a:solidFill>
                  <a:srgbClr val="000000"/>
                </a:solidFill>
                <a:uFillTx/>
                <a:latin typeface="Franklin Gothic Medium" pitchFamily="34"/>
              </a:rPr>
              <a:t>       </a:t>
            </a:r>
            <a:r>
              <a:rPr lang="en-US" sz="1800" b="1" i="0" u="none" strike="noStrike" kern="1200" cap="none" spc="0" baseline="0">
                <a:solidFill>
                  <a:srgbClr val="000000"/>
                </a:solidFill>
                <a:uFillTx/>
                <a:latin typeface="Franklin Gothic Medium" pitchFamily="34"/>
              </a:rPr>
              <a:t>Optimizer</a:t>
            </a:r>
            <a:r>
              <a:rPr lang="en-US" sz="1800" b="0" i="0" u="none" strike="noStrike" kern="1200" cap="none" spc="0" baseline="0">
                <a:solidFill>
                  <a:srgbClr val="000000"/>
                </a:solidFill>
                <a:uFillTx/>
                <a:latin typeface="Franklin Gothic Medium" pitchFamily="34"/>
              </a:rPr>
              <a:t> </a:t>
            </a:r>
            <a:endParaRPr lang="el-GR" sz="1800" b="0" i="0" u="none" strike="noStrike" kern="1200" cap="none" spc="0" baseline="0">
              <a:solidFill>
                <a:srgbClr val="000000"/>
              </a:solidFill>
              <a:uFillTx/>
              <a:latin typeface="Franklin Gothic Medium"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Optimizer with Learning Rate 1e-5</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Binary Cross Entropy for Loss Estimation</a:t>
            </a:r>
            <a:endParaRPr lang="el-GR" sz="1600" b="0" i="0" u="none" strike="noStrike" kern="1200" cap="none" spc="0" baseline="0">
              <a:solidFill>
                <a:srgbClr val="595959"/>
              </a:solidFill>
              <a:uFillTx/>
              <a:latin typeface="Franklin Gothic Medium" pitchFamily="34"/>
            </a:endParaRPr>
          </a:p>
        </p:txBody>
      </p:sp>
      <p:pic>
        <p:nvPicPr>
          <p:cNvPr id="9" name="Picture 13">
            <a:extLst>
              <a:ext uri="{FF2B5EF4-FFF2-40B4-BE49-F238E27FC236}">
                <a16:creationId xmlns:a16="http://schemas.microsoft.com/office/drawing/2014/main" id="{00000000-0000-0000-0000-000000000000}"/>
              </a:ext>
            </a:extLst>
          </p:cNvPr>
          <p:cNvPicPr>
            <a:picLocks noChangeAspect="1"/>
          </p:cNvPicPr>
          <p:nvPr/>
        </p:nvPicPr>
        <p:blipFill>
          <a:blip r:embed="rId4"/>
          <a:stretch>
            <a:fillRect/>
          </a:stretch>
        </p:blipFill>
        <p:spPr>
          <a:xfrm>
            <a:off x="1031452" y="2037557"/>
            <a:ext cx="1244964" cy="1096310"/>
          </a:xfrm>
          <a:prstGeom prst="rect">
            <a:avLst/>
          </a:prstGeom>
          <a:noFill/>
          <a:ln cap="flat">
            <a:noFill/>
          </a:ln>
        </p:spPr>
      </p:pic>
      <p:pic>
        <p:nvPicPr>
          <p:cNvPr id="10" name="Picture 14">
            <a:extLst>
              <a:ext uri="{FF2B5EF4-FFF2-40B4-BE49-F238E27FC236}">
                <a16:creationId xmlns:a16="http://schemas.microsoft.com/office/drawing/2014/main" id="{00000000-0000-0000-0000-000000000000}"/>
              </a:ext>
            </a:extLst>
          </p:cNvPr>
          <p:cNvPicPr>
            <a:picLocks noChangeAspect="1"/>
          </p:cNvPicPr>
          <p:nvPr/>
        </p:nvPicPr>
        <p:blipFill>
          <a:blip r:embed="rId5"/>
          <a:stretch>
            <a:fillRect/>
          </a:stretch>
        </p:blipFill>
        <p:spPr>
          <a:xfrm>
            <a:off x="9525633" y="2037557"/>
            <a:ext cx="1324618" cy="1082485"/>
          </a:xfrm>
          <a:prstGeom prst="rect">
            <a:avLst/>
          </a:prstGeom>
          <a:noFill/>
          <a:ln cap="flat">
            <a:noFill/>
          </a:ln>
        </p:spPr>
      </p:pic>
      <p:sp>
        <p:nvSpPr>
          <p:cNvPr id="11" name="TextBox 16"/>
          <p:cNvSpPr txBox="1"/>
          <p:nvPr/>
        </p:nvSpPr>
        <p:spPr>
          <a:xfrm>
            <a:off x="591708" y="3133868"/>
            <a:ext cx="2309088" cy="86177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              </a:t>
            </a:r>
            <a:r>
              <a:rPr lang="en-US" sz="1800" b="1" i="0" u="none" strike="noStrike" kern="1200" cap="none" spc="0" baseline="0">
                <a:solidFill>
                  <a:srgbClr val="000000"/>
                </a:solidFill>
                <a:uFillTx/>
                <a:latin typeface="Franklin Gothic Medium" pitchFamily="34"/>
              </a:rPr>
              <a:t>Input</a:t>
            </a:r>
            <a:r>
              <a:rPr lang="en-US" sz="1600" b="0" i="0" u="none" strike="noStrike" kern="1200" cap="none" spc="0" baseline="0">
                <a:solidFill>
                  <a:srgbClr val="595959"/>
                </a:solidFill>
                <a:uFillTx/>
                <a:latin typeface="Franklin Gothic Medium" pitchFamily="34"/>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         (256*256*3)</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196.608 neurons</a:t>
            </a:r>
          </a:p>
        </p:txBody>
      </p:sp>
      <p:sp>
        <p:nvSpPr>
          <p:cNvPr id="12" name="TextBox 17"/>
          <p:cNvSpPr txBox="1"/>
          <p:nvPr/>
        </p:nvSpPr>
        <p:spPr>
          <a:xfrm>
            <a:off x="484531" y="4888876"/>
            <a:ext cx="2659495" cy="132343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dirty="0">
                <a:solidFill>
                  <a:srgbClr val="404040"/>
                </a:solidFill>
                <a:uFillTx/>
                <a:latin typeface="Franklin Gothic Medium" pitchFamily="34"/>
              </a:rPr>
              <a:t>40 epochs (early stopping)</a:t>
            </a:r>
            <a:endParaRPr lang="el-GR" sz="1600" b="0" i="0" u="none" strike="noStrike" kern="1200" cap="none" spc="0" baseline="0" dirty="0">
              <a:solidFill>
                <a:srgbClr val="404040"/>
              </a:solidFill>
              <a:uFillTx/>
              <a:latin typeface="Franklin Gothic Medium"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dirty="0" err="1">
                <a:solidFill>
                  <a:srgbClr val="404040"/>
                </a:solidFill>
                <a:uFillTx/>
                <a:latin typeface="Franklin Gothic Medium" pitchFamily="34"/>
              </a:rPr>
              <a:t>ModelCheckpoint</a:t>
            </a:r>
            <a:r>
              <a:rPr lang="en-US" sz="1600" b="0" i="0" u="none" strike="noStrike" kern="1200" cap="none" spc="0" baseline="0" dirty="0">
                <a:solidFill>
                  <a:srgbClr val="404040"/>
                </a:solidFill>
                <a:uFillTx/>
                <a:latin typeface="Franklin Gothic Medium" pitchFamily="34"/>
              </a:rPr>
              <a:t> for saving the weights  of the model</a:t>
            </a:r>
            <a:endParaRPr lang="el-GR" sz="1600" b="0" i="0" u="none" strike="noStrike" kern="1200" cap="none" spc="0" baseline="0" dirty="0">
              <a:solidFill>
                <a:srgbClr val="404040"/>
              </a:solidFill>
              <a:uFillTx/>
              <a:latin typeface="Franklin Gothic Medium" pitchFamily="3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1000"/>
                                        <p:tgtEl>
                                          <p:spTgt spid="11">
                                            <p:txEl>
                                              <p:pRg st="1" end="1"/>
                                            </p:txEl>
                                          </p:spTgt>
                                        </p:tgtEl>
                                      </p:cBhvr>
                                    </p:animEffect>
                                    <p:anim calcmode="lin" valueType="num">
                                      <p:cBhvr>
                                        <p:cTn id="20"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fade">
                                      <p:cBhvr>
                                        <p:cTn id="24" dur="1000"/>
                                        <p:tgtEl>
                                          <p:spTgt spid="11">
                                            <p:txEl>
                                              <p:pRg st="2" end="2"/>
                                            </p:txEl>
                                          </p:spTgt>
                                        </p:tgtEl>
                                      </p:cBhvr>
                                    </p:animEffect>
                                    <p:anim calcmode="lin" valueType="num">
                                      <p:cBhvr>
                                        <p:cTn id="2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fade">
                                      <p:cBhvr>
                                        <p:cTn id="38" dur="1000"/>
                                        <p:tgtEl>
                                          <p:spTgt spid="7">
                                            <p:txEl>
                                              <p:pRg st="0" end="0"/>
                                            </p:txEl>
                                          </p:spTgt>
                                        </p:tgtEl>
                                      </p:cBhvr>
                                    </p:animEffect>
                                    <p:anim calcmode="lin" valueType="num">
                                      <p:cBhvr>
                                        <p:cTn id="3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Effect transition="in" filter="fade">
                                      <p:cBhvr>
                                        <p:cTn id="43" dur="1000"/>
                                        <p:tgtEl>
                                          <p:spTgt spid="7">
                                            <p:txEl>
                                              <p:pRg st="1" end="1"/>
                                            </p:txEl>
                                          </p:spTgt>
                                        </p:tgtEl>
                                      </p:cBhvr>
                                    </p:animEffect>
                                    <p:anim calcmode="lin" valueType="num">
                                      <p:cBhvr>
                                        <p:cTn id="4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1" end="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animEffect transition="in" filter="fade">
                                      <p:cBhvr>
                                        <p:cTn id="48" dur="1000"/>
                                        <p:tgtEl>
                                          <p:spTgt spid="7">
                                            <p:txEl>
                                              <p:pRg st="2" end="2"/>
                                            </p:txEl>
                                          </p:spTgt>
                                        </p:tgtEl>
                                      </p:cBhvr>
                                    </p:animEffect>
                                    <p:anim calcmode="lin" valueType="num">
                                      <p:cBhvr>
                                        <p:cTn id="4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2" end="2"/>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animEffect transition="in" filter="fade">
                                      <p:cBhvr>
                                        <p:cTn id="53" dur="1000"/>
                                        <p:tgtEl>
                                          <p:spTgt spid="7">
                                            <p:txEl>
                                              <p:pRg st="3" end="3"/>
                                            </p:txEl>
                                          </p:spTgt>
                                        </p:tgtEl>
                                      </p:cBhvr>
                                    </p:animEffect>
                                    <p:anim calcmode="lin" valueType="num">
                                      <p:cBhvr>
                                        <p:cTn id="5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3" end="3"/>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4" end="4"/>
                                            </p:txEl>
                                          </p:spTgt>
                                        </p:tgtEl>
                                        <p:attrNameLst>
                                          <p:attrName>style.visibility</p:attrName>
                                        </p:attrNameLst>
                                      </p:cBhvr>
                                      <p:to>
                                        <p:strVal val="visible"/>
                                      </p:to>
                                    </p:set>
                                    <p:animEffect transition="in" filter="fade">
                                      <p:cBhvr>
                                        <p:cTn id="58" dur="1000"/>
                                        <p:tgtEl>
                                          <p:spTgt spid="7">
                                            <p:txEl>
                                              <p:pRg st="4" end="4"/>
                                            </p:txEl>
                                          </p:spTgt>
                                        </p:tgtEl>
                                      </p:cBhvr>
                                    </p:animEffect>
                                    <p:anim calcmode="lin" valueType="num">
                                      <p:cBhvr>
                                        <p:cTn id="5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4" end="4"/>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animEffect transition="in" filter="fade">
                                      <p:cBhvr>
                                        <p:cTn id="63" dur="1000"/>
                                        <p:tgtEl>
                                          <p:spTgt spid="7">
                                            <p:txEl>
                                              <p:pRg st="5" end="5"/>
                                            </p:txEl>
                                          </p:spTgt>
                                        </p:tgtEl>
                                      </p:cBhvr>
                                    </p:animEffect>
                                    <p:anim calcmode="lin" valueType="num">
                                      <p:cBhvr>
                                        <p:cTn id="6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5" end="5"/>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xEl>
                                              <p:pRg st="6" end="6"/>
                                            </p:txEl>
                                          </p:spTgt>
                                        </p:tgtEl>
                                        <p:attrNameLst>
                                          <p:attrName>style.visibility</p:attrName>
                                        </p:attrNameLst>
                                      </p:cBhvr>
                                      <p:to>
                                        <p:strVal val="visible"/>
                                      </p:to>
                                    </p:set>
                                    <p:animEffect transition="in" filter="fade">
                                      <p:cBhvr>
                                        <p:cTn id="68" dur="1000"/>
                                        <p:tgtEl>
                                          <p:spTgt spid="7">
                                            <p:txEl>
                                              <p:pRg st="6" end="6"/>
                                            </p:txEl>
                                          </p:spTgt>
                                        </p:tgtEl>
                                      </p:cBhvr>
                                    </p:animEffect>
                                    <p:anim calcmode="lin" valueType="num">
                                      <p:cBhvr>
                                        <p:cTn id="6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1000"/>
                                        <p:tgtEl>
                                          <p:spTgt spid="4"/>
                                        </p:tgtEl>
                                      </p:cBhvr>
                                    </p:animEffect>
                                    <p:anim calcmode="lin" valueType="num">
                                      <p:cBhvr>
                                        <p:cTn id="76" dur="1000" fill="hold"/>
                                        <p:tgtEl>
                                          <p:spTgt spid="4"/>
                                        </p:tgtEl>
                                        <p:attrNameLst>
                                          <p:attrName>ppt_x</p:attrName>
                                        </p:attrNameLst>
                                      </p:cBhvr>
                                      <p:tavLst>
                                        <p:tav tm="0">
                                          <p:val>
                                            <p:strVal val="#ppt_x"/>
                                          </p:val>
                                        </p:tav>
                                        <p:tav tm="100000">
                                          <p:val>
                                            <p:strVal val="#ppt_x"/>
                                          </p:val>
                                        </p:tav>
                                      </p:tavLst>
                                    </p:anim>
                                    <p:anim calcmode="lin" valueType="num">
                                      <p:cBhvr>
                                        <p:cTn id="7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6">
                                            <p:txEl>
                                              <p:pRg st="0" end="0"/>
                                            </p:txEl>
                                          </p:spTgt>
                                        </p:tgtEl>
                                        <p:attrNameLst>
                                          <p:attrName>style.visibility</p:attrName>
                                        </p:attrNameLst>
                                      </p:cBhvr>
                                      <p:to>
                                        <p:strVal val="visible"/>
                                      </p:to>
                                    </p:set>
                                    <p:animEffect transition="in" filter="fade">
                                      <p:cBhvr>
                                        <p:cTn id="82" dur="1000"/>
                                        <p:tgtEl>
                                          <p:spTgt spid="6">
                                            <p:txEl>
                                              <p:pRg st="0" end="0"/>
                                            </p:txEl>
                                          </p:spTgt>
                                        </p:tgtEl>
                                      </p:cBhvr>
                                    </p:animEffect>
                                    <p:anim calcmode="lin" valueType="num">
                                      <p:cBhvr>
                                        <p:cTn id="8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
                                            <p:txEl>
                                              <p:pRg st="1" end="1"/>
                                            </p:txEl>
                                          </p:spTgt>
                                        </p:tgtEl>
                                        <p:attrNameLst>
                                          <p:attrName>style.visibility</p:attrName>
                                        </p:attrNameLst>
                                      </p:cBhvr>
                                      <p:to>
                                        <p:strVal val="visible"/>
                                      </p:to>
                                    </p:set>
                                    <p:animEffect transition="in" filter="fade">
                                      <p:cBhvr>
                                        <p:cTn id="87" dur="1000"/>
                                        <p:tgtEl>
                                          <p:spTgt spid="6">
                                            <p:txEl>
                                              <p:pRg st="1" end="1"/>
                                            </p:txEl>
                                          </p:spTgt>
                                        </p:tgtEl>
                                      </p:cBhvr>
                                    </p:animEffect>
                                    <p:anim calcmode="lin" valueType="num">
                                      <p:cBhvr>
                                        <p:cTn id="8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8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
                                            <p:txEl>
                                              <p:pRg st="2" end="2"/>
                                            </p:txEl>
                                          </p:spTgt>
                                        </p:tgtEl>
                                        <p:attrNameLst>
                                          <p:attrName>style.visibility</p:attrName>
                                        </p:attrNameLst>
                                      </p:cBhvr>
                                      <p:to>
                                        <p:strVal val="visible"/>
                                      </p:to>
                                    </p:set>
                                    <p:animEffect transition="in" filter="fade">
                                      <p:cBhvr>
                                        <p:cTn id="92" dur="1000"/>
                                        <p:tgtEl>
                                          <p:spTgt spid="6">
                                            <p:txEl>
                                              <p:pRg st="2" end="2"/>
                                            </p:txEl>
                                          </p:spTgt>
                                        </p:tgtEl>
                                      </p:cBhvr>
                                    </p:animEffect>
                                    <p:anim calcmode="lin" valueType="num">
                                      <p:cBhvr>
                                        <p:cTn id="9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1000"/>
                                        <p:tgtEl>
                                          <p:spTgt spid="10"/>
                                        </p:tgtEl>
                                      </p:cBhvr>
                                    </p:animEffect>
                                    <p:anim calcmode="lin" valueType="num">
                                      <p:cBhvr>
                                        <p:cTn id="100" dur="1000" fill="hold"/>
                                        <p:tgtEl>
                                          <p:spTgt spid="10"/>
                                        </p:tgtEl>
                                        <p:attrNameLst>
                                          <p:attrName>ppt_x</p:attrName>
                                        </p:attrNameLst>
                                      </p:cBhvr>
                                      <p:tavLst>
                                        <p:tav tm="0">
                                          <p:val>
                                            <p:strVal val="#ppt_x"/>
                                          </p:val>
                                        </p:tav>
                                        <p:tav tm="100000">
                                          <p:val>
                                            <p:strVal val="#ppt_x"/>
                                          </p:val>
                                        </p:tav>
                                      </p:tavLst>
                                    </p:anim>
                                    <p:anim calcmode="lin" valueType="num">
                                      <p:cBhvr>
                                        <p:cTn id="10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8">
                                            <p:txEl>
                                              <p:pRg st="0" end="0"/>
                                            </p:txEl>
                                          </p:spTgt>
                                        </p:tgtEl>
                                        <p:attrNameLst>
                                          <p:attrName>style.visibility</p:attrName>
                                        </p:attrNameLst>
                                      </p:cBhvr>
                                      <p:to>
                                        <p:strVal val="visible"/>
                                      </p:to>
                                    </p:set>
                                    <p:animEffect transition="in" filter="fade">
                                      <p:cBhvr>
                                        <p:cTn id="106" dur="1000"/>
                                        <p:tgtEl>
                                          <p:spTgt spid="8">
                                            <p:txEl>
                                              <p:pRg st="0" end="0"/>
                                            </p:txEl>
                                          </p:spTgt>
                                        </p:tgtEl>
                                      </p:cBhvr>
                                    </p:animEffect>
                                    <p:anim calcmode="lin" valueType="num">
                                      <p:cBhvr>
                                        <p:cTn id="10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0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8">
                                            <p:txEl>
                                              <p:pRg st="1" end="1"/>
                                            </p:txEl>
                                          </p:spTgt>
                                        </p:tgtEl>
                                        <p:attrNameLst>
                                          <p:attrName>style.visibility</p:attrName>
                                        </p:attrNameLst>
                                      </p:cBhvr>
                                      <p:to>
                                        <p:strVal val="visible"/>
                                      </p:to>
                                    </p:set>
                                    <p:animEffect transition="in" filter="fade">
                                      <p:cBhvr>
                                        <p:cTn id="113" dur="1000"/>
                                        <p:tgtEl>
                                          <p:spTgt spid="8">
                                            <p:txEl>
                                              <p:pRg st="1" end="1"/>
                                            </p:txEl>
                                          </p:spTgt>
                                        </p:tgtEl>
                                      </p:cBhvr>
                                    </p:animEffect>
                                    <p:anim calcmode="lin" valueType="num">
                                      <p:cBhvr>
                                        <p:cTn id="1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15"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8">
                                            <p:txEl>
                                              <p:pRg st="2" end="2"/>
                                            </p:txEl>
                                          </p:spTgt>
                                        </p:tgtEl>
                                        <p:attrNameLst>
                                          <p:attrName>style.visibility</p:attrName>
                                        </p:attrNameLst>
                                      </p:cBhvr>
                                      <p:to>
                                        <p:strVal val="visible"/>
                                      </p:to>
                                    </p:set>
                                    <p:animEffect transition="in" filter="fade">
                                      <p:cBhvr>
                                        <p:cTn id="118" dur="1000"/>
                                        <p:tgtEl>
                                          <p:spTgt spid="8">
                                            <p:txEl>
                                              <p:pRg st="2" end="2"/>
                                            </p:txEl>
                                          </p:spTgt>
                                        </p:tgtEl>
                                      </p:cBhvr>
                                    </p:animEffect>
                                    <p:anim calcmode="lin" valueType="num">
                                      <p:cBhvr>
                                        <p:cTn id="11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2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1000"/>
                                        <p:tgtEl>
                                          <p:spTgt spid="12"/>
                                        </p:tgtEl>
                                      </p:cBhvr>
                                    </p:animEffect>
                                    <p:anim calcmode="lin" valueType="num">
                                      <p:cBhvr>
                                        <p:cTn id="126" dur="1000" fill="hold"/>
                                        <p:tgtEl>
                                          <p:spTgt spid="12"/>
                                        </p:tgtEl>
                                        <p:attrNameLst>
                                          <p:attrName>ppt_x</p:attrName>
                                        </p:attrNameLst>
                                      </p:cBhvr>
                                      <p:tavLst>
                                        <p:tav tm="0">
                                          <p:val>
                                            <p:strVal val="#ppt_x"/>
                                          </p:val>
                                        </p:tav>
                                        <p:tav tm="100000">
                                          <p:val>
                                            <p:strVal val="#ppt_x"/>
                                          </p:val>
                                        </p:tav>
                                      </p:tavLst>
                                    </p:anim>
                                    <p:anim calcmode="lin" valueType="num">
                                      <p:cBhvr>
                                        <p:cTn id="1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Stochastic Gradient Descent (SGD)</a:t>
            </a:r>
            <a:endParaRPr lang="el-GR"/>
          </a:p>
        </p:txBody>
      </p:sp>
      <p:sp>
        <p:nvSpPr>
          <p:cNvPr id="3" name="Content Placeholder 2"/>
          <p:cNvSpPr txBox="1">
            <a:spLocks noGrp="1"/>
          </p:cNvSpPr>
          <p:nvPr>
            <p:ph idx="1"/>
          </p:nvPr>
        </p:nvSpPr>
        <p:spPr>
          <a:xfrm>
            <a:off x="1097280" y="2090775"/>
            <a:ext cx="10058400" cy="3153601"/>
          </a:xfrm>
        </p:spPr>
        <p:txBody>
          <a:bodyPr/>
          <a:lstStyle/>
          <a:p>
            <a:pPr marL="0" lvl="0" indent="0">
              <a:buNone/>
            </a:pPr>
            <a:r>
              <a:rPr lang="en-US" b="1" dirty="0">
                <a:solidFill>
                  <a:srgbClr val="1F4E79"/>
                </a:solidFill>
                <a:latin typeface="Franklin Gothic Medium" pitchFamily="34"/>
              </a:rPr>
              <a:t>Scope: </a:t>
            </a:r>
            <a:r>
              <a:rPr lang="en-US" sz="1600" dirty="0">
                <a:solidFill>
                  <a:srgbClr val="7F7F7F"/>
                </a:solidFill>
                <a:latin typeface="Franklin Gothic Medium" pitchFamily="34"/>
              </a:rPr>
              <a:t>Given a minimization problem the algorithm tries to locate a (local) minimum by following the descent course of objective function’s gradient.</a:t>
            </a:r>
          </a:p>
          <a:p>
            <a:pPr lvl="0">
              <a:buFont typeface="Wingdings" pitchFamily="2"/>
              <a:buChar char="§"/>
            </a:pPr>
            <a:r>
              <a:rPr lang="en-US" sz="1600" dirty="0">
                <a:solidFill>
                  <a:srgbClr val="7F7F7F"/>
                </a:solidFill>
                <a:latin typeface="Franklin Gothic Medium" pitchFamily="34"/>
              </a:rPr>
              <a:t> Algorithm stops when the gradient’s slope becomes positive (min passed).</a:t>
            </a:r>
          </a:p>
          <a:p>
            <a:pPr lvl="0">
              <a:buFont typeface="Wingdings" pitchFamily="2"/>
              <a:buChar char="§"/>
            </a:pPr>
            <a:r>
              <a:rPr lang="en-US" sz="1600" dirty="0">
                <a:solidFill>
                  <a:srgbClr val="7F7F7F"/>
                </a:solidFill>
                <a:latin typeface="Franklin Gothic Medium" pitchFamily="34"/>
              </a:rPr>
              <a:t> Why called </a:t>
            </a:r>
            <a:r>
              <a:rPr lang="en-US" sz="1600" i="1" dirty="0">
                <a:solidFill>
                  <a:srgbClr val="7F7F7F"/>
                </a:solidFill>
                <a:latin typeface="Franklin Gothic Medium" pitchFamily="34"/>
              </a:rPr>
              <a:t>stochastic</a:t>
            </a:r>
            <a:r>
              <a:rPr lang="en-US" sz="1600" dirty="0">
                <a:solidFill>
                  <a:srgbClr val="7F7F7F"/>
                </a:solidFill>
                <a:latin typeface="Franklin Gothic Medium" pitchFamily="34"/>
              </a:rPr>
              <a:t>? Because it uses (randomly chosen) batches.</a:t>
            </a:r>
            <a:endParaRPr lang="el-GR" sz="1200" dirty="0">
              <a:solidFill>
                <a:srgbClr val="7F7F7F"/>
              </a:solidFill>
              <a:latin typeface="Franklin Gothic Medium" pitchFamily="34"/>
            </a:endParaRPr>
          </a:p>
        </p:txBody>
      </p:sp>
      <p:sp>
        <p:nvSpPr>
          <p:cNvPr id="4"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Picture 7">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4616650" y="3980876"/>
            <a:ext cx="3326623" cy="2118207"/>
          </a:xfrm>
          <a:prstGeom prst="rect">
            <a:avLst/>
          </a:prstGeom>
          <a:noFill/>
          <a:ln cap="flat">
            <a:noFill/>
          </a:ln>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RetrospectVT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%7bB35AC43C-B009-484A-B7AD-FC811950152A%7dtf56160789_win32</Template>
  <TotalTime>3193</TotalTime>
  <Words>916</Words>
  <Application>Microsoft Office PowerPoint</Application>
  <PresentationFormat>Widescreen</PresentationFormat>
  <Paragraphs>197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Franklin Gothic Book</vt:lpstr>
      <vt:lpstr>Franklin Gothic Medium</vt:lpstr>
      <vt:lpstr>Liberation Mono</vt:lpstr>
      <vt:lpstr>Linux Libertine</vt:lpstr>
      <vt:lpstr>Wingdings</vt:lpstr>
      <vt:lpstr>1_RetrospectVTI</vt:lpstr>
      <vt:lpstr>       Usage of artificial  neural networks on  skin cancer detection  </vt:lpstr>
      <vt:lpstr>PowerPoint Presentation</vt:lpstr>
      <vt:lpstr>Mission</vt:lpstr>
      <vt:lpstr>Mission</vt:lpstr>
      <vt:lpstr>Data</vt:lpstr>
      <vt:lpstr>Models</vt:lpstr>
      <vt:lpstr>MultiLayer Perceptron (MLP)</vt:lpstr>
      <vt:lpstr>Convolutional Neural Network (CNN)</vt:lpstr>
      <vt:lpstr>Stochastic Gradient Descent (SGD)</vt:lpstr>
      <vt:lpstr>Support Vector Machine (SVM)</vt:lpstr>
      <vt:lpstr>PowerPoint Presentation</vt:lpstr>
      <vt:lpstr>Results MLP</vt:lpstr>
      <vt:lpstr>Results CNN</vt:lpstr>
      <vt:lpstr>Results SGD</vt:lpstr>
      <vt:lpstr>Results SVM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Astarte Kornelavits</dc:creator>
  <cp:lastModifiedBy>Χρήστης των Windows</cp:lastModifiedBy>
  <cp:revision>99</cp:revision>
  <dcterms:created xsi:type="dcterms:W3CDTF">2020-10-21T14:00:38Z</dcterms:created>
  <dcterms:modified xsi:type="dcterms:W3CDTF">2020-11-16T14:17:53Z</dcterms:modified>
</cp:coreProperties>
</file>