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6"/>
  </p:notesMasterIdLst>
  <p:handoutMasterIdLst>
    <p:handoutMasterId r:id="rId37"/>
  </p:handoutMasterIdLst>
  <p:sldIdLst>
    <p:sldId id="256" r:id="rId5"/>
    <p:sldId id="291" r:id="rId6"/>
    <p:sldId id="286" r:id="rId7"/>
    <p:sldId id="257" r:id="rId8"/>
    <p:sldId id="287" r:id="rId9"/>
    <p:sldId id="288" r:id="rId10"/>
    <p:sldId id="289" r:id="rId11"/>
    <p:sldId id="290" r:id="rId12"/>
    <p:sldId id="260" r:id="rId13"/>
    <p:sldId id="292" r:id="rId14"/>
    <p:sldId id="295" r:id="rId15"/>
    <p:sldId id="293" r:id="rId16"/>
    <p:sldId id="296" r:id="rId17"/>
    <p:sldId id="297" r:id="rId18"/>
    <p:sldId id="294" r:id="rId19"/>
    <p:sldId id="298" r:id="rId20"/>
    <p:sldId id="299" r:id="rId21"/>
    <p:sldId id="300" r:id="rId22"/>
    <p:sldId id="301" r:id="rId23"/>
    <p:sldId id="302" r:id="rId24"/>
    <p:sldId id="303" r:id="rId25"/>
    <p:sldId id="304" r:id="rId26"/>
    <p:sldId id="305" r:id="rId27"/>
    <p:sldId id="306" r:id="rId28"/>
    <p:sldId id="307" r:id="rId29"/>
    <p:sldId id="309" r:id="rId30"/>
    <p:sldId id="310" r:id="rId31"/>
    <p:sldId id="311" r:id="rId32"/>
    <p:sldId id="312" r:id="rId33"/>
    <p:sldId id="313"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71812" autoAdjust="0"/>
  </p:normalViewPr>
  <p:slideViewPr>
    <p:cSldViewPr snapToGrid="0">
      <p:cViewPr varScale="1">
        <p:scale>
          <a:sx n="53" d="100"/>
          <a:sy n="53" d="100"/>
        </p:scale>
        <p:origin x="108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21/03/2019</a:t>
            </a:fld>
            <a:endParaRPr lang="en-GB"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21/03/2019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4D747-9380-41EE-9946-EC9EC0CA5D1E}" type="slidenum">
              <a:rPr lang="en-GB" smtClean="0"/>
              <a:t>1</a:t>
            </a:fld>
            <a:endParaRPr lang="en-GB" dirty="0"/>
          </a:p>
        </p:txBody>
      </p:sp>
    </p:spTree>
    <p:extLst>
      <p:ext uri="{BB962C8B-B14F-4D97-AF65-F5344CB8AC3E}">
        <p14:creationId xmlns:p14="http://schemas.microsoft.com/office/powerpoint/2010/main" val="310240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t>Bentuknya dapat berupa model fisik seperti maket, patung, bentuk prototipe, model citra gambar rancangan, citra komputer, atau rumusan matematis.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Model </a:t>
            </a:r>
            <a:r>
              <a:rPr lang="en-US" dirty="0" err="1" smtClean="0">
                <a:effectLst/>
              </a:rPr>
              <a:t>warna</a:t>
            </a:r>
            <a:r>
              <a:rPr lang="en-US" dirty="0" smtClean="0">
                <a:effectLst/>
              </a:rPr>
              <a:t> </a:t>
            </a:r>
            <a:r>
              <a:rPr lang="en-US" dirty="0" err="1" smtClean="0">
                <a:effectLst/>
              </a:rPr>
              <a:t>merupakan</a:t>
            </a:r>
            <a:r>
              <a:rPr lang="en-US" dirty="0" smtClean="0">
                <a:effectLst/>
              </a:rPr>
              <a:t> </a:t>
            </a:r>
            <a:r>
              <a:rPr lang="en-US" dirty="0" err="1" smtClean="0">
                <a:effectLst/>
              </a:rPr>
              <a:t>cara</a:t>
            </a:r>
            <a:r>
              <a:rPr lang="en-US" dirty="0" smtClean="0">
                <a:effectLst/>
              </a:rPr>
              <a:t> </a:t>
            </a:r>
            <a:r>
              <a:rPr lang="en-US" dirty="0" err="1" smtClean="0">
                <a:effectLst/>
              </a:rPr>
              <a:t>standar</a:t>
            </a:r>
            <a:r>
              <a:rPr lang="en-US" dirty="0" smtClean="0">
                <a:effectLst/>
              </a:rPr>
              <a:t> </a:t>
            </a:r>
            <a:r>
              <a:rPr lang="en-US" dirty="0" err="1" smtClean="0">
                <a:effectLst/>
              </a:rPr>
              <a:t>untuk</a:t>
            </a:r>
            <a:r>
              <a:rPr lang="en-US" dirty="0" smtClean="0">
                <a:effectLst/>
              </a:rPr>
              <a:t> </a:t>
            </a:r>
            <a:r>
              <a:rPr lang="en-US" dirty="0" err="1" smtClean="0">
                <a:effectLst/>
              </a:rPr>
              <a:t>menspesifikasikan</a:t>
            </a:r>
            <a:r>
              <a:rPr lang="en-US" dirty="0" smtClean="0">
                <a:effectLst/>
              </a:rPr>
              <a:t> </a:t>
            </a:r>
            <a:r>
              <a:rPr lang="en-US" dirty="0" err="1" smtClean="0">
                <a:effectLst/>
              </a:rPr>
              <a:t>suatu</a:t>
            </a:r>
            <a:r>
              <a:rPr lang="en-US" dirty="0" smtClean="0">
                <a:effectLst/>
              </a:rPr>
              <a:t> </a:t>
            </a:r>
            <a:r>
              <a:rPr lang="en-US" dirty="0" err="1" smtClean="0">
                <a:effectLst/>
              </a:rPr>
              <a:t>warna</a:t>
            </a:r>
            <a:r>
              <a:rPr lang="en-US" dirty="0" smtClean="0">
                <a:effectLst/>
              </a:rPr>
              <a:t> </a:t>
            </a:r>
            <a:r>
              <a:rPr lang="en-US" dirty="0" err="1" smtClean="0">
                <a:effectLst/>
              </a:rPr>
              <a:t>tertentu</a:t>
            </a:r>
            <a:r>
              <a:rPr lang="en-US" dirty="0" smtClean="0">
                <a:effectLst/>
              </a:rPr>
              <a:t>, </a:t>
            </a:r>
            <a:r>
              <a:rPr lang="en-US" dirty="0" err="1" smtClean="0">
                <a:effectLst/>
              </a:rPr>
              <a:t>dengan</a:t>
            </a:r>
            <a:r>
              <a:rPr lang="en-US" dirty="0" smtClean="0">
                <a:effectLst/>
              </a:rPr>
              <a:t> </a:t>
            </a:r>
            <a:r>
              <a:rPr lang="en-US" dirty="0" err="1" smtClean="0">
                <a:effectLst/>
              </a:rPr>
              <a:t>mendefinisikan</a:t>
            </a:r>
            <a:r>
              <a:rPr lang="en-US" dirty="0" smtClean="0">
                <a:effectLst/>
              </a:rPr>
              <a:t> </a:t>
            </a:r>
            <a:r>
              <a:rPr lang="en-US" dirty="0" err="1" smtClean="0">
                <a:effectLst/>
              </a:rPr>
              <a:t>suatu</a:t>
            </a:r>
            <a:r>
              <a:rPr lang="en-US" dirty="0" smtClean="0">
                <a:effectLst/>
              </a:rPr>
              <a:t> </a:t>
            </a:r>
            <a:r>
              <a:rPr lang="en-US" dirty="0" err="1" smtClean="0">
                <a:effectLst/>
              </a:rPr>
              <a:t>sistem</a:t>
            </a:r>
            <a:r>
              <a:rPr lang="en-US" dirty="0" smtClean="0">
                <a:effectLst/>
              </a:rPr>
              <a:t> </a:t>
            </a:r>
            <a:r>
              <a:rPr lang="en-US" dirty="0" err="1" smtClean="0">
                <a:effectLst/>
              </a:rPr>
              <a:t>koordinat</a:t>
            </a:r>
            <a:r>
              <a:rPr lang="en-US" dirty="0" smtClean="0">
                <a:effectLst/>
              </a:rPr>
              <a:t> 3D, </a:t>
            </a:r>
            <a:r>
              <a:rPr lang="en-US" dirty="0" err="1" smtClean="0">
                <a:effectLst/>
              </a:rPr>
              <a:t>dan</a:t>
            </a:r>
            <a:r>
              <a:rPr lang="en-US" dirty="0" smtClean="0">
                <a:effectLst/>
              </a:rPr>
              <a:t> </a:t>
            </a:r>
            <a:r>
              <a:rPr lang="en-US" dirty="0" err="1" smtClean="0">
                <a:effectLst/>
              </a:rPr>
              <a:t>suatu</a:t>
            </a:r>
            <a:r>
              <a:rPr lang="en-US" dirty="0" smtClean="0">
                <a:effectLst/>
              </a:rPr>
              <a:t> </a:t>
            </a:r>
            <a:r>
              <a:rPr lang="en-US" dirty="0" err="1" smtClean="0">
                <a:effectLst/>
              </a:rPr>
              <a:t>ruang</a:t>
            </a:r>
            <a:r>
              <a:rPr lang="en-US" dirty="0" smtClean="0">
                <a:effectLst/>
              </a:rPr>
              <a:t> </a:t>
            </a:r>
            <a:r>
              <a:rPr lang="en-US" dirty="0" err="1" smtClean="0">
                <a:effectLst/>
              </a:rPr>
              <a:t>bagian</a:t>
            </a:r>
            <a:r>
              <a:rPr lang="en-US" dirty="0" smtClean="0">
                <a:effectLst/>
              </a:rPr>
              <a:t> yang </a:t>
            </a:r>
            <a:r>
              <a:rPr lang="en-US" dirty="0" err="1" smtClean="0">
                <a:effectLst/>
              </a:rPr>
              <a:t>mengandung</a:t>
            </a:r>
            <a:r>
              <a:rPr lang="en-US" dirty="0" smtClean="0">
                <a:effectLst/>
              </a:rPr>
              <a:t> </a:t>
            </a:r>
            <a:r>
              <a:rPr lang="en-US" dirty="0" err="1" smtClean="0">
                <a:effectLst/>
              </a:rPr>
              <a:t>semua</a:t>
            </a:r>
            <a:r>
              <a:rPr lang="en-US" dirty="0" smtClean="0">
                <a:effectLst/>
              </a:rPr>
              <a:t> </a:t>
            </a:r>
            <a:r>
              <a:rPr lang="en-US" dirty="0" err="1" smtClean="0">
                <a:effectLst/>
              </a:rPr>
              <a:t>warna</a:t>
            </a:r>
            <a:r>
              <a:rPr lang="en-US" dirty="0" smtClean="0">
                <a:effectLst/>
              </a:rPr>
              <a:t> yang </a:t>
            </a:r>
            <a:r>
              <a:rPr lang="en-US" dirty="0" err="1" smtClean="0">
                <a:effectLst/>
              </a:rPr>
              <a:t>dapat</a:t>
            </a:r>
            <a:r>
              <a:rPr lang="en-US" dirty="0" smtClean="0">
                <a:effectLst/>
              </a:rPr>
              <a:t> </a:t>
            </a:r>
            <a:r>
              <a:rPr lang="en-US" dirty="0" err="1" smtClean="0">
                <a:effectLst/>
              </a:rPr>
              <a:t>dibentuk</a:t>
            </a:r>
            <a:r>
              <a:rPr lang="en-US" dirty="0" smtClean="0">
                <a:effectLst/>
              </a:rPr>
              <a:t> </a:t>
            </a:r>
            <a:r>
              <a:rPr lang="en-US" dirty="0" err="1" smtClean="0">
                <a:effectLst/>
              </a:rPr>
              <a:t>ke</a:t>
            </a:r>
            <a:r>
              <a:rPr lang="en-US" dirty="0" smtClean="0">
                <a:effectLst/>
              </a:rPr>
              <a:t> </a:t>
            </a:r>
            <a:r>
              <a:rPr lang="en-US" dirty="0" err="1" smtClean="0">
                <a:effectLst/>
              </a:rPr>
              <a:t>dalam</a:t>
            </a:r>
            <a:r>
              <a:rPr lang="en-US" dirty="0" smtClean="0">
                <a:effectLst/>
              </a:rPr>
              <a:t> </a:t>
            </a:r>
            <a:r>
              <a:rPr lang="en-US" dirty="0" err="1" smtClean="0">
                <a:effectLst/>
              </a:rPr>
              <a:t>suatu</a:t>
            </a:r>
            <a:r>
              <a:rPr lang="en-US" dirty="0" smtClean="0">
                <a:effectLst/>
              </a:rPr>
              <a:t> model </a:t>
            </a:r>
            <a:r>
              <a:rPr lang="en-US" dirty="0" err="1" smtClean="0">
                <a:effectLst/>
              </a:rPr>
              <a:t>tertentu</a:t>
            </a:r>
            <a:r>
              <a:rPr lang="en-US"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Masing-masing</a:t>
            </a:r>
            <a:r>
              <a:rPr lang="en-US" dirty="0" smtClean="0">
                <a:effectLst/>
              </a:rPr>
              <a:t> </a:t>
            </a:r>
            <a:r>
              <a:rPr lang="en-US" dirty="0" err="1" smtClean="0">
                <a:effectLst/>
              </a:rPr>
              <a:t>warna</a:t>
            </a:r>
            <a:r>
              <a:rPr lang="en-US" dirty="0" smtClean="0">
                <a:effectLst/>
              </a:rPr>
              <a:t> </a:t>
            </a:r>
            <a:r>
              <a:rPr lang="en-US" dirty="0" err="1" smtClean="0">
                <a:effectLst/>
              </a:rPr>
              <a:t>diarahkan</a:t>
            </a:r>
            <a:r>
              <a:rPr lang="en-US" dirty="0" smtClean="0">
                <a:effectLst/>
              </a:rPr>
              <a:t> </a:t>
            </a:r>
            <a:r>
              <a:rPr lang="en-US" dirty="0" err="1" smtClean="0">
                <a:effectLst/>
              </a:rPr>
              <a:t>ke</a:t>
            </a:r>
            <a:r>
              <a:rPr lang="en-US" dirty="0" smtClean="0">
                <a:effectLst/>
              </a:rPr>
              <a:t> </a:t>
            </a:r>
            <a:r>
              <a:rPr lang="en-US" dirty="0" err="1" smtClean="0">
                <a:effectLst/>
              </a:rPr>
              <a:t>salah</a:t>
            </a:r>
            <a:r>
              <a:rPr lang="en-US" dirty="0" smtClean="0">
                <a:effectLst/>
              </a:rPr>
              <a:t> </a:t>
            </a:r>
            <a:r>
              <a:rPr lang="en-US" dirty="0" err="1" smtClean="0">
                <a:effectLst/>
              </a:rPr>
              <a:t>satu</a:t>
            </a:r>
            <a:r>
              <a:rPr lang="en-US" dirty="0" smtClean="0">
                <a:effectLst/>
              </a:rPr>
              <a:t> standard hardware </a:t>
            </a:r>
            <a:r>
              <a:rPr lang="en-US" dirty="0" err="1" smtClean="0">
                <a:effectLst/>
              </a:rPr>
              <a:t>tertentu</a:t>
            </a:r>
            <a:r>
              <a:rPr lang="en-US" dirty="0" smtClean="0">
                <a:effectLst/>
              </a:rPr>
              <a:t> (RGB, CMY,YIQ), </a:t>
            </a:r>
            <a:r>
              <a:rPr lang="en-US" dirty="0" err="1" smtClean="0">
                <a:effectLst/>
              </a:rPr>
              <a:t>atau</a:t>
            </a:r>
            <a:r>
              <a:rPr lang="en-US" dirty="0" smtClean="0">
                <a:effectLst/>
              </a:rPr>
              <a:t> </a:t>
            </a:r>
            <a:r>
              <a:rPr lang="en-US" dirty="0" err="1" smtClean="0">
                <a:effectLst/>
              </a:rPr>
              <a:t>aplikasi</a:t>
            </a:r>
            <a:r>
              <a:rPr lang="en-US" dirty="0" smtClean="0">
                <a:effectLst/>
              </a:rPr>
              <a:t> </a:t>
            </a:r>
            <a:r>
              <a:rPr lang="en-US" dirty="0" err="1" smtClean="0">
                <a:effectLst/>
              </a:rPr>
              <a:t>pengolahan</a:t>
            </a:r>
            <a:r>
              <a:rPr lang="en-US" dirty="0" smtClean="0">
                <a:effectLst/>
              </a:rPr>
              <a:t> </a:t>
            </a:r>
            <a:r>
              <a:rPr lang="en-US" dirty="0" err="1" smtClean="0">
                <a:effectLst/>
              </a:rPr>
              <a:t>citra</a:t>
            </a:r>
            <a:r>
              <a:rPr lang="en-US" dirty="0" smtClean="0">
                <a:effectLst/>
              </a:rPr>
              <a:t> (HSI).</a:t>
            </a:r>
            <a:br>
              <a:rPr lang="en-US" dirty="0" smtClean="0">
                <a:effectLst/>
              </a:rPr>
            </a:br>
            <a:r>
              <a:rPr lang="en-US" dirty="0" smtClean="0">
                <a:effectLst/>
              </a:rPr>
              <a:t/>
            </a:r>
            <a:br>
              <a:rPr lang="en-US" dirty="0" smtClean="0">
                <a:effectLst/>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11</a:t>
            </a:fld>
            <a:endParaRPr lang="en-GB" dirty="0"/>
          </a:p>
        </p:txBody>
      </p:sp>
    </p:spTree>
    <p:extLst>
      <p:ext uri="{BB962C8B-B14F-4D97-AF65-F5344CB8AC3E}">
        <p14:creationId xmlns:p14="http://schemas.microsoft.com/office/powerpoint/2010/main" val="1027779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12</a:t>
            </a:fld>
            <a:endParaRPr lang="en-GB" dirty="0"/>
          </a:p>
        </p:txBody>
      </p:sp>
    </p:spTree>
    <p:extLst>
      <p:ext uri="{BB962C8B-B14F-4D97-AF65-F5344CB8AC3E}">
        <p14:creationId xmlns:p14="http://schemas.microsoft.com/office/powerpoint/2010/main" val="3802618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penggunaan</a:t>
            </a:r>
            <a:r>
              <a:rPr lang="en-US" dirty="0" smtClean="0"/>
              <a:t> </a:t>
            </a:r>
            <a:r>
              <a:rPr lang="en-US" dirty="0" err="1" smtClean="0"/>
              <a:t>komputer</a:t>
            </a:r>
            <a:r>
              <a:rPr lang="en-US" dirty="0" smtClean="0"/>
              <a:t> </a:t>
            </a:r>
            <a:r>
              <a:rPr lang="en-US" dirty="0" err="1" smtClean="0"/>
              <a:t>untuk</a:t>
            </a:r>
            <a:r>
              <a:rPr lang="en-US" dirty="0" smtClean="0"/>
              <a:t> </a:t>
            </a:r>
            <a:r>
              <a:rPr lang="en-US" dirty="0" err="1" smtClean="0"/>
              <a:t>menyajikan</a:t>
            </a:r>
            <a:r>
              <a:rPr lang="en-US" dirty="0" smtClean="0"/>
              <a:t> </a:t>
            </a:r>
            <a:r>
              <a:rPr lang="en-US" dirty="0" err="1" smtClean="0"/>
              <a:t>dan</a:t>
            </a:r>
            <a:r>
              <a:rPr lang="en-US" dirty="0" smtClean="0"/>
              <a:t> </a:t>
            </a:r>
            <a:r>
              <a:rPr lang="en-US" dirty="0" err="1" smtClean="0"/>
              <a:t>menggabungkan</a:t>
            </a:r>
            <a:r>
              <a:rPr lang="en-US" dirty="0" smtClean="0"/>
              <a:t> </a:t>
            </a:r>
            <a:r>
              <a:rPr lang="en-US" dirty="0" err="1" smtClean="0"/>
              <a:t>teks</a:t>
            </a:r>
            <a:r>
              <a:rPr lang="en-US" dirty="0" smtClean="0"/>
              <a:t>, </a:t>
            </a:r>
            <a:r>
              <a:rPr lang="en-US" dirty="0" err="1" smtClean="0"/>
              <a:t>suara</a:t>
            </a:r>
            <a:r>
              <a:rPr lang="en-US" dirty="0" smtClean="0"/>
              <a:t>, </a:t>
            </a:r>
            <a:r>
              <a:rPr lang="en-US" dirty="0" err="1" smtClean="0"/>
              <a:t>gambar</a:t>
            </a:r>
            <a:r>
              <a:rPr lang="en-US" dirty="0" smtClean="0"/>
              <a:t>, </a:t>
            </a:r>
            <a:r>
              <a:rPr lang="en-US" dirty="0" err="1" smtClean="0"/>
              <a:t>animasi</a:t>
            </a:r>
            <a:r>
              <a:rPr lang="en-US" dirty="0" smtClean="0"/>
              <a:t>, audio </a:t>
            </a:r>
            <a:r>
              <a:rPr lang="en-US" dirty="0" err="1" smtClean="0"/>
              <a:t>dan</a:t>
            </a:r>
            <a:r>
              <a:rPr lang="en-US" dirty="0" smtClean="0"/>
              <a:t> video </a:t>
            </a:r>
            <a:r>
              <a:rPr lang="en-US" dirty="0" err="1" smtClean="0"/>
              <a:t>dengan</a:t>
            </a:r>
            <a:r>
              <a:rPr lang="en-US" dirty="0" smtClean="0"/>
              <a:t> </a:t>
            </a:r>
            <a:r>
              <a:rPr lang="en-US" dirty="0" err="1" smtClean="0"/>
              <a:t>alat</a:t>
            </a:r>
            <a:r>
              <a:rPr lang="en-US" dirty="0" smtClean="0"/>
              <a:t> bantu (tool) </a:t>
            </a:r>
            <a:r>
              <a:rPr lang="en-US" dirty="0" err="1" smtClean="0"/>
              <a:t>dan</a:t>
            </a:r>
            <a:r>
              <a:rPr lang="en-US" dirty="0" smtClean="0"/>
              <a:t> </a:t>
            </a:r>
            <a:r>
              <a:rPr lang="en-US" dirty="0" err="1" smtClean="0"/>
              <a:t>koneksi</a:t>
            </a:r>
            <a:r>
              <a:rPr lang="en-US" dirty="0" smtClean="0"/>
              <a:t> (link) </a:t>
            </a:r>
            <a:r>
              <a:rPr lang="en-US" dirty="0" err="1" smtClean="0"/>
              <a:t>sehingga</a:t>
            </a:r>
            <a:r>
              <a:rPr lang="en-US" dirty="0" smtClean="0"/>
              <a:t> </a:t>
            </a:r>
            <a:r>
              <a:rPr lang="en-US" dirty="0" err="1" smtClean="0"/>
              <a:t>pengguna</a:t>
            </a:r>
            <a:r>
              <a:rPr lang="en-US" dirty="0" smtClean="0"/>
              <a:t> </a:t>
            </a:r>
            <a:r>
              <a:rPr lang="en-US" dirty="0" err="1" smtClean="0"/>
              <a:t>dapat</a:t>
            </a:r>
            <a:r>
              <a:rPr lang="en-US" dirty="0" smtClean="0"/>
              <a:t> </a:t>
            </a:r>
            <a:r>
              <a:rPr lang="en-US" dirty="0" err="1" smtClean="0"/>
              <a:t>melakukan</a:t>
            </a:r>
            <a:r>
              <a:rPr lang="en-US" dirty="0" smtClean="0"/>
              <a:t> </a:t>
            </a:r>
            <a:r>
              <a:rPr lang="en-US" dirty="0" err="1" smtClean="0"/>
              <a:t>navigasi</a:t>
            </a:r>
            <a:r>
              <a:rPr lang="en-US" dirty="0" smtClean="0"/>
              <a:t>, </a:t>
            </a:r>
            <a:r>
              <a:rPr lang="en-US" dirty="0" err="1" smtClean="0"/>
              <a:t>berinteraksi</a:t>
            </a:r>
            <a:r>
              <a:rPr lang="en-US" dirty="0" smtClean="0"/>
              <a:t>, </a:t>
            </a:r>
            <a:r>
              <a:rPr lang="en-US" dirty="0" err="1" smtClean="0"/>
              <a:t>berkarya</a:t>
            </a:r>
            <a:r>
              <a:rPr lang="en-US" dirty="0" smtClean="0"/>
              <a:t> </a:t>
            </a:r>
            <a:r>
              <a:rPr lang="en-US" dirty="0" err="1" smtClean="0"/>
              <a:t>dan</a:t>
            </a:r>
            <a:r>
              <a:rPr lang="en-US" dirty="0" smtClean="0"/>
              <a:t> </a:t>
            </a:r>
            <a:r>
              <a:rPr lang="en-US" dirty="0" err="1" smtClean="0"/>
              <a:t>berkomunikasi</a:t>
            </a:r>
            <a:r>
              <a:rPr lang="en-US" dirty="0" smtClean="0"/>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13</a:t>
            </a:fld>
            <a:endParaRPr lang="en-GB" dirty="0"/>
          </a:p>
        </p:txBody>
      </p:sp>
    </p:spTree>
    <p:extLst>
      <p:ext uri="{BB962C8B-B14F-4D97-AF65-F5344CB8AC3E}">
        <p14:creationId xmlns:p14="http://schemas.microsoft.com/office/powerpoint/2010/main" val="273894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Linier </a:t>
            </a:r>
            <a:r>
              <a:rPr lang="id-ID" sz="1200" kern="1200" dirty="0" smtClean="0">
                <a:solidFill>
                  <a:schemeClr val="tx1"/>
                </a:solidFill>
                <a:effectLst/>
                <a:latin typeface="+mn-lt"/>
                <a:ea typeface="+mn-ea"/>
                <a:cs typeface="+mn-cs"/>
              </a:rPr>
              <a:t>Multimedia ini berjalan sekuensial (berurutan / lurus), contohnya : TV dan film.</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Interkatif</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Contohnya seperti aplikasi </a:t>
            </a:r>
            <a:r>
              <a:rPr lang="id-ID" sz="1200" i="1" kern="1200" dirty="0" smtClean="0">
                <a:solidFill>
                  <a:schemeClr val="tx1"/>
                </a:solidFill>
                <a:effectLst/>
                <a:latin typeface="+mn-lt"/>
                <a:ea typeface="+mn-ea"/>
                <a:cs typeface="+mn-cs"/>
              </a:rPr>
              <a:t>game</a:t>
            </a:r>
            <a:r>
              <a:rPr lang="id-ID"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14</a:t>
            </a:fld>
            <a:endParaRPr lang="en-GB" dirty="0"/>
          </a:p>
        </p:txBody>
      </p:sp>
    </p:spTree>
    <p:extLst>
      <p:ext uri="{BB962C8B-B14F-4D97-AF65-F5344CB8AC3E}">
        <p14:creationId xmlns:p14="http://schemas.microsoft.com/office/powerpoint/2010/main" val="23469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Ketiga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terakhir</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OOP/PBO </a:t>
            </a:r>
            <a:r>
              <a:rPr lang="en-US" sz="1200" kern="1200" dirty="0" err="1" smtClean="0">
                <a:solidFill>
                  <a:schemeClr val="tx1"/>
                </a:solidFill>
                <a:effectLst/>
                <a:latin typeface="+mn-lt"/>
                <a:ea typeface="+mn-ea"/>
                <a:cs typeface="+mn-cs"/>
              </a:rPr>
              <a:t>merupakan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paradigma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pemrograman</a:t>
            </a:r>
            <a:r>
              <a:rPr lang="en-US" sz="1200" kern="1200" dirty="0" smtClean="0">
                <a:solidFill>
                  <a:schemeClr val="tx1"/>
                </a:solidFill>
                <a:effectLst/>
                <a:latin typeface="+mn-lt"/>
                <a:ea typeface="+mn-ea"/>
                <a:cs typeface="+mn-cs"/>
              </a:rPr>
              <a:t> yang popular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menggantikan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teknik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pemrograman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prosedur</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Paradigma</a:t>
            </a:r>
            <a:r>
              <a:rPr lang="en-US" dirty="0" smtClean="0"/>
              <a:t> </a:t>
            </a:r>
            <a:r>
              <a:rPr lang="en-US" dirty="0" err="1" smtClean="0"/>
              <a:t>pemrograman</a:t>
            </a:r>
            <a:r>
              <a:rPr lang="en-US" dirty="0" smtClean="0"/>
              <a:t> </a:t>
            </a:r>
            <a:r>
              <a:rPr lang="en-US" dirty="0" err="1" smtClean="0"/>
              <a:t>adalah</a:t>
            </a:r>
            <a:r>
              <a:rPr lang="en-US" dirty="0" smtClean="0"/>
              <a:t> </a:t>
            </a:r>
            <a:r>
              <a:rPr lang="en-US" dirty="0" err="1" smtClean="0"/>
              <a:t>bagaimana</a:t>
            </a:r>
            <a:r>
              <a:rPr lang="en-US" dirty="0" smtClean="0"/>
              <a:t> </a:t>
            </a:r>
            <a:r>
              <a:rPr lang="en-US" dirty="0" err="1" smtClean="0"/>
              <a:t>cara</a:t>
            </a:r>
            <a:r>
              <a:rPr lang="en-US" dirty="0" smtClean="0"/>
              <a:t> </a:t>
            </a:r>
            <a:r>
              <a:rPr lang="en-US" dirty="0" err="1" smtClean="0"/>
              <a:t>pandang</a:t>
            </a:r>
            <a:r>
              <a:rPr lang="en-US" dirty="0" smtClean="0"/>
              <a:t> </a:t>
            </a:r>
            <a:r>
              <a:rPr lang="en-US" dirty="0" err="1" smtClean="0"/>
              <a:t>kita</a:t>
            </a:r>
            <a:r>
              <a:rPr lang="en-US" dirty="0" smtClean="0"/>
              <a:t> </a:t>
            </a:r>
            <a:r>
              <a:rPr lang="en-US" dirty="0" err="1" smtClean="0"/>
              <a:t>terhadap</a:t>
            </a:r>
            <a:r>
              <a:rPr lang="en-US" dirty="0" smtClean="0"/>
              <a:t> </a:t>
            </a:r>
            <a:r>
              <a:rPr lang="en-US" dirty="0" err="1" smtClean="0"/>
              <a:t>penyelesaian</a:t>
            </a:r>
            <a:r>
              <a:rPr lang="en-US" dirty="0" smtClean="0"/>
              <a:t> </a:t>
            </a:r>
            <a:r>
              <a:rPr lang="en-US" dirty="0" err="1" smtClean="0"/>
              <a:t>masalah</a:t>
            </a:r>
            <a:r>
              <a:rPr lang="en-US" dirty="0" smtClean="0"/>
              <a:t> </a:t>
            </a:r>
            <a:r>
              <a:rPr lang="en-US" dirty="0" err="1" smtClean="0"/>
              <a:t>pemrograman</a:t>
            </a:r>
            <a:r>
              <a:rPr lang="en-US" dirty="0" smtClean="0"/>
              <a:t> (</a:t>
            </a:r>
            <a:r>
              <a:rPr lang="en-US" dirty="0" err="1" smtClean="0"/>
              <a:t>atau</a:t>
            </a:r>
            <a:r>
              <a:rPr lang="en-US" dirty="0" smtClean="0"/>
              <a:t> </a:t>
            </a:r>
            <a:r>
              <a:rPr lang="en-US" dirty="0" err="1" smtClean="0"/>
              <a:t>sudut</a:t>
            </a:r>
            <a:r>
              <a:rPr lang="en-US" dirty="0" smtClean="0"/>
              <a:t> </a:t>
            </a:r>
            <a:r>
              <a:rPr lang="en-US" dirty="0" err="1" smtClean="0"/>
              <a:t>pandang</a:t>
            </a:r>
            <a:r>
              <a:rPr lang="en-US" dirty="0" smtClean="0"/>
              <a:t> “</a:t>
            </a:r>
            <a:r>
              <a:rPr lang="en-US" dirty="0" err="1" smtClean="0"/>
              <a:t>serang</a:t>
            </a:r>
            <a:r>
              <a:rPr lang="en-US" dirty="0" smtClean="0"/>
              <a:t>” </a:t>
            </a:r>
            <a:r>
              <a:rPr lang="en-US" dirty="0" err="1" smtClean="0"/>
              <a:t>kita</a:t>
            </a:r>
            <a:r>
              <a:rPr lang="en-US" dirty="0" smtClean="0"/>
              <a:t> </a:t>
            </a:r>
            <a:r>
              <a:rPr lang="en-US" dirty="0" err="1" smtClean="0"/>
              <a:t>dalam</a:t>
            </a:r>
            <a:r>
              <a:rPr lang="en-US" dirty="0" smtClean="0"/>
              <a:t> </a:t>
            </a:r>
            <a:r>
              <a:rPr lang="en-US" dirty="0" err="1" smtClean="0"/>
              <a:t>menyelesaikan</a:t>
            </a:r>
            <a:r>
              <a:rPr lang="en-US" dirty="0" smtClean="0"/>
              <a:t> </a:t>
            </a:r>
            <a:r>
              <a:rPr lang="en-US" dirty="0" err="1" smtClean="0"/>
              <a:t>suatu</a:t>
            </a:r>
            <a:r>
              <a:rPr lang="en-US" dirty="0" smtClean="0"/>
              <a:t> </a:t>
            </a:r>
            <a:r>
              <a:rPr lang="en-US" dirty="0" err="1" smtClean="0"/>
              <a:t>masalah</a:t>
            </a:r>
            <a:r>
              <a:rPr lang="en-US" dirty="0" smtClean="0"/>
              <a:t> </a:t>
            </a:r>
            <a:r>
              <a:rPr lang="en-US" dirty="0" err="1" smtClean="0"/>
              <a:t>pemrograman</a:t>
            </a:r>
            <a:r>
              <a:rPr lang="en-US" dirty="0" smtClean="0"/>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15</a:t>
            </a:fld>
            <a:endParaRPr lang="en-GB" dirty="0"/>
          </a:p>
        </p:txBody>
      </p:sp>
    </p:spTree>
    <p:extLst>
      <p:ext uri="{BB962C8B-B14F-4D97-AF65-F5344CB8AC3E}">
        <p14:creationId xmlns:p14="http://schemas.microsoft.com/office/powerpoint/2010/main" val="3995779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skripsi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harus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kuliah</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ambil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maka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dalam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pembuatan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aplikasi</a:t>
            </a:r>
            <a:r>
              <a:rPr lang="en-US" sz="1200" kern="1200" baseline="0" dirty="0" smtClean="0">
                <a:solidFill>
                  <a:schemeClr val="tx1"/>
                </a:solidFill>
                <a:effectLst/>
                <a:latin typeface="+mn-lt"/>
                <a:ea typeface="+mn-ea"/>
                <a:cs typeface="+mn-cs"/>
              </a:rPr>
              <a:t> game </a:t>
            </a:r>
            <a:r>
              <a:rPr lang="en-US" sz="1200" kern="1200" baseline="0" dirty="0" err="1" smtClean="0">
                <a:solidFill>
                  <a:schemeClr val="tx1"/>
                </a:solidFill>
                <a:effectLst/>
                <a:latin typeface="+mn-lt"/>
                <a:ea typeface="+mn-ea"/>
                <a:cs typeface="+mn-cs"/>
              </a:rPr>
              <a:t>simulasi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beberapa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ilmu</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gunakan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antara</a:t>
            </a:r>
            <a:r>
              <a:rPr lang="en-US" sz="1200" kern="1200" baseline="0" dirty="0" smtClean="0">
                <a:solidFill>
                  <a:schemeClr val="tx1"/>
                </a:solidFill>
                <a:effectLst/>
                <a:latin typeface="+mn-lt"/>
                <a:ea typeface="+mn-ea"/>
                <a:cs typeface="+mn-cs"/>
              </a:rPr>
              <a:t> lain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16</a:t>
            </a:fld>
            <a:endParaRPr lang="en-GB" dirty="0"/>
          </a:p>
        </p:txBody>
      </p:sp>
    </p:spTree>
    <p:extLst>
      <p:ext uri="{BB962C8B-B14F-4D97-AF65-F5344CB8AC3E}">
        <p14:creationId xmlns:p14="http://schemas.microsoft.com/office/powerpoint/2010/main" val="3644119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17</a:t>
            </a:fld>
            <a:endParaRPr lang="en-GB" dirty="0"/>
          </a:p>
        </p:txBody>
      </p:sp>
    </p:spTree>
    <p:extLst>
      <p:ext uri="{BB962C8B-B14F-4D97-AF65-F5344CB8AC3E}">
        <p14:creationId xmlns:p14="http://schemas.microsoft.com/office/powerpoint/2010/main" val="994883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Jenis</a:t>
            </a:r>
            <a:r>
              <a:rPr lang="en-US" sz="1200" kern="1200" dirty="0" smtClean="0">
                <a:solidFill>
                  <a:schemeClr val="tx1"/>
                </a:solidFill>
                <a:effectLst/>
                <a:latin typeface="+mn-lt"/>
                <a:ea typeface="+mn-ea"/>
                <a:cs typeface="+mn-cs"/>
              </a:rPr>
              <a:t> Platform</a:t>
            </a:r>
            <a:r>
              <a:rPr lang="en-US" sz="1200" kern="1200" baseline="0" dirty="0" smtClean="0">
                <a:solidFill>
                  <a:schemeClr val="tx1"/>
                </a:solidFill>
                <a:effectLst/>
                <a:latin typeface="+mn-lt"/>
                <a:ea typeface="+mn-ea"/>
                <a:cs typeface="+mn-cs"/>
              </a:rPr>
              <a:t> / </a:t>
            </a:r>
            <a:r>
              <a:rPr lang="en-US" sz="1200" kern="1200" baseline="0" dirty="0" err="1" smtClean="0">
                <a:solidFill>
                  <a:schemeClr val="tx1"/>
                </a:solidFill>
                <a:effectLst/>
                <a:latin typeface="+mn-lt"/>
                <a:ea typeface="+mn-ea"/>
                <a:cs typeface="+mn-cs"/>
              </a:rPr>
              <a:t>Alat</a:t>
            </a:r>
            <a:r>
              <a:rPr lang="en-US" sz="1200" kern="1200" baseline="0" dirty="0" smtClean="0">
                <a:solidFill>
                  <a:schemeClr val="tx1"/>
                </a:solidFill>
                <a:effectLst/>
                <a:latin typeface="+mn-lt"/>
                <a:ea typeface="+mn-ea"/>
                <a:cs typeface="+mn-cs"/>
              </a:rPr>
              <a:t> Yang </a:t>
            </a:r>
            <a:r>
              <a:rPr lang="en-US" sz="1200" kern="1200" baseline="0" dirty="0" err="1" smtClean="0">
                <a:solidFill>
                  <a:schemeClr val="tx1"/>
                </a:solidFill>
                <a:effectLst/>
                <a:latin typeface="+mn-lt"/>
                <a:ea typeface="+mn-ea"/>
                <a:cs typeface="+mn-cs"/>
              </a:rPr>
              <a:t>Diguanakan</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Platform mungkin dapat didefinisikan secara sederhana sebagai tempat untuk menjalankan perangkat lunak.</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18</a:t>
            </a:fld>
            <a:endParaRPr lang="en-GB" dirty="0"/>
          </a:p>
        </p:txBody>
      </p:sp>
    </p:spTree>
    <p:extLst>
      <p:ext uri="{BB962C8B-B14F-4D97-AF65-F5344CB8AC3E}">
        <p14:creationId xmlns:p14="http://schemas.microsoft.com/office/powerpoint/2010/main" val="1679334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Genre </a:t>
            </a:r>
            <a:r>
              <a:rPr lang="en-US" sz="1200" kern="1200" dirty="0" err="1" smtClean="0">
                <a:solidFill>
                  <a:schemeClr val="tx1"/>
                </a:solidFill>
                <a:effectLst/>
                <a:latin typeface="+mn-lt"/>
                <a:ea typeface="+mn-ea"/>
                <a:cs typeface="+mn-cs"/>
              </a:rPr>
              <a:t>Permainannya</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Genre </a:t>
            </a:r>
            <a:r>
              <a:rPr lang="en-US" dirty="0" err="1" smtClean="0"/>
              <a:t>adalah</a:t>
            </a:r>
            <a:r>
              <a:rPr lang="en-US" dirty="0" smtClean="0"/>
              <a:t> </a:t>
            </a:r>
            <a:r>
              <a:rPr lang="en-US" dirty="0" err="1" smtClean="0"/>
              <a:t>pengkategorian</a:t>
            </a:r>
            <a:r>
              <a:rPr lang="en-US" dirty="0" smtClean="0"/>
              <a:t> </a:t>
            </a:r>
            <a:r>
              <a:rPr lang="en-US" dirty="0" err="1" smtClean="0"/>
              <a:t>spesifikasi</a:t>
            </a:r>
            <a:r>
              <a:rPr lang="en-US" dirty="0" smtClean="0"/>
              <a:t> </a:t>
            </a:r>
            <a:r>
              <a:rPr lang="en-US" dirty="0" err="1" smtClean="0"/>
              <a:t>permainan</a:t>
            </a:r>
            <a:r>
              <a:rPr lang="en-US" dirty="0" smtClean="0"/>
              <a:t> yang </a:t>
            </a:r>
            <a:r>
              <a:rPr lang="en-US" dirty="0" err="1" smtClean="0"/>
              <a:t>memiliki</a:t>
            </a:r>
            <a:r>
              <a:rPr lang="en-US" dirty="0" smtClean="0"/>
              <a:t> </a:t>
            </a:r>
            <a:r>
              <a:rPr lang="en-US" dirty="0" err="1" smtClean="0"/>
              <a:t>karakteristik</a:t>
            </a:r>
            <a:r>
              <a:rPr lang="en-US" dirty="0" smtClean="0"/>
              <a:t> </a:t>
            </a:r>
            <a:r>
              <a:rPr lang="en-US" dirty="0" err="1" smtClean="0"/>
              <a:t>serupa</a:t>
            </a:r>
            <a:r>
              <a:rPr lang="en-US" dirty="0" smtClean="0"/>
              <a: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19</a:t>
            </a:fld>
            <a:endParaRPr lang="en-GB" dirty="0"/>
          </a:p>
        </p:txBody>
      </p:sp>
    </p:spTree>
    <p:extLst>
      <p:ext uri="{BB962C8B-B14F-4D97-AF65-F5344CB8AC3E}">
        <p14:creationId xmlns:p14="http://schemas.microsoft.com/office/powerpoint/2010/main" val="2904157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i="1" kern="1200" dirty="0" smtClean="0">
                <a:solidFill>
                  <a:schemeClr val="tx1"/>
                </a:solidFill>
                <a:effectLst/>
                <a:latin typeface="+mn-lt"/>
                <a:ea typeface="+mn-ea"/>
                <a:cs typeface="+mn-cs"/>
              </a:rPr>
              <a:t>Finite State Machine </a:t>
            </a:r>
            <a:r>
              <a:rPr lang="id-ID" sz="1200" kern="1200" dirty="0" smtClean="0">
                <a:solidFill>
                  <a:schemeClr val="tx1"/>
                </a:solidFill>
                <a:effectLst/>
                <a:latin typeface="+mn-lt"/>
                <a:ea typeface="+mn-ea"/>
                <a:cs typeface="+mn-cs"/>
              </a:rPr>
              <a:t>(FSM) terdiri dari serangkaian </a:t>
            </a:r>
            <a:r>
              <a:rPr lang="id-ID" sz="1200" i="1" kern="1200" dirty="0" smtClean="0">
                <a:solidFill>
                  <a:schemeClr val="tx1"/>
                </a:solidFill>
                <a:effectLst/>
                <a:latin typeface="+mn-lt"/>
                <a:ea typeface="+mn-ea"/>
                <a:cs typeface="+mn-cs"/>
              </a:rPr>
              <a:t>state </a:t>
            </a:r>
            <a:r>
              <a:rPr lang="id-ID" sz="1200" kern="1200" dirty="0" smtClean="0">
                <a:solidFill>
                  <a:schemeClr val="tx1"/>
                </a:solidFill>
                <a:effectLst/>
                <a:latin typeface="+mn-lt"/>
                <a:ea typeface="+mn-ea"/>
                <a:cs typeface="+mn-cs"/>
              </a:rPr>
              <a:t>yang menentukan pengambilan keputusan. Setiap </a:t>
            </a:r>
            <a:r>
              <a:rPr lang="id-ID" sz="1200" i="1" kern="1200" dirty="0" smtClean="0">
                <a:solidFill>
                  <a:schemeClr val="tx1"/>
                </a:solidFill>
                <a:effectLst/>
                <a:latin typeface="+mn-lt"/>
                <a:ea typeface="+mn-ea"/>
                <a:cs typeface="+mn-cs"/>
              </a:rPr>
              <a:t>state </a:t>
            </a:r>
            <a:r>
              <a:rPr lang="id-ID" sz="1200" kern="1200" dirty="0" smtClean="0">
                <a:solidFill>
                  <a:schemeClr val="tx1"/>
                </a:solidFill>
                <a:effectLst/>
                <a:latin typeface="+mn-lt"/>
                <a:ea typeface="+mn-ea"/>
                <a:cs typeface="+mn-cs"/>
              </a:rPr>
              <a:t>dapat berpindah ke </a:t>
            </a:r>
            <a:r>
              <a:rPr lang="id-ID" sz="1200" i="1" kern="1200" dirty="0" smtClean="0">
                <a:solidFill>
                  <a:schemeClr val="tx1"/>
                </a:solidFill>
                <a:effectLst/>
                <a:latin typeface="+mn-lt"/>
                <a:ea typeface="+mn-ea"/>
                <a:cs typeface="+mn-cs"/>
              </a:rPr>
              <a:t>state </a:t>
            </a:r>
            <a:r>
              <a:rPr lang="id-ID" sz="1200" kern="1200" dirty="0" smtClean="0">
                <a:solidFill>
                  <a:schemeClr val="tx1"/>
                </a:solidFill>
                <a:effectLst/>
                <a:latin typeface="+mn-lt"/>
                <a:ea typeface="+mn-ea"/>
                <a:cs typeface="+mn-cs"/>
              </a:rPr>
              <a:t>lainnya jika memenuhi kondisi yang telah ditentukan</a:t>
            </a:r>
            <a:r>
              <a:rPr lang="id-ID" sz="1200" i="1"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sebelumnya.</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20</a:t>
            </a:fld>
            <a:endParaRPr lang="en-GB" dirty="0"/>
          </a:p>
        </p:txBody>
      </p:sp>
    </p:spTree>
    <p:extLst>
      <p:ext uri="{BB962C8B-B14F-4D97-AF65-F5344CB8AC3E}">
        <p14:creationId xmlns:p14="http://schemas.microsoft.com/office/powerpoint/2010/main" val="2249085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Hampir semua aplikasi permainan</a:t>
            </a:r>
            <a:r>
              <a:rPr lang="id-ID" sz="1200" i="1"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yang dibuat saat ini, baik untuk perangkat komputer, konsol, maupun </a:t>
            </a:r>
            <a:r>
              <a:rPr lang="id-ID" sz="1200" i="1" kern="1200" dirty="0" smtClean="0">
                <a:solidFill>
                  <a:schemeClr val="tx1"/>
                </a:solidFill>
                <a:effectLst/>
                <a:latin typeface="+mn-lt"/>
                <a:ea typeface="+mn-ea"/>
                <a:cs typeface="+mn-cs"/>
              </a:rPr>
              <a:t>smartphone</a:t>
            </a:r>
            <a:r>
              <a:rPr lang="id-ID" sz="1200" kern="1200" dirty="0" smtClean="0">
                <a:solidFill>
                  <a:schemeClr val="tx1"/>
                </a:solidFill>
                <a:effectLst/>
                <a:latin typeface="+mn-lt"/>
                <a:ea typeface="+mn-ea"/>
                <a:cs typeface="+mn-cs"/>
              </a:rPr>
              <a:t>, berbentuk simulasi, seperti permainan yang terkenal saat ini yaitu PlayerUnknown's Battlegrounds (PUBG), Fortnite, Harvestmoon, Mobile Legends: Bang Bang, Rules of Survival. Simulasi ini juga tidak hanya dibuat dalam permaianan, banyak peneliti, programmer, maupun ilmuan yang mengembangkannya untuk keperluan di bidang lain seperti medis, elektronik, penerbangan, dan lain sebagainya, dengan memanfaatkan algoritma pemograman dan perkembangan teknologi yang semakin maju.</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a:t>
            </a:fld>
            <a:endParaRPr lang="en-GB" dirty="0"/>
          </a:p>
        </p:txBody>
      </p:sp>
    </p:spTree>
    <p:extLst>
      <p:ext uri="{BB962C8B-B14F-4D97-AF65-F5344CB8AC3E}">
        <p14:creationId xmlns:p14="http://schemas.microsoft.com/office/powerpoint/2010/main" val="367100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kondisi</a:t>
            </a:r>
            <a:r>
              <a:rPr lang="en-US" dirty="0" smtClean="0"/>
              <a:t> </a:t>
            </a:r>
            <a:r>
              <a:rPr lang="en-US" dirty="0" err="1" smtClean="0"/>
              <a:t>pengoperasian</a:t>
            </a:r>
            <a:r>
              <a:rPr lang="en-US" dirty="0" smtClean="0"/>
              <a:t> </a:t>
            </a:r>
            <a:r>
              <a:rPr lang="en-US" dirty="0" err="1" smtClean="0"/>
              <a:t>dari</a:t>
            </a:r>
            <a:r>
              <a:rPr lang="en-US" dirty="0" smtClean="0"/>
              <a:t> </a:t>
            </a:r>
            <a:r>
              <a:rPr lang="en-US" dirty="0" err="1" smtClean="0"/>
              <a:t>suatu</a:t>
            </a:r>
            <a:r>
              <a:rPr lang="en-US" dirty="0" smtClean="0"/>
              <a:t> </a:t>
            </a:r>
            <a:r>
              <a:rPr lang="en-US" dirty="0" err="1" smtClean="0"/>
              <a:t>sistem</a:t>
            </a:r>
            <a:r>
              <a:rPr lang="en-US" dirty="0" smtClean="0"/>
              <a:t> </a:t>
            </a:r>
            <a:r>
              <a:rPr lang="en-US" dirty="0" err="1" smtClean="0"/>
              <a:t>perangkat</a:t>
            </a:r>
            <a:r>
              <a:rPr lang="en-US" dirty="0" smtClean="0"/>
              <a:t> </a:t>
            </a:r>
            <a:r>
              <a:rPr lang="en-US" dirty="0" err="1" smtClean="0"/>
              <a:t>keras</a:t>
            </a:r>
            <a:r>
              <a:rPr lang="en-US" dirty="0" smtClean="0"/>
              <a:t> </a:t>
            </a:r>
            <a:r>
              <a:rPr lang="en-US" dirty="0" err="1" smtClean="0"/>
              <a:t>dan</a:t>
            </a:r>
            <a:r>
              <a:rPr lang="en-US" dirty="0" smtClean="0"/>
              <a:t> </a:t>
            </a:r>
            <a:r>
              <a:rPr lang="en-US" dirty="0" err="1" smtClean="0"/>
              <a:t>perangkat</a:t>
            </a:r>
            <a:r>
              <a:rPr lang="en-US" dirty="0" smtClean="0"/>
              <a:t> </a:t>
            </a:r>
            <a:r>
              <a:rPr lang="en-US" dirty="0" err="1" smtClean="0"/>
              <a:t>lunak</a:t>
            </a:r>
            <a:r>
              <a:rPr lang="en-US" dirty="0" smtClean="0"/>
              <a:t> yang </a:t>
            </a:r>
            <a:r>
              <a:rPr lang="en-US" dirty="0" err="1" smtClean="0"/>
              <a:t>dibatasi</a:t>
            </a:r>
            <a:r>
              <a:rPr lang="en-US" dirty="0" smtClean="0"/>
              <a:t> </a:t>
            </a:r>
            <a:r>
              <a:rPr lang="en-US" dirty="0" err="1" smtClean="0"/>
              <a:t>oleh</a:t>
            </a:r>
            <a:r>
              <a:rPr lang="en-US" dirty="0" smtClean="0"/>
              <a:t> </a:t>
            </a:r>
            <a:r>
              <a:rPr lang="en-US" dirty="0" err="1" smtClean="0"/>
              <a:t>rentang</a:t>
            </a:r>
            <a:r>
              <a:rPr lang="en-US" dirty="0" smtClean="0"/>
              <a:t> </a:t>
            </a:r>
            <a:r>
              <a:rPr lang="en-US" dirty="0" err="1" smtClean="0"/>
              <a:t>waktu</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tenggat</a:t>
            </a:r>
            <a:r>
              <a:rPr lang="en-US" dirty="0" smtClean="0"/>
              <a:t> </a:t>
            </a:r>
            <a:r>
              <a:rPr lang="en-US" dirty="0" err="1" smtClean="0"/>
              <a:t>waktu</a:t>
            </a:r>
            <a:r>
              <a:rPr lang="en-US" dirty="0" smtClean="0"/>
              <a:t> (deadline) yang </a:t>
            </a:r>
            <a:r>
              <a:rPr lang="en-US" dirty="0" err="1" smtClean="0"/>
              <a:t>jelas</a:t>
            </a:r>
            <a:r>
              <a:rPr lang="en-US" dirty="0" smtClean="0"/>
              <a:t>, </a:t>
            </a:r>
            <a:r>
              <a:rPr lang="en-US" dirty="0" err="1" smtClean="0"/>
              <a:t>relatif</a:t>
            </a:r>
            <a:r>
              <a:rPr lang="en-US" dirty="0" smtClean="0"/>
              <a:t> </a:t>
            </a:r>
            <a:r>
              <a:rPr lang="en-US" dirty="0" err="1" smtClean="0"/>
              <a:t>terhadap</a:t>
            </a:r>
            <a:r>
              <a:rPr lang="en-US" dirty="0" smtClean="0"/>
              <a:t> </a:t>
            </a:r>
            <a:r>
              <a:rPr lang="en-US" dirty="0" err="1" smtClean="0"/>
              <a:t>waktu</a:t>
            </a:r>
            <a:r>
              <a:rPr lang="en-US" dirty="0" smtClean="0"/>
              <a:t> </a:t>
            </a:r>
            <a:r>
              <a:rPr lang="en-US" dirty="0" err="1" smtClean="0"/>
              <a:t>suatu</a:t>
            </a:r>
            <a:r>
              <a:rPr lang="en-US" dirty="0" smtClean="0"/>
              <a:t> </a:t>
            </a:r>
            <a:r>
              <a:rPr lang="en-US" dirty="0" err="1" smtClean="0"/>
              <a:t>peristiwa</a:t>
            </a:r>
            <a:r>
              <a:rPr lang="en-US" dirty="0" smtClean="0"/>
              <a:t> </a:t>
            </a:r>
            <a:r>
              <a:rPr lang="en-US" dirty="0" err="1" smtClean="0"/>
              <a:t>atau</a:t>
            </a:r>
            <a:r>
              <a:rPr lang="en-US" dirty="0" smtClean="0"/>
              <a:t> </a:t>
            </a:r>
            <a:r>
              <a:rPr lang="en-US" dirty="0" err="1" smtClean="0"/>
              <a:t>operasi</a:t>
            </a:r>
            <a:r>
              <a:rPr lang="en-US" dirty="0" smtClean="0"/>
              <a:t> </a:t>
            </a:r>
            <a:r>
              <a:rPr lang="en-US" dirty="0" err="1" smtClean="0"/>
              <a:t>terjadi</a:t>
            </a:r>
            <a:r>
              <a:rPr lang="en-US" dirty="0" smtClean="0"/>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21</a:t>
            </a:fld>
            <a:endParaRPr lang="en-GB" dirty="0"/>
          </a:p>
        </p:txBody>
      </p:sp>
    </p:spTree>
    <p:extLst>
      <p:ext uri="{BB962C8B-B14F-4D97-AF65-F5344CB8AC3E}">
        <p14:creationId xmlns:p14="http://schemas.microsoft.com/office/powerpoint/2010/main" val="757233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kondisi</a:t>
            </a:r>
            <a:r>
              <a:rPr lang="en-US" dirty="0" smtClean="0"/>
              <a:t> </a:t>
            </a:r>
            <a:r>
              <a:rPr lang="en-US" dirty="0" err="1" smtClean="0"/>
              <a:t>pengoperasian</a:t>
            </a:r>
            <a:r>
              <a:rPr lang="en-US" dirty="0" smtClean="0"/>
              <a:t> </a:t>
            </a:r>
            <a:r>
              <a:rPr lang="en-US" dirty="0" err="1" smtClean="0"/>
              <a:t>dari</a:t>
            </a:r>
            <a:r>
              <a:rPr lang="en-US" dirty="0" smtClean="0"/>
              <a:t> </a:t>
            </a:r>
            <a:r>
              <a:rPr lang="en-US" dirty="0" err="1" smtClean="0"/>
              <a:t>suatu</a:t>
            </a:r>
            <a:r>
              <a:rPr lang="en-US" dirty="0" smtClean="0"/>
              <a:t> </a:t>
            </a:r>
            <a:r>
              <a:rPr lang="en-US" dirty="0" err="1" smtClean="0"/>
              <a:t>sistem</a:t>
            </a:r>
            <a:r>
              <a:rPr lang="en-US" dirty="0" smtClean="0"/>
              <a:t> </a:t>
            </a:r>
            <a:r>
              <a:rPr lang="en-US" dirty="0" err="1" smtClean="0"/>
              <a:t>perangkat</a:t>
            </a:r>
            <a:r>
              <a:rPr lang="en-US" dirty="0" smtClean="0"/>
              <a:t> </a:t>
            </a:r>
            <a:r>
              <a:rPr lang="en-US" dirty="0" err="1" smtClean="0"/>
              <a:t>keras</a:t>
            </a:r>
            <a:r>
              <a:rPr lang="en-US" dirty="0" smtClean="0"/>
              <a:t> </a:t>
            </a:r>
            <a:r>
              <a:rPr lang="en-US" dirty="0" err="1" smtClean="0"/>
              <a:t>dan</a:t>
            </a:r>
            <a:r>
              <a:rPr lang="en-US" dirty="0" smtClean="0"/>
              <a:t> </a:t>
            </a:r>
            <a:r>
              <a:rPr lang="en-US" dirty="0" err="1" smtClean="0"/>
              <a:t>perangkat</a:t>
            </a:r>
            <a:r>
              <a:rPr lang="en-US" dirty="0" smtClean="0"/>
              <a:t> </a:t>
            </a:r>
            <a:r>
              <a:rPr lang="en-US" dirty="0" err="1" smtClean="0"/>
              <a:t>lunak</a:t>
            </a:r>
            <a:r>
              <a:rPr lang="en-US" dirty="0" smtClean="0"/>
              <a:t> yang </a:t>
            </a:r>
            <a:r>
              <a:rPr lang="en-US" dirty="0" err="1" smtClean="0"/>
              <a:t>dibatasi</a:t>
            </a:r>
            <a:r>
              <a:rPr lang="en-US" dirty="0" smtClean="0"/>
              <a:t> </a:t>
            </a:r>
            <a:r>
              <a:rPr lang="en-US" dirty="0" err="1" smtClean="0"/>
              <a:t>oleh</a:t>
            </a:r>
            <a:r>
              <a:rPr lang="en-US" dirty="0" smtClean="0"/>
              <a:t> </a:t>
            </a:r>
            <a:r>
              <a:rPr lang="en-US" dirty="0" err="1" smtClean="0"/>
              <a:t>rentang</a:t>
            </a:r>
            <a:r>
              <a:rPr lang="en-US" dirty="0" smtClean="0"/>
              <a:t> </a:t>
            </a:r>
            <a:r>
              <a:rPr lang="en-US" dirty="0" err="1" smtClean="0"/>
              <a:t>waktu</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tenggat</a:t>
            </a:r>
            <a:r>
              <a:rPr lang="en-US" dirty="0" smtClean="0"/>
              <a:t> </a:t>
            </a:r>
            <a:r>
              <a:rPr lang="en-US" dirty="0" err="1" smtClean="0"/>
              <a:t>waktu</a:t>
            </a:r>
            <a:r>
              <a:rPr lang="en-US" dirty="0" smtClean="0"/>
              <a:t> (deadline) yang </a:t>
            </a:r>
            <a:r>
              <a:rPr lang="en-US" dirty="0" err="1" smtClean="0"/>
              <a:t>jelas</a:t>
            </a:r>
            <a:r>
              <a:rPr lang="en-US" dirty="0" smtClean="0"/>
              <a:t>, </a:t>
            </a:r>
            <a:r>
              <a:rPr lang="en-US" dirty="0" err="1" smtClean="0"/>
              <a:t>relatif</a:t>
            </a:r>
            <a:r>
              <a:rPr lang="en-US" dirty="0" smtClean="0"/>
              <a:t> </a:t>
            </a:r>
            <a:r>
              <a:rPr lang="en-US" dirty="0" err="1" smtClean="0"/>
              <a:t>terhadap</a:t>
            </a:r>
            <a:r>
              <a:rPr lang="en-US" dirty="0" smtClean="0"/>
              <a:t> </a:t>
            </a:r>
            <a:r>
              <a:rPr lang="en-US" dirty="0" err="1" smtClean="0"/>
              <a:t>waktu</a:t>
            </a:r>
            <a:r>
              <a:rPr lang="en-US" dirty="0" smtClean="0"/>
              <a:t> </a:t>
            </a:r>
            <a:r>
              <a:rPr lang="en-US" dirty="0" err="1" smtClean="0"/>
              <a:t>suatu</a:t>
            </a:r>
            <a:r>
              <a:rPr lang="en-US" dirty="0" smtClean="0"/>
              <a:t> </a:t>
            </a:r>
            <a:r>
              <a:rPr lang="en-US" dirty="0" err="1" smtClean="0"/>
              <a:t>peristiwa</a:t>
            </a:r>
            <a:r>
              <a:rPr lang="en-US" dirty="0" smtClean="0"/>
              <a:t> </a:t>
            </a:r>
            <a:r>
              <a:rPr lang="en-US" dirty="0" err="1" smtClean="0"/>
              <a:t>atau</a:t>
            </a:r>
            <a:r>
              <a:rPr lang="en-US" dirty="0" smtClean="0"/>
              <a:t> </a:t>
            </a:r>
            <a:r>
              <a:rPr lang="en-US" dirty="0" err="1" smtClean="0"/>
              <a:t>operasi</a:t>
            </a:r>
            <a:r>
              <a:rPr lang="en-US" dirty="0" smtClean="0"/>
              <a:t> </a:t>
            </a:r>
            <a:r>
              <a:rPr lang="en-US" dirty="0" err="1" smtClean="0"/>
              <a:t>terjadi</a:t>
            </a:r>
            <a:r>
              <a:rPr lang="en-US" dirty="0" smtClean="0"/>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22</a:t>
            </a:fld>
            <a:endParaRPr lang="en-GB" dirty="0"/>
          </a:p>
        </p:txBody>
      </p:sp>
    </p:spTree>
    <p:extLst>
      <p:ext uri="{BB962C8B-B14F-4D97-AF65-F5344CB8AC3E}">
        <p14:creationId xmlns:p14="http://schemas.microsoft.com/office/powerpoint/2010/main" val="3183342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23</a:t>
            </a:fld>
            <a:endParaRPr lang="en-GB" dirty="0"/>
          </a:p>
        </p:txBody>
      </p:sp>
    </p:spTree>
    <p:extLst>
      <p:ext uri="{BB962C8B-B14F-4D97-AF65-F5344CB8AC3E}">
        <p14:creationId xmlns:p14="http://schemas.microsoft.com/office/powerpoint/2010/main" val="1505046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24</a:t>
            </a:fld>
            <a:endParaRPr lang="en-GB" dirty="0"/>
          </a:p>
        </p:txBody>
      </p:sp>
    </p:spTree>
    <p:extLst>
      <p:ext uri="{BB962C8B-B14F-4D97-AF65-F5344CB8AC3E}">
        <p14:creationId xmlns:p14="http://schemas.microsoft.com/office/powerpoint/2010/main" val="3372054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25</a:t>
            </a:fld>
            <a:endParaRPr lang="en-GB" dirty="0"/>
          </a:p>
        </p:txBody>
      </p:sp>
    </p:spTree>
    <p:extLst>
      <p:ext uri="{BB962C8B-B14F-4D97-AF65-F5344CB8AC3E}">
        <p14:creationId xmlns:p14="http://schemas.microsoft.com/office/powerpoint/2010/main" val="1449065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26</a:t>
            </a:fld>
            <a:endParaRPr lang="en-GB" dirty="0"/>
          </a:p>
        </p:txBody>
      </p:sp>
    </p:spTree>
    <p:extLst>
      <p:ext uri="{BB962C8B-B14F-4D97-AF65-F5344CB8AC3E}">
        <p14:creationId xmlns:p14="http://schemas.microsoft.com/office/powerpoint/2010/main" val="3198774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27</a:t>
            </a:fld>
            <a:endParaRPr lang="en-GB" dirty="0"/>
          </a:p>
        </p:txBody>
      </p:sp>
    </p:spTree>
    <p:extLst>
      <p:ext uri="{BB962C8B-B14F-4D97-AF65-F5344CB8AC3E}">
        <p14:creationId xmlns:p14="http://schemas.microsoft.com/office/powerpoint/2010/main" val="3620884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28</a:t>
            </a:fld>
            <a:endParaRPr lang="en-GB" dirty="0"/>
          </a:p>
        </p:txBody>
      </p:sp>
    </p:spTree>
    <p:extLst>
      <p:ext uri="{BB962C8B-B14F-4D97-AF65-F5344CB8AC3E}">
        <p14:creationId xmlns:p14="http://schemas.microsoft.com/office/powerpoint/2010/main" val="290351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29</a:t>
            </a:fld>
            <a:endParaRPr lang="en-GB" dirty="0"/>
          </a:p>
        </p:txBody>
      </p:sp>
    </p:spTree>
    <p:extLst>
      <p:ext uri="{BB962C8B-B14F-4D97-AF65-F5344CB8AC3E}">
        <p14:creationId xmlns:p14="http://schemas.microsoft.com/office/powerpoint/2010/main" val="1223129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30</a:t>
            </a:fld>
            <a:endParaRPr lang="en-GB" dirty="0"/>
          </a:p>
        </p:txBody>
      </p:sp>
    </p:spTree>
    <p:extLst>
      <p:ext uri="{BB962C8B-B14F-4D97-AF65-F5344CB8AC3E}">
        <p14:creationId xmlns:p14="http://schemas.microsoft.com/office/powerpoint/2010/main" val="291571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Kerja praktek merupakan salah satu kegiatan yang harus dilakukan untuk syarat supaya bisa melakukan kegiatan selanjutnya yaitu skripsi. Dalam kerja praktek mahasiswa melakukan pendaftaran, mengajukan proposal, serta melakukan kerja praktek itu di tempat yang sudah di daftarkan pada proposal.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id-ID" sz="1200" i="1" kern="1200" dirty="0" smtClean="0">
                <a:solidFill>
                  <a:schemeClr val="tx1"/>
                </a:solidFill>
                <a:effectLst/>
                <a:latin typeface="+mn-lt"/>
                <a:ea typeface="+mn-ea"/>
                <a:cs typeface="+mn-cs"/>
              </a:rPr>
              <a:t>Game</a:t>
            </a:r>
            <a:r>
              <a:rPr lang="id-ID" sz="1200" kern="1200" dirty="0" smtClean="0">
                <a:solidFill>
                  <a:schemeClr val="tx1"/>
                </a:solidFill>
                <a:effectLst/>
                <a:latin typeface="+mn-lt"/>
                <a:ea typeface="+mn-ea"/>
                <a:cs typeface="+mn-cs"/>
              </a:rPr>
              <a:t> adalah permainan yang menggunakan media elektronik, merupakan sebuah hiburan berbentuk multimedia yang di buat semenarik mungkin agar pemain bisa mendapatkan sesuatu sehingga adanya kepuasaan batin.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4</a:t>
            </a:fld>
            <a:endParaRPr lang="en-GB" dirty="0"/>
          </a:p>
        </p:txBody>
      </p:sp>
    </p:spTree>
    <p:extLst>
      <p:ext uri="{BB962C8B-B14F-4D97-AF65-F5344CB8AC3E}">
        <p14:creationId xmlns:p14="http://schemas.microsoft.com/office/powerpoint/2010/main" val="3880742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4D747-9380-41EE-9946-EC9EC0CA5D1E}" type="slidenum">
              <a:rPr lang="en-GB" smtClean="0"/>
              <a:t>31</a:t>
            </a:fld>
            <a:endParaRPr lang="en-GB" dirty="0"/>
          </a:p>
        </p:txBody>
      </p:sp>
    </p:spTree>
    <p:extLst>
      <p:ext uri="{BB962C8B-B14F-4D97-AF65-F5344CB8AC3E}">
        <p14:creationId xmlns:p14="http://schemas.microsoft.com/office/powerpoint/2010/main" val="2096101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t>Berdasarkan latar belakang permasalahan di atas, didapatkan rumusan masalah sebagai berikut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5</a:t>
            </a:fld>
            <a:endParaRPr lang="en-GB" dirty="0"/>
          </a:p>
        </p:txBody>
      </p:sp>
    </p:spTree>
    <p:extLst>
      <p:ext uri="{BB962C8B-B14F-4D97-AF65-F5344CB8AC3E}">
        <p14:creationId xmlns:p14="http://schemas.microsoft.com/office/powerpoint/2010/main" val="98597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Adapaun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Batasan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Penelitian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6</a:t>
            </a:fld>
            <a:endParaRPr lang="en-GB" dirty="0"/>
          </a:p>
        </p:txBody>
      </p:sp>
    </p:spTree>
    <p:extLst>
      <p:ext uri="{BB962C8B-B14F-4D97-AF65-F5344CB8AC3E}">
        <p14:creationId xmlns:p14="http://schemas.microsoft.com/office/powerpoint/2010/main" val="125570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Adapaun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Modul</a:t>
            </a:r>
            <a:r>
              <a:rPr lang="en-US" sz="1200" kern="1200" dirty="0" smtClean="0">
                <a:solidFill>
                  <a:schemeClr val="tx1"/>
                </a:solidFill>
                <a:effectLst/>
                <a:latin typeface="+mn-lt"/>
                <a:ea typeface="+mn-ea"/>
                <a:cs typeface="+mn-cs"/>
              </a:rPr>
              <a:t> Program</a:t>
            </a:r>
            <a:r>
              <a:rPr lang="en-US" sz="1200" kern="1200" baseline="0" dirty="0" smtClean="0">
                <a:solidFill>
                  <a:schemeClr val="tx1"/>
                </a:solidFill>
                <a:effectLst/>
                <a:latin typeface="+mn-lt"/>
                <a:ea typeface="+mn-ea"/>
                <a:cs typeface="+mn-cs"/>
              </a:rPr>
              <a:t> Yang </a:t>
            </a:r>
            <a:r>
              <a:rPr lang="en-US" sz="1200" kern="1200" baseline="0" dirty="0" err="1" smtClean="0">
                <a:solidFill>
                  <a:schemeClr val="tx1"/>
                </a:solidFill>
                <a:effectLst/>
                <a:latin typeface="+mn-lt"/>
                <a:ea typeface="+mn-ea"/>
                <a:cs typeface="+mn-cs"/>
              </a:rPr>
              <a:t>Harus</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Buat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7</a:t>
            </a:fld>
            <a:endParaRPr lang="en-GB" dirty="0"/>
          </a:p>
        </p:txBody>
      </p:sp>
    </p:spTree>
    <p:extLst>
      <p:ext uri="{BB962C8B-B14F-4D97-AF65-F5344CB8AC3E}">
        <p14:creationId xmlns:p14="http://schemas.microsoft.com/office/powerpoint/2010/main" val="206853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8</a:t>
            </a:fld>
            <a:endParaRPr lang="en-GB" dirty="0"/>
          </a:p>
        </p:txBody>
      </p:sp>
    </p:spTree>
    <p:extLst>
      <p:ext uri="{BB962C8B-B14F-4D97-AF65-F5344CB8AC3E}">
        <p14:creationId xmlns:p14="http://schemas.microsoft.com/office/powerpoint/2010/main" val="2377770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skripsi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harus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kuliah</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ambil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maka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dalam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pembuatan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aplikasi</a:t>
            </a:r>
            <a:r>
              <a:rPr lang="en-US" sz="1200" kern="1200" baseline="0" dirty="0" smtClean="0">
                <a:solidFill>
                  <a:schemeClr val="tx1"/>
                </a:solidFill>
                <a:effectLst/>
                <a:latin typeface="+mn-lt"/>
                <a:ea typeface="+mn-ea"/>
                <a:cs typeface="+mn-cs"/>
              </a:rPr>
              <a:t> game </a:t>
            </a:r>
            <a:r>
              <a:rPr lang="en-US" sz="1200" kern="1200" baseline="0" dirty="0" err="1" smtClean="0">
                <a:solidFill>
                  <a:schemeClr val="tx1"/>
                </a:solidFill>
                <a:effectLst/>
                <a:latin typeface="+mn-lt"/>
                <a:ea typeface="+mn-ea"/>
                <a:cs typeface="+mn-cs"/>
              </a:rPr>
              <a:t>simulasi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beberapa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ilmu</a:t>
            </a:r>
            <a:r>
              <a:rPr lang="en-US" sz="1200" kern="1200" baseline="0" dirty="0" smtClean="0">
                <a:solidFill>
                  <a:schemeClr val="tx1"/>
                </a:solidFill>
                <a:effectLst/>
                <a:latin typeface="+mn-lt"/>
                <a:ea typeface="+mn-ea"/>
                <a:cs typeface="+mn-cs"/>
              </a:rPr>
              <a:t> yang di </a:t>
            </a:r>
            <a:r>
              <a:rPr lang="en-US" sz="1200" kern="1200" baseline="0" dirty="0" err="1" smtClean="0">
                <a:solidFill>
                  <a:schemeClr val="tx1"/>
                </a:solidFill>
                <a:effectLst/>
                <a:latin typeface="+mn-lt"/>
                <a:ea typeface="+mn-ea"/>
                <a:cs typeface="+mn-cs"/>
              </a:rPr>
              <a:t>gunakan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antara</a:t>
            </a:r>
            <a:r>
              <a:rPr lang="en-US" sz="1200" kern="1200" baseline="0" dirty="0" smtClean="0">
                <a:solidFill>
                  <a:schemeClr val="tx1"/>
                </a:solidFill>
                <a:effectLst/>
                <a:latin typeface="+mn-lt"/>
                <a:ea typeface="+mn-ea"/>
                <a:cs typeface="+mn-cs"/>
              </a:rPr>
              <a:t> lain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9</a:t>
            </a:fld>
            <a:endParaRPr lang="en-GB" dirty="0"/>
          </a:p>
        </p:txBody>
      </p:sp>
    </p:spTree>
    <p:extLst>
      <p:ext uri="{BB962C8B-B14F-4D97-AF65-F5344CB8AC3E}">
        <p14:creationId xmlns:p14="http://schemas.microsoft.com/office/powerpoint/2010/main" val="1878947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734D747-9380-41EE-9946-EC9EC0CA5D1E}" type="slidenum">
              <a:rPr lang="en-GB" smtClean="0"/>
              <a:t>10</a:t>
            </a:fld>
            <a:endParaRPr lang="en-GB" dirty="0"/>
          </a:p>
        </p:txBody>
      </p:sp>
    </p:spTree>
    <p:extLst>
      <p:ext uri="{BB962C8B-B14F-4D97-AF65-F5344CB8AC3E}">
        <p14:creationId xmlns:p14="http://schemas.microsoft.com/office/powerpoint/2010/main" val="2938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smtClean="0"/>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smtClean="0"/>
              <a:t>Click icon to add picture</a:t>
            </a:r>
            <a:endParaRPr lang="en-GB"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smtClean="0"/>
              <a:t>Click to edit Master title style</a:t>
            </a:r>
            <a:endParaRPr lang="en-GB"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1952786" y="1446147"/>
            <a:ext cx="9732935" cy="3363015"/>
          </a:xfrm>
        </p:spPr>
        <p:txBody>
          <a:bodyPr/>
          <a:lstStyle/>
          <a:p>
            <a:r>
              <a:rPr lang="id-ID" sz="4400" dirty="0"/>
              <a:t>GAME SIMULASI KERJA </a:t>
            </a:r>
            <a:r>
              <a:rPr lang="id-ID" sz="4400" dirty="0" smtClean="0"/>
              <a:t>PRAKTEK</a:t>
            </a:r>
            <a:r>
              <a:rPr lang="en-US" sz="4400" dirty="0"/>
              <a:t> </a:t>
            </a:r>
            <a:r>
              <a:rPr lang="id-ID" sz="4400" dirty="0" smtClean="0"/>
              <a:t>MAHASISWA FAKULTAS</a:t>
            </a:r>
            <a:r>
              <a:rPr lang="en-US" sz="4400" dirty="0" smtClean="0"/>
              <a:t> </a:t>
            </a:r>
            <a:r>
              <a:rPr lang="id-ID" sz="4400" dirty="0" smtClean="0"/>
              <a:t>TEKNOLOGI INFORMASI</a:t>
            </a:r>
            <a:r>
              <a:rPr lang="en-US" sz="4400" dirty="0"/>
              <a:t> </a:t>
            </a:r>
            <a:r>
              <a:rPr lang="id-ID" sz="4400" dirty="0" smtClean="0"/>
              <a:t>UNIVERSITAS </a:t>
            </a:r>
            <a:r>
              <a:rPr lang="id-ID" sz="4400" dirty="0"/>
              <a:t>BALE </a:t>
            </a:r>
            <a:r>
              <a:rPr lang="id-ID" sz="4400" dirty="0" smtClean="0"/>
              <a:t>BANDUNG</a:t>
            </a:r>
            <a:r>
              <a:rPr lang="en-US" sz="4400" dirty="0"/>
              <a:t> </a:t>
            </a:r>
            <a:r>
              <a:rPr lang="id-ID" sz="4400" dirty="0" smtClean="0"/>
              <a:t>MENGGUNAKAN </a:t>
            </a:r>
            <a:r>
              <a:rPr lang="id-ID" sz="4400" dirty="0"/>
              <a:t>UNREAL ENGINE 4</a:t>
            </a:r>
            <a:endParaRPr lang="en-US" sz="4400"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1952787" y="4809162"/>
            <a:ext cx="8725856" cy="868680"/>
          </a:xfrm>
        </p:spPr>
        <p:txBody>
          <a:bodyPr/>
          <a:lstStyle/>
          <a:p>
            <a:pPr marL="0" indent="0">
              <a:buNone/>
            </a:pPr>
            <a:r>
              <a:rPr lang="en-US" dirty="0" err="1" smtClean="0"/>
              <a:t>Aggia</a:t>
            </a:r>
            <a:r>
              <a:rPr lang="en-US" dirty="0" smtClean="0"/>
              <a:t> </a:t>
            </a:r>
            <a:r>
              <a:rPr lang="en-US" dirty="0" err="1" smtClean="0"/>
              <a:t>Bintang</a:t>
            </a:r>
            <a:r>
              <a:rPr lang="en-US" dirty="0" smtClean="0"/>
              <a:t> </a:t>
            </a:r>
            <a:r>
              <a:rPr lang="en-US" dirty="0" err="1" smtClean="0"/>
              <a:t>Ramadhan</a:t>
            </a:r>
            <a:r>
              <a:rPr lang="en-US" dirty="0" smtClean="0"/>
              <a:t> </a:t>
            </a:r>
            <a:r>
              <a:rPr lang="en-US" dirty="0" err="1" smtClean="0"/>
              <a:t>Hermanto</a:t>
            </a:r>
            <a:endParaRPr lang="en-US" dirty="0" smtClean="0"/>
          </a:p>
          <a:p>
            <a:pPr marL="0" indent="0">
              <a:buNone/>
            </a:pPr>
            <a:r>
              <a:rPr lang="en-US" dirty="0" smtClean="0"/>
              <a:t>C1A150020</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4490" y="5677842"/>
            <a:ext cx="907544" cy="882398"/>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r>
              <a:rPr lang="id-ID" sz="3600" dirty="0"/>
              <a:t>Model adalah rencana, representasi, atau deskripsi yang menjelaskan suatu objek, sistem, atau konsep, yang seringkali berupa penyederhanaan atau idealisasi. </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10</a:t>
            </a:fld>
            <a:endParaRPr lang="en-GB" dirty="0"/>
          </a:p>
        </p:txBody>
      </p:sp>
    </p:spTree>
    <p:extLst>
      <p:ext uri="{BB962C8B-B14F-4D97-AF65-F5344CB8AC3E}">
        <p14:creationId xmlns:p14="http://schemas.microsoft.com/office/powerpoint/2010/main" val="320251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endParaRPr lang="en-US" sz="3600" dirty="0"/>
          </a:p>
          <a:p>
            <a:pPr algn="just"/>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11</a:t>
            </a:fld>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890438"/>
            <a:ext cx="3121152" cy="234086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8584" y="900062"/>
            <a:ext cx="2820521" cy="1881646"/>
          </a:xfrm>
          <a:prstGeom prst="rect">
            <a:avLst/>
          </a:prstGeom>
        </p:spPr>
      </p:pic>
      <p:pic>
        <p:nvPicPr>
          <p:cNvPr id="11" name="Picture 10"/>
          <p:cNvPicPr>
            <a:picLocks noChangeAspect="1"/>
          </p:cNvPicPr>
          <p:nvPr/>
        </p:nvPicPr>
        <p:blipFill>
          <a:blip r:embed="rId5"/>
          <a:stretch>
            <a:fillRect/>
          </a:stretch>
        </p:blipFill>
        <p:spPr>
          <a:xfrm>
            <a:off x="831850" y="4809257"/>
            <a:ext cx="3552489" cy="847753"/>
          </a:xfrm>
          <a:prstGeom prst="rect">
            <a:avLst/>
          </a:prstGeom>
        </p:spPr>
      </p:pic>
    </p:spTree>
    <p:extLst>
      <p:ext uri="{BB962C8B-B14F-4D97-AF65-F5344CB8AC3E}">
        <p14:creationId xmlns:p14="http://schemas.microsoft.com/office/powerpoint/2010/main" val="28354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err="1" smtClean="0"/>
              <a:t>Pemodelan</a:t>
            </a:r>
            <a:r>
              <a:rPr lang="en-US" dirty="0" smtClean="0"/>
              <a:t> </a:t>
            </a:r>
            <a:r>
              <a:rPr lang="en-US" dirty="0" err="1" smtClean="0"/>
              <a:t>dan</a:t>
            </a:r>
            <a:r>
              <a:rPr lang="en-US" dirty="0" smtClean="0"/>
              <a:t> </a:t>
            </a:r>
            <a:r>
              <a:rPr lang="en-US" dirty="0" err="1" smtClean="0"/>
              <a:t>Simulasi</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09374" cy="5957937"/>
          </a:xfrm>
        </p:spPr>
        <p:txBody>
          <a:bodyPr numCol="1">
            <a:normAutofit/>
          </a:bodyPr>
          <a:lstStyle/>
          <a:p>
            <a:pPr algn="just"/>
            <a:r>
              <a:rPr lang="id-ID" sz="3600" dirty="0"/>
              <a:t>Simulasi adalah peniruan operasi, menurut waktu, sebuah proses atau sistem dunia nyata.</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12</a:t>
            </a:fld>
            <a:endParaRPr lang="en-GB" dirty="0"/>
          </a:p>
        </p:txBody>
      </p:sp>
    </p:spTree>
    <p:extLst>
      <p:ext uri="{BB962C8B-B14F-4D97-AF65-F5344CB8AC3E}">
        <p14:creationId xmlns:p14="http://schemas.microsoft.com/office/powerpoint/2010/main" val="419077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smtClean="0"/>
              <a:t>Multimedia</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09374" cy="5957937"/>
          </a:xfrm>
        </p:spPr>
        <p:txBody>
          <a:bodyPr numCol="1">
            <a:normAutofit/>
          </a:bodyPr>
          <a:lstStyle/>
          <a:p>
            <a:pPr algn="just"/>
            <a:r>
              <a:rPr lang="id-ID" sz="3600" dirty="0"/>
              <a:t>Multimedia adalah suatu sarana (media) yang didalamnya terdapat perpaduan (kombinasi) berbagai bentuk elemen informasi, seperti teks, </a:t>
            </a:r>
            <a:r>
              <a:rPr lang="id-ID" sz="3600" dirty="0" smtClean="0"/>
              <a:t>g</a:t>
            </a:r>
            <a:r>
              <a:rPr lang="en-US" sz="3600" dirty="0" err="1" smtClean="0"/>
              <a:t>ambar</a:t>
            </a:r>
            <a:r>
              <a:rPr lang="id-ID" sz="3600" dirty="0" smtClean="0"/>
              <a:t>, </a:t>
            </a:r>
            <a:r>
              <a:rPr lang="id-ID" sz="3600" dirty="0"/>
              <a:t>animasi, video, interaktif maupun suara sebagai pendukung untuk mencapai tujuannya yaitu menyampaikan informasi atau sekedar memberikan hiburan bagi target audiens-nya.</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13</a:t>
            </a:fld>
            <a:endParaRPr lang="en-GB" dirty="0"/>
          </a:p>
        </p:txBody>
      </p:sp>
    </p:spTree>
    <p:extLst>
      <p:ext uri="{BB962C8B-B14F-4D97-AF65-F5344CB8AC3E}">
        <p14:creationId xmlns:p14="http://schemas.microsoft.com/office/powerpoint/2010/main" val="73862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8652555" cy="859055"/>
          </a:xfrm>
        </p:spPr>
        <p:txBody>
          <a:bodyPr>
            <a:normAutofit/>
          </a:bodyPr>
          <a:lstStyle/>
          <a:p>
            <a:r>
              <a:rPr lang="en-US" dirty="0" smtClean="0"/>
              <a:t>Multimedia</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09374" cy="5957937"/>
          </a:xfrm>
        </p:spPr>
        <p:txBody>
          <a:bodyPr numCol="1">
            <a:normAutofit/>
          </a:bodyPr>
          <a:lstStyle/>
          <a:p>
            <a:pPr marL="742950" lvl="0" indent="-742950" algn="just">
              <a:buFont typeface="+mj-lt"/>
              <a:buAutoNum type="arabicPeriod"/>
            </a:pPr>
            <a:r>
              <a:rPr lang="id-ID" sz="3600" dirty="0"/>
              <a:t>Mulitimedia </a:t>
            </a:r>
            <a:r>
              <a:rPr lang="id-ID" sz="3600" dirty="0" smtClean="0"/>
              <a:t>Linier</a:t>
            </a:r>
            <a:r>
              <a:rPr lang="en-US" sz="3600" dirty="0" smtClean="0"/>
              <a:t>, </a:t>
            </a:r>
            <a:r>
              <a:rPr lang="en-US" sz="3600" dirty="0" err="1" smtClean="0"/>
              <a:t>Tidak</a:t>
            </a:r>
            <a:r>
              <a:rPr lang="en-US" sz="3600" dirty="0" smtClean="0"/>
              <a:t> </a:t>
            </a:r>
            <a:r>
              <a:rPr lang="en-US" sz="3600" dirty="0" err="1" smtClean="0"/>
              <a:t>dilengkapi</a:t>
            </a:r>
            <a:r>
              <a:rPr lang="en-US" sz="3600" dirty="0" smtClean="0"/>
              <a:t> </a:t>
            </a:r>
            <a:r>
              <a:rPr lang="en-US" sz="3600" dirty="0" err="1" smtClean="0"/>
              <a:t>alat</a:t>
            </a:r>
            <a:r>
              <a:rPr lang="en-US" sz="3600" dirty="0" smtClean="0"/>
              <a:t> </a:t>
            </a:r>
            <a:r>
              <a:rPr lang="en-US" sz="3600" dirty="0" err="1" smtClean="0"/>
              <a:t>pengontrol</a:t>
            </a:r>
            <a:r>
              <a:rPr lang="en-US" sz="3600" dirty="0"/>
              <a:t>.</a:t>
            </a:r>
          </a:p>
          <a:p>
            <a:pPr marL="742950" lvl="0" indent="-742950" algn="just">
              <a:buFont typeface="+mj-lt"/>
              <a:buAutoNum type="arabicPeriod"/>
            </a:pPr>
            <a:r>
              <a:rPr lang="id-ID" sz="3600" dirty="0"/>
              <a:t>Multimedia </a:t>
            </a:r>
            <a:r>
              <a:rPr lang="id-ID" sz="3600" dirty="0" smtClean="0"/>
              <a:t>Interaktif</a:t>
            </a:r>
            <a:r>
              <a:rPr lang="en-US" sz="3600" dirty="0" smtClean="0"/>
              <a:t>, </a:t>
            </a:r>
            <a:r>
              <a:rPr lang="en-US" sz="3600" dirty="0" err="1" smtClean="0"/>
              <a:t>dilengkapi</a:t>
            </a:r>
            <a:r>
              <a:rPr lang="en-US" sz="3600" dirty="0" smtClean="0"/>
              <a:t> </a:t>
            </a:r>
            <a:r>
              <a:rPr lang="en-US" sz="3600" dirty="0" err="1" smtClean="0"/>
              <a:t>alat</a:t>
            </a:r>
            <a:r>
              <a:rPr lang="en-US" sz="3600" dirty="0" smtClean="0"/>
              <a:t> </a:t>
            </a:r>
            <a:r>
              <a:rPr lang="en-US" sz="3600" dirty="0" err="1" smtClean="0"/>
              <a:t>pengontrol</a:t>
            </a:r>
            <a:r>
              <a:rPr lang="en-US" sz="3600" dirty="0" smtClean="0"/>
              <a:t>.</a:t>
            </a:r>
            <a:endParaRPr lang="en-US" sz="3600" dirty="0"/>
          </a:p>
          <a:p>
            <a:pPr algn="just"/>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14</a:t>
            </a:fld>
            <a:endParaRPr lang="en-GB" dirty="0"/>
          </a:p>
        </p:txBody>
      </p:sp>
    </p:spTree>
    <p:extLst>
      <p:ext uri="{BB962C8B-B14F-4D97-AF65-F5344CB8AC3E}">
        <p14:creationId xmlns:p14="http://schemas.microsoft.com/office/powerpoint/2010/main" val="283440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fontScale="90000"/>
          </a:bodyPr>
          <a:lstStyle/>
          <a:p>
            <a:r>
              <a:rPr lang="en-US" dirty="0" err="1" smtClean="0"/>
              <a:t>Pemograman</a:t>
            </a:r>
            <a:r>
              <a:rPr lang="en-US" dirty="0" smtClean="0"/>
              <a:t> </a:t>
            </a:r>
            <a:r>
              <a:rPr lang="en-US" dirty="0" err="1" smtClean="0"/>
              <a:t>Berorientasi</a:t>
            </a:r>
            <a:r>
              <a:rPr lang="en-US" dirty="0" smtClean="0"/>
              <a:t> </a:t>
            </a:r>
            <a:r>
              <a:rPr lang="en-US" dirty="0" err="1" smtClean="0"/>
              <a:t>Objek</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957937"/>
          </a:xfrm>
        </p:spPr>
        <p:txBody>
          <a:bodyPr numCol="1">
            <a:normAutofit/>
          </a:bodyPr>
          <a:lstStyle/>
          <a:p>
            <a:pPr algn="just"/>
            <a:r>
              <a:rPr lang="en-US" sz="3600" dirty="0" err="1"/>
              <a:t>Pemrograman</a:t>
            </a:r>
            <a:r>
              <a:rPr lang="en-US" sz="3600" dirty="0"/>
              <a:t> </a:t>
            </a:r>
            <a:r>
              <a:rPr lang="en-US" sz="3600" dirty="0" err="1"/>
              <a:t>Berorientasi</a:t>
            </a:r>
            <a:r>
              <a:rPr lang="en-US" sz="3600" dirty="0"/>
              <a:t> </a:t>
            </a:r>
            <a:r>
              <a:rPr lang="en-US" sz="3600" dirty="0" err="1"/>
              <a:t>Objek</a:t>
            </a:r>
            <a:r>
              <a:rPr lang="en-US" sz="3600" dirty="0"/>
              <a:t> (Object Oriented </a:t>
            </a:r>
            <a:r>
              <a:rPr lang="en-US" sz="3600" dirty="0" smtClean="0"/>
              <a:t>Programming / OOP</a:t>
            </a:r>
            <a:r>
              <a:rPr lang="en-US" sz="3600" dirty="0"/>
              <a:t>) </a:t>
            </a:r>
            <a:r>
              <a:rPr lang="en-US" sz="3600" dirty="0" err="1"/>
              <a:t>merupakan</a:t>
            </a:r>
            <a:r>
              <a:rPr lang="en-US" sz="3600" dirty="0"/>
              <a:t> </a:t>
            </a:r>
            <a:r>
              <a:rPr lang="en-US" sz="3600" dirty="0" err="1"/>
              <a:t>pemrograman</a:t>
            </a:r>
            <a:r>
              <a:rPr lang="en-US" sz="3600" dirty="0"/>
              <a:t> yang </a:t>
            </a:r>
            <a:r>
              <a:rPr lang="en-US" sz="3600" dirty="0" err="1"/>
              <a:t>berorientasikan</a:t>
            </a:r>
            <a:r>
              <a:rPr lang="en-US" sz="3600" dirty="0"/>
              <a:t> </a:t>
            </a:r>
            <a:r>
              <a:rPr lang="en-US" sz="3600" dirty="0" err="1"/>
              <a:t>kepada</a:t>
            </a:r>
            <a:r>
              <a:rPr lang="en-US" sz="3600" dirty="0"/>
              <a:t> </a:t>
            </a:r>
            <a:r>
              <a:rPr lang="en-US" sz="3600" dirty="0" err="1"/>
              <a:t>objek</a:t>
            </a:r>
            <a:r>
              <a:rPr lang="en-US" sz="3600" dirty="0"/>
              <a:t>, </a:t>
            </a:r>
            <a:r>
              <a:rPr lang="en-US" sz="3600" dirty="0" err="1"/>
              <a:t>dimana</a:t>
            </a:r>
            <a:r>
              <a:rPr lang="en-US" sz="3600" dirty="0"/>
              <a:t> </a:t>
            </a:r>
            <a:r>
              <a:rPr lang="en-US" sz="3600" dirty="0" err="1"/>
              <a:t>semua</a:t>
            </a:r>
            <a:r>
              <a:rPr lang="en-US" sz="3600" dirty="0"/>
              <a:t> data </a:t>
            </a:r>
            <a:r>
              <a:rPr lang="en-US" sz="3600" dirty="0" err="1"/>
              <a:t>dan</a:t>
            </a:r>
            <a:r>
              <a:rPr lang="en-US" sz="3600" dirty="0"/>
              <a:t> </a:t>
            </a:r>
            <a:r>
              <a:rPr lang="en-US" sz="3600" dirty="0" err="1"/>
              <a:t>fungsi</a:t>
            </a:r>
            <a:r>
              <a:rPr lang="en-US" sz="3600" dirty="0"/>
              <a:t> </a:t>
            </a:r>
            <a:r>
              <a:rPr lang="en-US" sz="3600" dirty="0" err="1"/>
              <a:t>dibungkus</a:t>
            </a:r>
            <a:r>
              <a:rPr lang="en-US" sz="3600" dirty="0"/>
              <a:t> </a:t>
            </a:r>
            <a:r>
              <a:rPr lang="en-US" sz="3600" dirty="0" err="1"/>
              <a:t>dalam</a:t>
            </a:r>
            <a:r>
              <a:rPr lang="en-US" sz="3600" dirty="0"/>
              <a:t> class-class </a:t>
            </a:r>
            <a:r>
              <a:rPr lang="en-US" sz="3600" dirty="0" err="1"/>
              <a:t>atau</a:t>
            </a:r>
            <a:r>
              <a:rPr lang="en-US" sz="3600" dirty="0"/>
              <a:t> object-object. </a:t>
            </a: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15</a:t>
            </a:fld>
            <a:endParaRPr lang="en-GB" dirty="0"/>
          </a:p>
        </p:txBody>
      </p:sp>
    </p:spTree>
    <p:extLst>
      <p:ext uri="{BB962C8B-B14F-4D97-AF65-F5344CB8AC3E}">
        <p14:creationId xmlns:p14="http://schemas.microsoft.com/office/powerpoint/2010/main" val="374140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GB" smtClean="0"/>
              <a:pPr/>
              <a:t>16</a:t>
            </a:fld>
            <a:endParaRPr lang="en-GB" dirty="0"/>
          </a:p>
        </p:txBody>
      </p:sp>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p:txBody>
          <a:bodyPr/>
          <a:lstStyle/>
          <a:p>
            <a:r>
              <a:rPr lang="en-GB" dirty="0" err="1" smtClean="0"/>
              <a:t>Dasar</a:t>
            </a:r>
            <a:r>
              <a:rPr lang="en-GB" dirty="0" smtClean="0"/>
              <a:t> </a:t>
            </a:r>
            <a:r>
              <a:rPr lang="en-GB" dirty="0" err="1" smtClean="0"/>
              <a:t>Teori</a:t>
            </a:r>
            <a:endParaRPr lang="en-GB" dirty="0"/>
          </a:p>
        </p:txBody>
      </p:sp>
    </p:spTree>
    <p:extLst>
      <p:ext uri="{BB962C8B-B14F-4D97-AF65-F5344CB8AC3E}">
        <p14:creationId xmlns:p14="http://schemas.microsoft.com/office/powerpoint/2010/main" val="212505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US" dirty="0" smtClean="0"/>
              <a:t>Game</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957937"/>
          </a:xfrm>
        </p:spPr>
        <p:txBody>
          <a:bodyPr numCol="1">
            <a:normAutofit/>
          </a:bodyPr>
          <a:lstStyle/>
          <a:p>
            <a:pPr algn="just"/>
            <a:r>
              <a:rPr lang="id-ID" sz="3600" i="1" dirty="0"/>
              <a:t>Game</a:t>
            </a:r>
            <a:r>
              <a:rPr lang="id-ID" sz="3600" dirty="0"/>
              <a:t> adalah permainan yang menggunakan media elektronik, merupakan sebuah hiburan berbentuk multimedia yang di buat semenarik mungkin agar pemain bisa mendapatkan sesuatu sehingga adanya kepuasaan batin. </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17</a:t>
            </a:fld>
            <a:endParaRPr lang="en-GB" dirty="0"/>
          </a:p>
        </p:txBody>
      </p:sp>
    </p:spTree>
    <p:extLst>
      <p:ext uri="{BB962C8B-B14F-4D97-AF65-F5344CB8AC3E}">
        <p14:creationId xmlns:p14="http://schemas.microsoft.com/office/powerpoint/2010/main" val="425177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US" dirty="0" smtClean="0"/>
              <a:t>Platform Game</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957937"/>
          </a:xfrm>
        </p:spPr>
        <p:txBody>
          <a:bodyPr numCol="1">
            <a:normAutofit/>
          </a:bodyPr>
          <a:lstStyle/>
          <a:p>
            <a:pPr marL="742950" indent="-742950" algn="just">
              <a:buFont typeface="+mj-lt"/>
              <a:buAutoNum type="arabicPeriod"/>
            </a:pPr>
            <a:r>
              <a:rPr lang="en-US" sz="3600" b="1" i="1" dirty="0" smtClean="0"/>
              <a:t>Arcade Games</a:t>
            </a:r>
          </a:p>
          <a:p>
            <a:pPr marL="742950" indent="-742950" algn="just">
              <a:buFont typeface="+mj-lt"/>
              <a:buAutoNum type="arabicPeriod"/>
            </a:pPr>
            <a:r>
              <a:rPr lang="en-US" sz="3600" b="1" i="1" dirty="0" smtClean="0"/>
              <a:t>PC Games</a:t>
            </a:r>
          </a:p>
          <a:p>
            <a:pPr marL="742950" indent="-742950" algn="just">
              <a:buFont typeface="+mj-lt"/>
              <a:buAutoNum type="arabicPeriod"/>
            </a:pPr>
            <a:r>
              <a:rPr lang="en-US" sz="3600" b="1" i="1" dirty="0" smtClean="0"/>
              <a:t>Console Games</a:t>
            </a:r>
          </a:p>
          <a:p>
            <a:pPr marL="742950" indent="-742950" algn="just">
              <a:buFont typeface="+mj-lt"/>
              <a:buAutoNum type="arabicPeriod"/>
            </a:pPr>
            <a:r>
              <a:rPr lang="en-US" sz="3600" b="1" i="1" dirty="0" smtClean="0"/>
              <a:t>Handheld Games</a:t>
            </a:r>
            <a:endParaRPr lang="en-US" sz="3600" dirty="0"/>
          </a:p>
          <a:p>
            <a:pPr marL="742950" indent="-742950" algn="just">
              <a:buFont typeface="+mj-lt"/>
              <a:buAutoNum type="arabicPeriod"/>
            </a:pPr>
            <a:r>
              <a:rPr lang="en-US" sz="3600" b="1" i="1" dirty="0" smtClean="0"/>
              <a:t>Mobile Games</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18</a:t>
            </a:fld>
            <a:endParaRPr lang="en-GB" dirty="0"/>
          </a:p>
        </p:txBody>
      </p:sp>
    </p:spTree>
    <p:extLst>
      <p:ext uri="{BB962C8B-B14F-4D97-AF65-F5344CB8AC3E}">
        <p14:creationId xmlns:p14="http://schemas.microsoft.com/office/powerpoint/2010/main" val="357328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US" dirty="0" smtClean="0"/>
              <a:t>Genre Game</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3994667"/>
          </a:xfrm>
        </p:spPr>
        <p:txBody>
          <a:bodyPr numCol="2">
            <a:normAutofit/>
          </a:bodyPr>
          <a:lstStyle/>
          <a:p>
            <a:pPr marL="742950" indent="-742950" algn="just">
              <a:buFont typeface="+mj-lt"/>
              <a:buAutoNum type="arabicPeriod"/>
            </a:pPr>
            <a:r>
              <a:rPr lang="en-US" sz="3600" b="1" dirty="0" err="1" smtClean="0"/>
              <a:t>Simulasi</a:t>
            </a:r>
            <a:endParaRPr lang="en-US" sz="3600" b="1" dirty="0" smtClean="0"/>
          </a:p>
          <a:p>
            <a:pPr marL="742950" indent="-742950" algn="just">
              <a:buFont typeface="+mj-lt"/>
              <a:buAutoNum type="arabicPeriod"/>
            </a:pPr>
            <a:r>
              <a:rPr lang="en-US" sz="3600" b="1" dirty="0" err="1" smtClean="0"/>
              <a:t>Strategi</a:t>
            </a:r>
            <a:endParaRPr lang="en-US" sz="3600" b="1" dirty="0" smtClean="0"/>
          </a:p>
          <a:p>
            <a:pPr marL="742950" indent="-742950" algn="just">
              <a:buFont typeface="+mj-lt"/>
              <a:buAutoNum type="arabicPeriod"/>
            </a:pPr>
            <a:r>
              <a:rPr lang="en-US" sz="3600" b="1" dirty="0" err="1" smtClean="0"/>
              <a:t>Petualangan</a:t>
            </a:r>
            <a:endParaRPr lang="en-US" sz="3600" b="1" dirty="0" smtClean="0"/>
          </a:p>
          <a:p>
            <a:pPr marL="742950" indent="-742950" algn="just">
              <a:buFont typeface="+mj-lt"/>
              <a:buAutoNum type="arabicPeriod"/>
            </a:pPr>
            <a:r>
              <a:rPr lang="en-US" sz="3600" b="1" dirty="0" err="1" smtClean="0"/>
              <a:t>Teka</a:t>
            </a:r>
            <a:r>
              <a:rPr lang="en-US" sz="3600" b="1" dirty="0" err="1"/>
              <a:t>-</a:t>
            </a:r>
            <a:r>
              <a:rPr lang="en-US" sz="3600" b="1" dirty="0" err="1" smtClean="0"/>
              <a:t>Teki</a:t>
            </a:r>
            <a:endParaRPr lang="en-US" sz="3600" b="1" dirty="0" smtClean="0"/>
          </a:p>
          <a:p>
            <a:pPr marL="742950" indent="-742950" algn="just">
              <a:buFont typeface="+mj-lt"/>
              <a:buAutoNum type="arabicPeriod"/>
            </a:pPr>
            <a:r>
              <a:rPr lang="en-US" sz="3600" b="1" dirty="0"/>
              <a:t>Sports</a:t>
            </a:r>
            <a:endParaRPr lang="en-US" sz="3600" b="1" dirty="0" smtClean="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19</a:t>
            </a:fld>
            <a:endParaRPr lang="en-GB" dirty="0"/>
          </a:p>
        </p:txBody>
      </p:sp>
    </p:spTree>
    <p:extLst>
      <p:ext uri="{BB962C8B-B14F-4D97-AF65-F5344CB8AC3E}">
        <p14:creationId xmlns:p14="http://schemas.microsoft.com/office/powerpoint/2010/main" val="194315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C263D6C4-4840-40CC-AC84-17E24B3B7BDE}" type="slidenum">
              <a:rPr lang="en-GB" smtClean="0"/>
              <a:pPr/>
              <a:t>2</a:t>
            </a:fld>
            <a:endParaRPr lang="en-GB" dirty="0"/>
          </a:p>
        </p:txBody>
      </p:sp>
      <p:sp>
        <p:nvSpPr>
          <p:cNvPr id="4" name="Title 3"/>
          <p:cNvSpPr>
            <a:spLocks noGrp="1"/>
          </p:cNvSpPr>
          <p:nvPr>
            <p:ph type="title"/>
          </p:nvPr>
        </p:nvSpPr>
        <p:spPr/>
        <p:txBody>
          <a:bodyPr/>
          <a:lstStyle/>
          <a:p>
            <a:r>
              <a:rPr lang="en-US" dirty="0" err="1" smtClean="0"/>
              <a:t>Pendahuluan</a:t>
            </a:r>
            <a:endParaRPr lang="en-US" dirty="0"/>
          </a:p>
        </p:txBody>
      </p:sp>
    </p:spTree>
    <p:extLst>
      <p:ext uri="{BB962C8B-B14F-4D97-AF65-F5344CB8AC3E}">
        <p14:creationId xmlns:p14="http://schemas.microsoft.com/office/powerpoint/2010/main" val="226203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US" dirty="0" smtClean="0"/>
              <a:t>Finite State Machine</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415013"/>
          </a:xfrm>
        </p:spPr>
        <p:txBody>
          <a:bodyPr numCol="1">
            <a:normAutofit/>
          </a:bodyPr>
          <a:lstStyle/>
          <a:p>
            <a:pPr algn="just"/>
            <a:r>
              <a:rPr lang="id-ID" sz="3600" i="1" dirty="0"/>
              <a:t>Finite State Machine</a:t>
            </a:r>
            <a:r>
              <a:rPr lang="id-ID" sz="3600" dirty="0"/>
              <a:t> adalah suatu mesin abstrak yang diwakili oleh sekumpulan keadaan, sekumpulan masukan, sekumpulan aturan transisi (perpindahan kedudukan mesin) dan (mungkin) sekumpulan keluaran.</a:t>
            </a:r>
            <a:endParaRPr lang="en-US" sz="3600" dirty="0"/>
          </a:p>
          <a:p>
            <a:pPr algn="just"/>
            <a:endParaRPr lang="en-US" sz="3600" b="1" dirty="0" smtClean="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20</a:t>
            </a:fld>
            <a:endParaRPr lang="en-GB"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498038" y="4015982"/>
            <a:ext cx="4663889" cy="2664218"/>
          </a:xfrm>
          <a:prstGeom prst="rect">
            <a:avLst/>
          </a:prstGeom>
          <a:noFill/>
          <a:ln>
            <a:noFill/>
          </a:ln>
        </p:spPr>
      </p:pic>
    </p:spTree>
    <p:extLst>
      <p:ext uri="{BB962C8B-B14F-4D97-AF65-F5344CB8AC3E}">
        <p14:creationId xmlns:p14="http://schemas.microsoft.com/office/powerpoint/2010/main" val="54666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GB" dirty="0" smtClean="0"/>
              <a:t>Unreal Engine 4</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415013"/>
          </a:xfrm>
        </p:spPr>
        <p:txBody>
          <a:bodyPr numCol="1">
            <a:normAutofit/>
          </a:bodyPr>
          <a:lstStyle/>
          <a:p>
            <a:pPr algn="just"/>
            <a:r>
              <a:rPr lang="en-US" sz="3600" b="1" dirty="0" smtClean="0"/>
              <a:t>Unreal Engine 4 </a:t>
            </a:r>
            <a:r>
              <a:rPr lang="en-US" sz="3600" b="1" dirty="0" err="1" smtClean="0"/>
              <a:t>merupakan</a:t>
            </a:r>
            <a:r>
              <a:rPr lang="en-US" sz="3600" b="1" dirty="0" smtClean="0"/>
              <a:t> </a:t>
            </a:r>
            <a:r>
              <a:rPr lang="en-US" sz="3600" b="1" dirty="0" err="1" smtClean="0"/>
              <a:t>perangkat</a:t>
            </a:r>
            <a:r>
              <a:rPr lang="en-US" sz="3600" b="1" dirty="0" smtClean="0"/>
              <a:t> </a:t>
            </a:r>
            <a:r>
              <a:rPr lang="en-US" sz="3600" b="1" dirty="0" err="1" smtClean="0"/>
              <a:t>lunak</a:t>
            </a:r>
            <a:r>
              <a:rPr lang="en-US" sz="3600" b="1" dirty="0" smtClean="0"/>
              <a:t> / game engine yang </a:t>
            </a:r>
            <a:r>
              <a:rPr lang="en-US" sz="3600" b="1" dirty="0" err="1" smtClean="0"/>
              <a:t>dibuat</a:t>
            </a:r>
            <a:r>
              <a:rPr lang="en-US" sz="3600" b="1" dirty="0" smtClean="0"/>
              <a:t> </a:t>
            </a:r>
            <a:r>
              <a:rPr lang="en-US" sz="3600" b="1" dirty="0" err="1" smtClean="0"/>
              <a:t>oleh</a:t>
            </a:r>
            <a:r>
              <a:rPr lang="en-US" sz="3600" b="1" dirty="0" smtClean="0"/>
              <a:t> Epic </a:t>
            </a:r>
            <a:r>
              <a:rPr lang="en-US" sz="3600" b="1" dirty="0" smtClean="0"/>
              <a:t>Games.</a:t>
            </a:r>
          </a:p>
          <a:p>
            <a:pPr algn="just"/>
            <a:r>
              <a:rPr lang="id-ID" sz="3600" b="1" dirty="0"/>
              <a:t>Unreal Engine 4</a:t>
            </a:r>
            <a:r>
              <a:rPr lang="id-ID" sz="3600" b="1" i="1" dirty="0"/>
              <a:t> </a:t>
            </a:r>
            <a:r>
              <a:rPr lang="id-ID" sz="3600" b="1" dirty="0" smtClean="0"/>
              <a:t>adalah </a:t>
            </a:r>
            <a:r>
              <a:rPr lang="en-US" sz="3600" b="1" dirty="0" err="1" smtClean="0"/>
              <a:t>perangkat</a:t>
            </a:r>
            <a:r>
              <a:rPr lang="en-US" sz="3600" b="1" dirty="0" smtClean="0"/>
              <a:t> </a:t>
            </a:r>
            <a:r>
              <a:rPr lang="en-US" sz="3600" b="1" dirty="0" err="1" smtClean="0"/>
              <a:t>alat</a:t>
            </a:r>
            <a:r>
              <a:rPr lang="en-US" sz="3600" b="1" dirty="0" smtClean="0"/>
              <a:t> yang </a:t>
            </a:r>
            <a:r>
              <a:rPr lang="en-US" sz="3600" b="1" dirty="0" err="1" smtClean="0"/>
              <a:t>lengkap</a:t>
            </a:r>
            <a:r>
              <a:rPr lang="id-ID" sz="3600" b="1" i="1" dirty="0" smtClean="0"/>
              <a:t> </a:t>
            </a:r>
            <a:r>
              <a:rPr lang="id-ID" sz="3600" b="1" dirty="0"/>
              <a:t>yang dibuat untuk siapa saja yang bekerja dengan teknologi </a:t>
            </a:r>
            <a:r>
              <a:rPr lang="id-ID" sz="3600" b="1" i="1" dirty="0" smtClean="0"/>
              <a:t>real-time</a:t>
            </a:r>
            <a:r>
              <a:rPr lang="en-US" sz="3600" b="1" i="1" dirty="0" smtClean="0"/>
              <a:t>.</a:t>
            </a:r>
            <a:endParaRPr lang="en-US" sz="3600" b="1" dirty="0" smtClean="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21</a:t>
            </a:fld>
            <a:endParaRPr lang="en-GB" dirty="0"/>
          </a:p>
        </p:txBody>
      </p:sp>
    </p:spTree>
    <p:extLst>
      <p:ext uri="{BB962C8B-B14F-4D97-AF65-F5344CB8AC3E}">
        <p14:creationId xmlns:p14="http://schemas.microsoft.com/office/powerpoint/2010/main" val="34949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fontScale="90000"/>
          </a:bodyPr>
          <a:lstStyle/>
          <a:p>
            <a:r>
              <a:rPr lang="en-GB" dirty="0" err="1" smtClean="0"/>
              <a:t>Unra</a:t>
            </a:r>
            <a:r>
              <a:rPr lang="en-GB" dirty="0" smtClean="0"/>
              <a:t/>
            </a:r>
            <a:br>
              <a:rPr lang="en-GB" dirty="0" smtClean="0"/>
            </a:br>
            <a:r>
              <a:rPr lang="en-GB" dirty="0" smtClean="0"/>
              <a:t>e</a:t>
            </a:r>
            <a:br>
              <a:rPr lang="en-GB" dirty="0" smtClean="0"/>
            </a:br>
            <a:r>
              <a:rPr lang="en-GB" dirty="0" smtClean="0"/>
              <a:t>Unreal Editor</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415013"/>
          </a:xfrm>
        </p:spPr>
        <p:txBody>
          <a:bodyPr numCol="1">
            <a:normAutofit/>
          </a:bodyPr>
          <a:lstStyle/>
          <a:p>
            <a:pPr algn="just"/>
            <a:r>
              <a:rPr lang="en-US" sz="3600" b="1" dirty="0" smtClean="0"/>
              <a:t>Unrea</a:t>
            </a:r>
            <a:r>
              <a:rPr lang="en-US" sz="3600" b="1" dirty="0" smtClean="0"/>
              <a:t>l Editor </a:t>
            </a:r>
            <a:r>
              <a:rPr lang="en-US" sz="3600" b="1" dirty="0" err="1" smtClean="0"/>
              <a:t>merupakan</a:t>
            </a:r>
            <a:r>
              <a:rPr lang="en-US" sz="3600" b="1" dirty="0" smtClean="0"/>
              <a:t> </a:t>
            </a:r>
            <a:r>
              <a:rPr lang="en-US" sz="3600" b="1" dirty="0" err="1" smtClean="0"/>
              <a:t>perangkat</a:t>
            </a:r>
            <a:r>
              <a:rPr lang="en-US" sz="3600" b="1" dirty="0" smtClean="0"/>
              <a:t> </a:t>
            </a:r>
            <a:r>
              <a:rPr lang="en-US" sz="3600" b="1" dirty="0" err="1" smtClean="0"/>
              <a:t>lunak</a:t>
            </a:r>
            <a:r>
              <a:rPr lang="en-US" sz="3600" b="1" dirty="0" smtClean="0"/>
              <a:t> yang di </a:t>
            </a:r>
            <a:r>
              <a:rPr lang="en-US" sz="3600" b="1" dirty="0" err="1" smtClean="0"/>
              <a:t>gunakan</a:t>
            </a:r>
            <a:r>
              <a:rPr lang="en-US" sz="3600" b="1" dirty="0" smtClean="0"/>
              <a:t> </a:t>
            </a:r>
            <a:r>
              <a:rPr lang="en-US" sz="3600" b="1" dirty="0" err="1" smtClean="0"/>
              <a:t>untuk</a:t>
            </a:r>
            <a:r>
              <a:rPr lang="en-US" sz="3600" b="1" dirty="0" smtClean="0"/>
              <a:t> </a:t>
            </a:r>
            <a:r>
              <a:rPr lang="en-US" sz="3600" b="1" dirty="0" err="1" smtClean="0"/>
              <a:t>membuat</a:t>
            </a:r>
            <a:r>
              <a:rPr lang="en-US" sz="3600" b="1" dirty="0" smtClean="0"/>
              <a:t> game di unreal engine 4.</a:t>
            </a:r>
            <a:endParaRPr lang="en-US" sz="3600" b="1" dirty="0" smtClean="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22</a:t>
            </a:fld>
            <a:endParaRPr lang="en-GB" dirty="0"/>
          </a:p>
        </p:txBody>
      </p:sp>
    </p:spTree>
    <p:extLst>
      <p:ext uri="{BB962C8B-B14F-4D97-AF65-F5344CB8AC3E}">
        <p14:creationId xmlns:p14="http://schemas.microsoft.com/office/powerpoint/2010/main" val="1188384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GB" dirty="0" smtClean="0"/>
              <a:t>Blueprint Visual Scripting (BVS)</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415013"/>
          </a:xfrm>
        </p:spPr>
        <p:txBody>
          <a:bodyPr numCol="1">
            <a:normAutofit/>
          </a:bodyPr>
          <a:lstStyle/>
          <a:p>
            <a:pPr algn="just"/>
            <a:r>
              <a:rPr lang="id-ID" sz="3600" b="1" i="1" dirty="0"/>
              <a:t>Blueprints Visual Scripting </a:t>
            </a:r>
            <a:r>
              <a:rPr lang="id-ID" sz="3600" b="1" dirty="0"/>
              <a:t>di </a:t>
            </a:r>
            <a:r>
              <a:rPr lang="id-ID" sz="3600" b="1" i="1" dirty="0"/>
              <a:t>Unreal Engine </a:t>
            </a:r>
            <a:r>
              <a:rPr lang="id-ID" sz="3600" b="1" dirty="0"/>
              <a:t>adalah sistem </a:t>
            </a:r>
            <a:r>
              <a:rPr lang="id-ID" sz="3600" b="1" i="1" dirty="0"/>
              <a:t>scripting gameplay </a:t>
            </a:r>
            <a:r>
              <a:rPr lang="id-ID" sz="3600" b="1" dirty="0"/>
              <a:t>yang lengkap berdasarkan konsep menggunakan antarmuka yang berbasis </a:t>
            </a:r>
            <a:r>
              <a:rPr lang="id-ID" sz="3600" b="1" i="1" dirty="0"/>
              <a:t>node </a:t>
            </a:r>
            <a:r>
              <a:rPr lang="id-ID" sz="3600" b="1" dirty="0"/>
              <a:t>untuk membuat elemen </a:t>
            </a:r>
            <a:r>
              <a:rPr lang="id-ID" sz="3600" b="1" i="1" dirty="0"/>
              <a:t>gameplay </a:t>
            </a:r>
            <a:r>
              <a:rPr lang="id-ID" sz="3600" b="1" dirty="0"/>
              <a:t>dari dalam </a:t>
            </a:r>
            <a:r>
              <a:rPr lang="id-ID" sz="3600" b="1" i="1" dirty="0"/>
              <a:t>Unreal Editor. </a:t>
            </a:r>
            <a:endParaRPr lang="en-US" sz="3600" b="1"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23</a:t>
            </a:fld>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859" y="4413343"/>
            <a:ext cx="4611092" cy="2355012"/>
          </a:xfrm>
          <a:prstGeom prst="rect">
            <a:avLst/>
          </a:prstGeom>
        </p:spPr>
      </p:pic>
    </p:spTree>
    <p:extLst>
      <p:ext uri="{BB962C8B-B14F-4D97-AF65-F5344CB8AC3E}">
        <p14:creationId xmlns:p14="http://schemas.microsoft.com/office/powerpoint/2010/main" val="1603790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GB" smtClean="0"/>
              <a:pPr/>
              <a:t>24</a:t>
            </a:fld>
            <a:endParaRPr lang="en-GB" dirty="0"/>
          </a:p>
        </p:txBody>
      </p:sp>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p:txBody>
          <a:bodyPr/>
          <a:lstStyle/>
          <a:p>
            <a:r>
              <a:rPr lang="en-GB" dirty="0" err="1" smtClean="0"/>
              <a:t>Metodologi</a:t>
            </a:r>
            <a:r>
              <a:rPr lang="en-GB" dirty="0" smtClean="0"/>
              <a:t> </a:t>
            </a:r>
            <a:r>
              <a:rPr lang="en-GB" dirty="0" err="1" smtClean="0"/>
              <a:t>Penelitian</a:t>
            </a:r>
            <a:endParaRPr lang="en-GB" dirty="0"/>
          </a:p>
        </p:txBody>
      </p:sp>
    </p:spTree>
    <p:extLst>
      <p:ext uri="{BB962C8B-B14F-4D97-AF65-F5344CB8AC3E}">
        <p14:creationId xmlns:p14="http://schemas.microsoft.com/office/powerpoint/2010/main" val="2774710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035303" y="2694554"/>
            <a:ext cx="10420097" cy="859055"/>
          </a:xfrm>
        </p:spPr>
        <p:txBody>
          <a:bodyPr>
            <a:normAutofit/>
          </a:bodyPr>
          <a:lstStyle/>
          <a:p>
            <a:pPr algn="ctr"/>
            <a:r>
              <a:rPr lang="en-GB" dirty="0" err="1" smtClean="0"/>
              <a:t>Waktu</a:t>
            </a:r>
            <a:r>
              <a:rPr lang="en-GB" dirty="0" smtClean="0"/>
              <a:t> </a:t>
            </a:r>
            <a:r>
              <a:rPr lang="en-GB" dirty="0" err="1" smtClean="0"/>
              <a:t>dan</a:t>
            </a:r>
            <a:r>
              <a:rPr lang="en-GB" dirty="0" smtClean="0"/>
              <a:t> </a:t>
            </a:r>
            <a:r>
              <a:rPr lang="en-GB" dirty="0" err="1" smtClean="0"/>
              <a:t>Tempat</a:t>
            </a:r>
            <a:r>
              <a:rPr lang="en-GB" dirty="0" smtClean="0"/>
              <a:t> </a:t>
            </a:r>
            <a:r>
              <a:rPr lang="en-GB" dirty="0" err="1" smtClean="0"/>
              <a:t>Penelitian</a:t>
            </a:r>
            <a:endParaRPr lang="en-GB"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25</a:t>
            </a:fld>
            <a:endParaRPr lang="en-GB"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512778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GB" dirty="0" err="1"/>
              <a:t>Alat</a:t>
            </a:r>
            <a:r>
              <a:rPr lang="en-GB" dirty="0"/>
              <a:t> </a:t>
            </a:r>
            <a:r>
              <a:rPr lang="en-GB" dirty="0" err="1"/>
              <a:t>dan</a:t>
            </a:r>
            <a:r>
              <a:rPr lang="en-GB" dirty="0"/>
              <a:t> </a:t>
            </a:r>
            <a:r>
              <a:rPr lang="en-GB" dirty="0" err="1"/>
              <a:t>Bahan</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415013"/>
          </a:xfrm>
        </p:spPr>
        <p:txBody>
          <a:bodyPr numCol="1">
            <a:normAutofit/>
          </a:bodyPr>
          <a:lstStyle/>
          <a:p>
            <a:pPr lvl="0"/>
            <a:r>
              <a:rPr lang="id-ID" sz="3600" i="1" dirty="0"/>
              <a:t>Unreal Engine 4</a:t>
            </a:r>
            <a:r>
              <a:rPr lang="id-ID" sz="3600" dirty="0"/>
              <a:t>.</a:t>
            </a:r>
            <a:endParaRPr lang="en-US" sz="3600" dirty="0"/>
          </a:p>
          <a:p>
            <a:pPr lvl="0"/>
            <a:r>
              <a:rPr lang="id-ID" sz="3600" dirty="0"/>
              <a:t>Mozila Firefox.</a:t>
            </a:r>
            <a:endParaRPr lang="en-US" sz="3600" dirty="0"/>
          </a:p>
          <a:p>
            <a:pPr lvl="0"/>
            <a:r>
              <a:rPr lang="id-ID" sz="3600" dirty="0"/>
              <a:t>Komputer.</a:t>
            </a:r>
            <a:endParaRPr lang="en-US" sz="3600" dirty="0"/>
          </a:p>
          <a:p>
            <a:pPr lvl="0"/>
            <a:r>
              <a:rPr lang="id-ID" sz="3600" dirty="0"/>
              <a:t>Paket Data.</a:t>
            </a:r>
            <a:endParaRPr lang="en-US" sz="3600" dirty="0"/>
          </a:p>
          <a:p>
            <a:pPr lvl="0"/>
            <a:r>
              <a:rPr lang="id-ID" sz="3600" dirty="0"/>
              <a:t>Microsoft Excel 2013</a:t>
            </a:r>
            <a:r>
              <a:rPr lang="id-ID" sz="3600" dirty="0" smtClean="0"/>
              <a:t>.</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26</a:t>
            </a:fld>
            <a:endParaRPr lang="en-GB" dirty="0"/>
          </a:p>
        </p:txBody>
      </p:sp>
    </p:spTree>
    <p:extLst>
      <p:ext uri="{BB962C8B-B14F-4D97-AF65-F5344CB8AC3E}">
        <p14:creationId xmlns:p14="http://schemas.microsoft.com/office/powerpoint/2010/main" val="3838382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Penelitian</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415013"/>
          </a:xfrm>
        </p:spPr>
        <p:txBody>
          <a:bodyPr numCol="1">
            <a:normAutofit lnSpcReduction="10000"/>
          </a:bodyPr>
          <a:lstStyle/>
          <a:p>
            <a:pPr lvl="0" algn="just"/>
            <a:r>
              <a:rPr lang="en-US" sz="3600" dirty="0" err="1" smtClean="0"/>
              <a:t>Metode</a:t>
            </a:r>
            <a:r>
              <a:rPr lang="en-US" sz="3600" dirty="0" smtClean="0"/>
              <a:t> yang di </a:t>
            </a:r>
            <a:r>
              <a:rPr lang="en-US" sz="3600" dirty="0" err="1" smtClean="0"/>
              <a:t>gunakan</a:t>
            </a:r>
            <a:r>
              <a:rPr lang="en-US" sz="3600" dirty="0" smtClean="0"/>
              <a:t> </a:t>
            </a:r>
            <a:r>
              <a:rPr lang="en-US" sz="3600" i="1" dirty="0" smtClean="0"/>
              <a:t>Multimedia Development Life Cycle </a:t>
            </a:r>
            <a:r>
              <a:rPr lang="en-US" sz="3600" dirty="0" smtClean="0"/>
              <a:t>(MDLC)</a:t>
            </a:r>
          </a:p>
          <a:p>
            <a:pPr marL="742950" indent="-742950" algn="just">
              <a:buFont typeface="+mj-lt"/>
              <a:buAutoNum type="arabicPeriod"/>
            </a:pPr>
            <a:r>
              <a:rPr lang="en-AU" sz="3600" dirty="0" err="1"/>
              <a:t>Konsep</a:t>
            </a:r>
            <a:r>
              <a:rPr lang="en-AU" sz="3600" dirty="0"/>
              <a:t> (</a:t>
            </a:r>
            <a:r>
              <a:rPr lang="en-AU" sz="3600" i="1" dirty="0"/>
              <a:t>Concept</a:t>
            </a:r>
            <a:r>
              <a:rPr lang="en-AU" sz="3600" dirty="0"/>
              <a:t>) </a:t>
            </a:r>
            <a:endParaRPr lang="en-US" sz="3600" dirty="0"/>
          </a:p>
          <a:p>
            <a:pPr marL="742950" indent="-742950" algn="just">
              <a:buFont typeface="+mj-lt"/>
              <a:buAutoNum type="arabicPeriod"/>
            </a:pPr>
            <a:r>
              <a:rPr lang="en-AU" sz="3600" dirty="0" err="1"/>
              <a:t>Desain</a:t>
            </a:r>
            <a:r>
              <a:rPr lang="en-AU" sz="3600" dirty="0"/>
              <a:t> (Design)</a:t>
            </a:r>
            <a:endParaRPr lang="en-US" sz="3600" dirty="0"/>
          </a:p>
          <a:p>
            <a:pPr marL="742950" indent="-742950" algn="just">
              <a:buFont typeface="+mj-lt"/>
              <a:buAutoNum type="arabicPeriod"/>
            </a:pPr>
            <a:r>
              <a:rPr lang="en-AU" sz="3600" dirty="0" err="1"/>
              <a:t>Pengumpulan</a:t>
            </a:r>
            <a:r>
              <a:rPr lang="en-AU" sz="3600" dirty="0"/>
              <a:t> </a:t>
            </a:r>
            <a:r>
              <a:rPr lang="en-AU" sz="3600" dirty="0" err="1"/>
              <a:t>Bahan</a:t>
            </a:r>
            <a:r>
              <a:rPr lang="en-AU" sz="3600" dirty="0"/>
              <a:t> (</a:t>
            </a:r>
            <a:r>
              <a:rPr lang="en-AU" sz="3600" i="1" dirty="0"/>
              <a:t>Material Collecting</a:t>
            </a:r>
            <a:r>
              <a:rPr lang="en-AU" sz="3600" dirty="0"/>
              <a:t>) </a:t>
            </a:r>
            <a:endParaRPr lang="en-US" sz="3600" dirty="0"/>
          </a:p>
          <a:p>
            <a:pPr marL="742950" indent="-742950" algn="just">
              <a:buFont typeface="+mj-lt"/>
              <a:buAutoNum type="arabicPeriod"/>
            </a:pPr>
            <a:r>
              <a:rPr lang="en-AU" sz="3600" dirty="0" err="1"/>
              <a:t>Pembuatan</a:t>
            </a:r>
            <a:r>
              <a:rPr lang="en-AU" sz="3600" dirty="0"/>
              <a:t> (Assembly) </a:t>
            </a:r>
            <a:endParaRPr lang="en-US" sz="3600" dirty="0"/>
          </a:p>
          <a:p>
            <a:pPr marL="742950" indent="-742950" algn="just">
              <a:buFont typeface="+mj-lt"/>
              <a:buAutoNum type="arabicPeriod"/>
            </a:pPr>
            <a:r>
              <a:rPr lang="en-AU" sz="3600" dirty="0" err="1"/>
              <a:t>Pengujian</a:t>
            </a:r>
            <a:r>
              <a:rPr lang="en-AU" sz="3600" dirty="0"/>
              <a:t> (Testing) </a:t>
            </a:r>
            <a:endParaRPr lang="en-US" sz="3600" dirty="0"/>
          </a:p>
          <a:p>
            <a:pPr marL="742950" indent="-742950" algn="just">
              <a:buFont typeface="+mj-lt"/>
              <a:buAutoNum type="arabicPeriod"/>
            </a:pPr>
            <a:r>
              <a:rPr lang="en-AU" sz="3600" dirty="0" err="1"/>
              <a:t>Distribusi</a:t>
            </a:r>
            <a:r>
              <a:rPr lang="en-AU" sz="3600" dirty="0"/>
              <a:t> (Distribution) </a:t>
            </a:r>
            <a:endParaRPr lang="en-US" sz="3600" dirty="0"/>
          </a:p>
          <a:p>
            <a:pPr lvl="0" algn="just"/>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27</a:t>
            </a:fld>
            <a:endParaRPr lang="en-GB" dirty="0"/>
          </a:p>
        </p:txBody>
      </p:sp>
    </p:spTree>
    <p:extLst>
      <p:ext uri="{BB962C8B-B14F-4D97-AF65-F5344CB8AC3E}">
        <p14:creationId xmlns:p14="http://schemas.microsoft.com/office/powerpoint/2010/main" val="3894315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Pengumpulan</a:t>
            </a:r>
            <a:r>
              <a:rPr lang="en-GB" dirty="0" smtClean="0"/>
              <a:t> Data</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415013"/>
          </a:xfrm>
        </p:spPr>
        <p:txBody>
          <a:bodyPr numCol="1">
            <a:normAutofit/>
          </a:bodyPr>
          <a:lstStyle/>
          <a:p>
            <a:pPr marL="742950" lvl="0" indent="-742950" algn="just">
              <a:buFont typeface="+mj-lt"/>
              <a:buAutoNum type="arabicPeriod"/>
            </a:pPr>
            <a:r>
              <a:rPr lang="en-US" sz="3600" dirty="0" err="1"/>
              <a:t>Studi</a:t>
            </a:r>
            <a:r>
              <a:rPr lang="en-US" sz="3600" dirty="0"/>
              <a:t> </a:t>
            </a:r>
            <a:r>
              <a:rPr lang="en-US" sz="3600" dirty="0" smtClean="0"/>
              <a:t>literature.</a:t>
            </a:r>
          </a:p>
          <a:p>
            <a:pPr marL="742950" lvl="0" indent="-742950" algn="just">
              <a:buFont typeface="+mj-lt"/>
              <a:buAutoNum type="arabicPeriod"/>
            </a:pPr>
            <a:r>
              <a:rPr lang="en-US" sz="3600" dirty="0" err="1" smtClean="0"/>
              <a:t>Observasi</a:t>
            </a:r>
            <a:r>
              <a:rPr lang="en-US" sz="3600" dirty="0" smtClean="0"/>
              <a:t>.</a:t>
            </a:r>
          </a:p>
          <a:p>
            <a:pPr marL="742950" lvl="0" indent="-742950" algn="just">
              <a:buFont typeface="+mj-lt"/>
              <a:buAutoNum type="arabicPeriod"/>
            </a:pPr>
            <a:r>
              <a:rPr lang="en-US" sz="3600" dirty="0" err="1" smtClean="0"/>
              <a:t>Wawancara</a:t>
            </a:r>
            <a:r>
              <a:rPr lang="en-US" sz="3600" dirty="0" smtClean="0"/>
              <a:t>.</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28</a:t>
            </a:fld>
            <a:endParaRPr lang="en-GB" dirty="0"/>
          </a:p>
        </p:txBody>
      </p:sp>
    </p:spTree>
    <p:extLst>
      <p:ext uri="{BB962C8B-B14F-4D97-AF65-F5344CB8AC3E}">
        <p14:creationId xmlns:p14="http://schemas.microsoft.com/office/powerpoint/2010/main" val="1147757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Metode</a:t>
            </a:r>
            <a:r>
              <a:rPr lang="en-GB" dirty="0" smtClean="0"/>
              <a:t> </a:t>
            </a:r>
            <a:r>
              <a:rPr lang="en-GB" dirty="0" err="1" smtClean="0"/>
              <a:t>Perancangan</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8545232" cy="5415013"/>
          </a:xfrm>
        </p:spPr>
        <p:txBody>
          <a:bodyPr numCol="1">
            <a:normAutofit/>
          </a:bodyPr>
          <a:lstStyle/>
          <a:p>
            <a:pPr marL="742950" lvl="0" indent="-742950">
              <a:buFont typeface="+mj-lt"/>
              <a:buAutoNum type="arabicPeriod"/>
            </a:pPr>
            <a:r>
              <a:rPr lang="id-ID" sz="3600" dirty="0"/>
              <a:t>Identifikasi Masalah.</a:t>
            </a:r>
            <a:endParaRPr lang="en-US" sz="3600" dirty="0"/>
          </a:p>
          <a:p>
            <a:pPr marL="742950" lvl="0" indent="-742950">
              <a:buFont typeface="+mj-lt"/>
              <a:buAutoNum type="arabicPeriod"/>
            </a:pPr>
            <a:r>
              <a:rPr lang="id-ID" sz="3600" dirty="0"/>
              <a:t>Membuat Konsep.</a:t>
            </a:r>
            <a:endParaRPr lang="en-US" sz="3600" dirty="0"/>
          </a:p>
          <a:p>
            <a:pPr marL="742950" lvl="0" indent="-742950">
              <a:buFont typeface="+mj-lt"/>
              <a:buAutoNum type="arabicPeriod"/>
            </a:pPr>
            <a:r>
              <a:rPr lang="id-ID" sz="3600" dirty="0"/>
              <a:t>Membuat Desain.</a:t>
            </a:r>
            <a:endParaRPr lang="en-US" sz="3600" dirty="0"/>
          </a:p>
          <a:p>
            <a:pPr marL="742950" lvl="0" indent="-742950">
              <a:buFont typeface="+mj-lt"/>
              <a:buAutoNum type="arabicPeriod"/>
            </a:pPr>
            <a:r>
              <a:rPr lang="id-ID" sz="3600" dirty="0"/>
              <a:t>Pengumpulan Bahan.</a:t>
            </a:r>
            <a:endParaRPr lang="en-US" sz="3600" dirty="0"/>
          </a:p>
          <a:p>
            <a:pPr marL="742950" lvl="0" indent="-742950">
              <a:buFont typeface="+mj-lt"/>
              <a:buAutoNum type="arabicPeriod"/>
            </a:pPr>
            <a:r>
              <a:rPr lang="id-ID" sz="3600" dirty="0"/>
              <a:t>Merancang Aplikasi.</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29</a:t>
            </a:fld>
            <a:endParaRPr lang="en-GB" dirty="0"/>
          </a:p>
        </p:txBody>
      </p:sp>
    </p:spTree>
    <p:extLst>
      <p:ext uri="{BB962C8B-B14F-4D97-AF65-F5344CB8AC3E}">
        <p14:creationId xmlns:p14="http://schemas.microsoft.com/office/powerpoint/2010/main" val="581728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210671"/>
            <a:ext cx="7781544" cy="859055"/>
          </a:xfrm>
        </p:spPr>
        <p:txBody>
          <a:bodyPr/>
          <a:lstStyle/>
          <a:p>
            <a:r>
              <a:rPr lang="en-US" dirty="0" err="1" smtClean="0"/>
              <a:t>Latar</a:t>
            </a:r>
            <a:r>
              <a:rPr lang="en-US" dirty="0" smtClean="0"/>
              <a:t> </a:t>
            </a:r>
            <a:r>
              <a:rPr lang="en-US" dirty="0" err="1" smtClean="0"/>
              <a:t>Belakang</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1079350"/>
            <a:ext cx="8437656" cy="5375237"/>
          </a:xfrm>
        </p:spPr>
        <p:txBody>
          <a:bodyPr>
            <a:normAutofit/>
          </a:bodyPr>
          <a:lstStyle/>
          <a:p>
            <a:pPr algn="just"/>
            <a:r>
              <a:rPr lang="id-ID" sz="3200" dirty="0"/>
              <a:t>Perkembangan aplikasi permainan komputer saat ini sudah sangat menjamur. Munculnya berbagai perangkat lunak yang bertujuan untuk memudahkan pengembangan permainan pada perangkat komputer yang gratis hingga berbayar, membuat studio pengembang permainan komputer semakin banyak. </a:t>
            </a:r>
            <a:endParaRPr lang="en-US" sz="32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Tree>
    <p:extLst>
      <p:ext uri="{BB962C8B-B14F-4D97-AF65-F5344CB8AC3E}">
        <p14:creationId xmlns:p14="http://schemas.microsoft.com/office/powerpoint/2010/main" val="176489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3" y="31383"/>
            <a:ext cx="10420097" cy="859055"/>
          </a:xfrm>
        </p:spPr>
        <p:txBody>
          <a:bodyPr>
            <a:normAutofit/>
          </a:bodyPr>
          <a:lstStyle/>
          <a:p>
            <a:r>
              <a:rPr lang="en-GB" dirty="0" err="1" smtClean="0"/>
              <a:t>Jadwal</a:t>
            </a:r>
            <a:r>
              <a:rPr lang="en-GB" dirty="0" smtClean="0"/>
              <a:t> </a:t>
            </a:r>
            <a:r>
              <a:rPr lang="en-GB" dirty="0" err="1" smtClean="0"/>
              <a:t>Penelitian</a:t>
            </a:r>
            <a:endParaRPr lang="en-GB"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30</a:t>
            </a:fld>
            <a:endParaRPr lang="en-GB" dirty="0"/>
          </a:p>
        </p:txBody>
      </p:sp>
      <p:pic>
        <p:nvPicPr>
          <p:cNvPr id="6" name="Content Placeholder 3"/>
          <p:cNvPicPr>
            <a:picLocks/>
          </p:cNvPicPr>
          <p:nvPr/>
        </p:nvPicPr>
        <p:blipFill>
          <a:blip r:embed="rId3">
            <a:grayscl/>
          </a:blip>
          <a:srcRect/>
          <a:stretch>
            <a:fillRect/>
          </a:stretch>
        </p:blipFill>
        <p:spPr bwMode="auto">
          <a:xfrm>
            <a:off x="2076641" y="1080857"/>
            <a:ext cx="7931020" cy="4665987"/>
          </a:xfrm>
          <a:prstGeom prst="rect">
            <a:avLst/>
          </a:prstGeom>
          <a:noFill/>
          <a:ln w="9525">
            <a:noFill/>
            <a:miter lim="800000"/>
            <a:headEnd/>
            <a:tailEnd/>
          </a:ln>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4711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49308"/>
            <a:ext cx="7781544" cy="859055"/>
          </a:xfrm>
        </p:spPr>
        <p:txBody>
          <a:bodyPr/>
          <a:lstStyle/>
          <a:p>
            <a:r>
              <a:rPr lang="en-US" dirty="0" err="1" smtClean="0"/>
              <a:t>Latar</a:t>
            </a:r>
            <a:r>
              <a:rPr lang="en-US" dirty="0" smtClean="0"/>
              <a:t> </a:t>
            </a:r>
            <a:r>
              <a:rPr lang="en-US" dirty="0" err="1" smtClean="0"/>
              <a:t>Belakang</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17988"/>
            <a:ext cx="8455585" cy="5762212"/>
          </a:xfrm>
        </p:spPr>
        <p:txBody>
          <a:bodyPr>
            <a:normAutofit/>
          </a:bodyPr>
          <a:lstStyle/>
          <a:p>
            <a:pPr algn="just"/>
            <a:r>
              <a:rPr lang="id-ID" sz="3200" dirty="0"/>
              <a:t>Pada saat kerja praktek di Fakultas Teknologi Informasi Universitas Bale Bandung banyak mahasiswa yang kurang tau bagaimana cara untuk melakukan kerja praktek.</a:t>
            </a:r>
            <a:endParaRPr lang="en-US" sz="3200" dirty="0"/>
          </a:p>
          <a:p>
            <a:pPr algn="just"/>
            <a:r>
              <a:rPr lang="id-ID" sz="3200" dirty="0"/>
              <a:t>Berdasarkan masalah tersebut </a:t>
            </a:r>
            <a:r>
              <a:rPr lang="en-US" sz="3200" dirty="0" err="1" smtClean="0"/>
              <a:t>penyusun</a:t>
            </a:r>
            <a:r>
              <a:rPr lang="id-ID" sz="3200" dirty="0" smtClean="0"/>
              <a:t> </a:t>
            </a:r>
            <a:r>
              <a:rPr lang="id-ID" sz="3200" dirty="0"/>
              <a:t>akan mensimulasikan kegiatan kerja praktek mahasiswa Fakultas Teknologi Informasi Universitas Bale Bandung dalam </a:t>
            </a:r>
            <a:r>
              <a:rPr lang="id-ID" sz="3200" i="1" dirty="0"/>
              <a:t>video game</a:t>
            </a:r>
            <a:r>
              <a:rPr lang="id-ID" sz="3200" dirty="0"/>
              <a:t>. </a:t>
            </a:r>
            <a:endParaRPr lang="en-US" sz="32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4</a:t>
            </a:fld>
            <a:endParaRPr lang="en-GB"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425824"/>
            <a:ext cx="7781544" cy="859055"/>
          </a:xfrm>
        </p:spPr>
        <p:txBody>
          <a:bodyPr/>
          <a:lstStyle/>
          <a:p>
            <a:r>
              <a:rPr lang="en-US" dirty="0" err="1" smtClean="0"/>
              <a:t>Rumusan</a:t>
            </a:r>
            <a:r>
              <a:rPr lang="en-US" dirty="0" smtClean="0"/>
              <a:t> </a:t>
            </a:r>
            <a:r>
              <a:rPr lang="en-US" dirty="0" err="1" smtClean="0"/>
              <a:t>Masalah</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1294503"/>
            <a:ext cx="8365938" cy="5020571"/>
          </a:xfrm>
        </p:spPr>
        <p:txBody>
          <a:bodyPr>
            <a:normAutofit/>
          </a:bodyPr>
          <a:lstStyle/>
          <a:p>
            <a:pPr algn="just"/>
            <a:r>
              <a:rPr lang="id-ID" sz="3600" dirty="0" smtClean="0"/>
              <a:t>Bagaimana </a:t>
            </a:r>
            <a:r>
              <a:rPr lang="id-ID" sz="3600" dirty="0"/>
              <a:t>mensimulasikan kerja praktek </a:t>
            </a:r>
            <a:r>
              <a:rPr lang="en-US" sz="3600" dirty="0" err="1" smtClean="0"/>
              <a:t>mahasiswa</a:t>
            </a:r>
            <a:r>
              <a:rPr lang="en-US" sz="3600" dirty="0" smtClean="0"/>
              <a:t> </a:t>
            </a:r>
            <a:r>
              <a:rPr lang="id-ID" sz="3600" dirty="0" smtClean="0"/>
              <a:t>Fakultas </a:t>
            </a:r>
            <a:r>
              <a:rPr lang="id-ID" sz="3600" dirty="0"/>
              <a:t>Teknologi Informasi Universitas Bale Bandung Kedalam </a:t>
            </a:r>
            <a:r>
              <a:rPr lang="id-ID" sz="3600" i="1" dirty="0"/>
              <a:t>video game</a:t>
            </a:r>
            <a:r>
              <a:rPr lang="id-ID" sz="3600" dirty="0"/>
              <a:t>?</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Tree>
    <p:extLst>
      <p:ext uri="{BB962C8B-B14F-4D97-AF65-F5344CB8AC3E}">
        <p14:creationId xmlns:p14="http://schemas.microsoft.com/office/powerpoint/2010/main" val="134285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49312"/>
            <a:ext cx="7781544" cy="859055"/>
          </a:xfrm>
        </p:spPr>
        <p:txBody>
          <a:bodyPr/>
          <a:lstStyle/>
          <a:p>
            <a:r>
              <a:rPr lang="en-US" dirty="0" err="1" smtClean="0"/>
              <a:t>Batasan</a:t>
            </a:r>
            <a:r>
              <a:rPr lang="en-US" dirty="0" smtClean="0"/>
              <a:t> </a:t>
            </a:r>
            <a:r>
              <a:rPr lang="en-US" dirty="0" err="1" smtClean="0"/>
              <a:t>Masalah</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49" y="917992"/>
            <a:ext cx="8527303" cy="5762208"/>
          </a:xfrm>
        </p:spPr>
        <p:txBody>
          <a:bodyPr>
            <a:normAutofit/>
          </a:bodyPr>
          <a:lstStyle/>
          <a:p>
            <a:pPr marL="742950" lvl="0" indent="-742950" algn="just">
              <a:buFont typeface="+mj-lt"/>
              <a:buAutoNum type="arabicPeriod"/>
            </a:pPr>
            <a:r>
              <a:rPr lang="id-ID" sz="3600" dirty="0"/>
              <a:t>Membuat </a:t>
            </a:r>
            <a:r>
              <a:rPr lang="id-ID" sz="3600" i="1" dirty="0"/>
              <a:t>game</a:t>
            </a:r>
            <a:r>
              <a:rPr lang="id-ID" sz="3600" dirty="0"/>
              <a:t> simulasi kerja praktek mahasiswa Fakultas Teknologi Informasi Universitas Bale Bandung yang dimainkan secara </a:t>
            </a:r>
            <a:r>
              <a:rPr lang="id-ID" sz="3600" i="1" dirty="0"/>
              <a:t>single </a:t>
            </a:r>
            <a:r>
              <a:rPr lang="id-ID" sz="3600" i="1" dirty="0" smtClean="0"/>
              <a:t>player</a:t>
            </a:r>
            <a:r>
              <a:rPr lang="id-ID" sz="3600" dirty="0" smtClean="0"/>
              <a:t>.</a:t>
            </a:r>
            <a:endParaRPr lang="en-US" sz="3600" dirty="0"/>
          </a:p>
          <a:p>
            <a:pPr marL="742950" lvl="0" indent="-742950" algn="just">
              <a:buFont typeface="+mj-lt"/>
              <a:buAutoNum type="arabicPeriod"/>
            </a:pPr>
            <a:r>
              <a:rPr lang="id-ID" sz="3600" i="1" dirty="0" smtClean="0"/>
              <a:t>Engine </a:t>
            </a:r>
            <a:r>
              <a:rPr lang="id-ID" sz="3600" dirty="0"/>
              <a:t>yang digunakan </a:t>
            </a:r>
            <a:r>
              <a:rPr lang="id-ID" sz="3600" i="1" dirty="0"/>
              <a:t>Unreal Engine 4 </a:t>
            </a:r>
            <a:r>
              <a:rPr lang="id-ID" sz="3600" dirty="0"/>
              <a:t>(UE4</a:t>
            </a:r>
            <a:r>
              <a:rPr lang="id-ID" sz="3600" dirty="0" smtClean="0"/>
              <a:t>).</a:t>
            </a:r>
            <a:endParaRPr lang="en-US" sz="3600" dirty="0"/>
          </a:p>
          <a:p>
            <a:pPr marL="742950" lvl="0" indent="-742950" algn="just">
              <a:buFont typeface="+mj-lt"/>
              <a:buAutoNum type="arabicPeriod"/>
            </a:pPr>
            <a:r>
              <a:rPr lang="id-ID" sz="3600" dirty="0" smtClean="0"/>
              <a:t>Bahasa </a:t>
            </a:r>
            <a:r>
              <a:rPr lang="id-ID" sz="3600" dirty="0"/>
              <a:t>yang digunakan </a:t>
            </a:r>
            <a:r>
              <a:rPr lang="id-ID" sz="3600" i="1" dirty="0"/>
              <a:t>Blueprints Visual Scripting</a:t>
            </a:r>
            <a:r>
              <a:rPr lang="id-ID" sz="3600" dirty="0"/>
              <a:t> (BVS).</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Tree>
    <p:extLst>
      <p:ext uri="{BB962C8B-B14F-4D97-AF65-F5344CB8AC3E}">
        <p14:creationId xmlns:p14="http://schemas.microsoft.com/office/powerpoint/2010/main" val="220040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67243"/>
            <a:ext cx="7781544" cy="859055"/>
          </a:xfrm>
        </p:spPr>
        <p:txBody>
          <a:bodyPr/>
          <a:lstStyle/>
          <a:p>
            <a:r>
              <a:rPr lang="en-US" dirty="0" err="1" smtClean="0"/>
              <a:t>Batasan</a:t>
            </a:r>
            <a:r>
              <a:rPr lang="en-US" dirty="0" smtClean="0"/>
              <a:t> </a:t>
            </a:r>
            <a:r>
              <a:rPr lang="en-US" dirty="0" err="1" smtClean="0"/>
              <a:t>Masalah</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49" y="935922"/>
            <a:ext cx="9800292" cy="4048454"/>
          </a:xfrm>
        </p:spPr>
        <p:txBody>
          <a:bodyPr numCol="2">
            <a:normAutofit/>
          </a:bodyPr>
          <a:lstStyle/>
          <a:p>
            <a:pPr marL="466725" lvl="0" indent="-466725">
              <a:buFont typeface="+mj-lt"/>
              <a:buAutoNum type="arabicPeriod"/>
            </a:pPr>
            <a:r>
              <a:rPr lang="id-ID" sz="3600" i="1" dirty="0"/>
              <a:t>Player </a:t>
            </a:r>
            <a:r>
              <a:rPr lang="id-ID" sz="3600" i="1" dirty="0" smtClean="0"/>
              <a:t>System.</a:t>
            </a:r>
            <a:endParaRPr lang="en-US" sz="3600" dirty="0"/>
          </a:p>
          <a:p>
            <a:pPr marL="914400" lvl="0" indent="-466725">
              <a:buFont typeface="+mj-lt"/>
              <a:buAutoNum type="arabicParenR"/>
            </a:pPr>
            <a:r>
              <a:rPr lang="id-ID" sz="3600" i="1" dirty="0" smtClean="0"/>
              <a:t>Walking.</a:t>
            </a:r>
            <a:endParaRPr lang="en-US" sz="3600" dirty="0"/>
          </a:p>
          <a:p>
            <a:pPr marL="914400" lvl="0" indent="-466725">
              <a:buFont typeface="+mj-lt"/>
              <a:buAutoNum type="arabicParenR"/>
            </a:pPr>
            <a:r>
              <a:rPr lang="id-ID" sz="3600" i="1" dirty="0" smtClean="0"/>
              <a:t>Running.</a:t>
            </a:r>
            <a:endParaRPr lang="en-US" sz="3600" dirty="0"/>
          </a:p>
          <a:p>
            <a:pPr marL="914400" lvl="0" indent="-466725">
              <a:buFont typeface="+mj-lt"/>
              <a:buAutoNum type="arabicParenR"/>
            </a:pPr>
            <a:r>
              <a:rPr lang="id-ID" sz="3600" i="1" dirty="0" smtClean="0"/>
              <a:t>Energy.</a:t>
            </a:r>
            <a:endParaRPr lang="en-US" sz="3600" dirty="0"/>
          </a:p>
          <a:p>
            <a:pPr marL="914400" lvl="0" indent="-466725">
              <a:buFont typeface="+mj-lt"/>
              <a:buAutoNum type="arabicParenR"/>
            </a:pPr>
            <a:r>
              <a:rPr lang="id-ID" sz="3600" i="1" dirty="0" smtClean="0"/>
              <a:t>Transfer.</a:t>
            </a:r>
            <a:endParaRPr lang="en-US" sz="3600" dirty="0"/>
          </a:p>
          <a:p>
            <a:pPr marL="742950" lvl="0" indent="-742950">
              <a:buFont typeface="+mj-lt"/>
              <a:buAutoNum type="arabicPeriod" startAt="2"/>
            </a:pPr>
            <a:r>
              <a:rPr lang="id-ID" sz="3600" i="1" dirty="0" smtClean="0"/>
              <a:t>Camera System.</a:t>
            </a:r>
            <a:endParaRPr lang="en-US" sz="3600" dirty="0"/>
          </a:p>
          <a:p>
            <a:pPr marL="466725" lvl="0" indent="-466725">
              <a:buFont typeface="+mj-lt"/>
              <a:buAutoNum type="arabicPeriod" startAt="2"/>
            </a:pPr>
            <a:r>
              <a:rPr lang="id-ID" sz="3600" i="1" dirty="0" smtClean="0"/>
              <a:t>Open Door.</a:t>
            </a:r>
            <a:endParaRPr lang="en-US" sz="3600" dirty="0"/>
          </a:p>
          <a:p>
            <a:pPr marL="466725" lvl="0" indent="-466725">
              <a:buFont typeface="+mj-lt"/>
              <a:buAutoNum type="arabicPeriod" startAt="2"/>
            </a:pPr>
            <a:r>
              <a:rPr lang="id-ID" sz="3600" i="1" dirty="0" smtClean="0"/>
              <a:t>Dialogue System.</a:t>
            </a:r>
            <a:endParaRPr lang="en-US" sz="3600" dirty="0"/>
          </a:p>
          <a:p>
            <a:pPr marL="466725" lvl="0" indent="-466725">
              <a:buFont typeface="+mj-lt"/>
              <a:buAutoNum type="arabicPeriod" startAt="2"/>
            </a:pPr>
            <a:r>
              <a:rPr lang="id-ID" sz="3600" i="1" dirty="0" smtClean="0"/>
              <a:t>Inventory System.</a:t>
            </a:r>
            <a:endParaRPr lang="en-US" sz="3600" dirty="0"/>
          </a:p>
          <a:p>
            <a:pPr marL="466725" lvl="0" indent="-466725">
              <a:buFont typeface="+mj-lt"/>
              <a:buAutoNum type="arabicPeriod" startAt="2"/>
            </a:pPr>
            <a:r>
              <a:rPr lang="id-ID" sz="3600" i="1" dirty="0" smtClean="0"/>
              <a:t>Quest System.</a:t>
            </a:r>
            <a:endParaRPr lang="en-US" sz="3600" dirty="0"/>
          </a:p>
          <a:p>
            <a:pPr marL="466725" lvl="0" indent="-466725">
              <a:buFont typeface="+mj-lt"/>
              <a:buAutoNum type="arabicPeriod" startAt="2"/>
            </a:pPr>
            <a:r>
              <a:rPr lang="id-ID" sz="3600" i="1" dirty="0" smtClean="0"/>
              <a:t>Main </a:t>
            </a:r>
            <a:r>
              <a:rPr lang="id-ID" sz="3600" i="1" dirty="0"/>
              <a:t>Menu</a:t>
            </a:r>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Tree>
    <p:extLst>
      <p:ext uri="{BB962C8B-B14F-4D97-AF65-F5344CB8AC3E}">
        <p14:creationId xmlns:p14="http://schemas.microsoft.com/office/powerpoint/2010/main" val="236303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31383"/>
            <a:ext cx="7781544" cy="859055"/>
          </a:xfrm>
        </p:spPr>
        <p:txBody>
          <a:bodyPr/>
          <a:lstStyle/>
          <a:p>
            <a:r>
              <a:rPr lang="en-US" dirty="0" err="1" smtClean="0"/>
              <a:t>Tujuan</a:t>
            </a:r>
            <a:endParaRPr lang="en-GB"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50" y="900062"/>
            <a:ext cx="9047256" cy="5957937"/>
          </a:xfrm>
        </p:spPr>
        <p:txBody>
          <a:bodyPr numCol="1">
            <a:normAutofit/>
          </a:bodyPr>
          <a:lstStyle/>
          <a:p>
            <a:pPr algn="just"/>
            <a:r>
              <a:rPr lang="id-ID" sz="3600" dirty="0"/>
              <a:t>Untuk menunjukan bagaimana melakukan kerja praktek secara garis besar kepada mahasiswa Fakultas Teknologi Informasi Universitas Bale Bandung.</a:t>
            </a:r>
            <a:endParaRPr lang="en-US" sz="3600" dirty="0"/>
          </a:p>
          <a:p>
            <a:pPr lvl="0"/>
            <a:endParaRPr lang="en-US" sz="3600"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Tree>
    <p:extLst>
      <p:ext uri="{BB962C8B-B14F-4D97-AF65-F5344CB8AC3E}">
        <p14:creationId xmlns:p14="http://schemas.microsoft.com/office/powerpoint/2010/main" val="107845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p:txBody>
          <a:bodyPr/>
          <a:lstStyle/>
          <a:p>
            <a:r>
              <a:rPr lang="en-US" dirty="0"/>
              <a:t>Subtitle</a:t>
            </a:r>
            <a:endParaRPr lang="en-GB"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GB" smtClean="0"/>
              <a:pPr/>
              <a:t>9</a:t>
            </a:fld>
            <a:endParaRPr lang="en-GB" dirty="0"/>
          </a:p>
        </p:txBody>
      </p:sp>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p:txBody>
          <a:bodyPr/>
          <a:lstStyle/>
          <a:p>
            <a:r>
              <a:rPr lang="en-GB" dirty="0" err="1" smtClean="0"/>
              <a:t>Landasan</a:t>
            </a:r>
            <a:r>
              <a:rPr lang="en-GB" dirty="0" smtClean="0"/>
              <a:t> </a:t>
            </a:r>
            <a:r>
              <a:rPr lang="en-GB" dirty="0" err="1" smtClean="0"/>
              <a:t>Teori</a:t>
            </a:r>
            <a:endParaRPr lang="en-GB"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1241</Words>
  <Application>Microsoft Office PowerPoint</Application>
  <PresentationFormat>Widescreen</PresentationFormat>
  <Paragraphs>187</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Tahoma</vt:lpstr>
      <vt:lpstr>Trade Gothic LT Pro</vt:lpstr>
      <vt:lpstr>Trebuchet MS</vt:lpstr>
      <vt:lpstr>Office Theme</vt:lpstr>
      <vt:lpstr>GAME SIMULASI KERJA PRAKTEK MAHASISWA FAKULTAS TEKNOLOGI INFORMASI UNIVERSITAS BALE BANDUNG MENGGUNAKAN UNREAL ENGINE 4</vt:lpstr>
      <vt:lpstr>Pendahuluan</vt:lpstr>
      <vt:lpstr>Latar Belakang</vt:lpstr>
      <vt:lpstr>Latar Belakang</vt:lpstr>
      <vt:lpstr>Rumusan Masalah</vt:lpstr>
      <vt:lpstr>Batasan Masalah</vt:lpstr>
      <vt:lpstr>Batasan Masalah</vt:lpstr>
      <vt:lpstr>Tujuan</vt:lpstr>
      <vt:lpstr>Landasan Teori</vt:lpstr>
      <vt:lpstr>Pemodelan dan Simulasi</vt:lpstr>
      <vt:lpstr>Pemodelan dan Simulasi</vt:lpstr>
      <vt:lpstr>Pemodelan dan Simulasi</vt:lpstr>
      <vt:lpstr>Multimedia</vt:lpstr>
      <vt:lpstr>Multimedia</vt:lpstr>
      <vt:lpstr>Pemograman Berorientasi Objek</vt:lpstr>
      <vt:lpstr>Dasar Teori</vt:lpstr>
      <vt:lpstr>Game</vt:lpstr>
      <vt:lpstr>Platform Game</vt:lpstr>
      <vt:lpstr>Genre Game</vt:lpstr>
      <vt:lpstr>Finite State Machine</vt:lpstr>
      <vt:lpstr>Unreal Engine 4</vt:lpstr>
      <vt:lpstr>Unra e Unreal Editor</vt:lpstr>
      <vt:lpstr>Blueprint Visual Scripting (BVS)</vt:lpstr>
      <vt:lpstr>Metodologi Penelitian</vt:lpstr>
      <vt:lpstr>Waktu dan Tempat Penelitian</vt:lpstr>
      <vt:lpstr>Alat dan Bahan</vt:lpstr>
      <vt:lpstr>Metode Penelitian</vt:lpstr>
      <vt:lpstr>Metode Pengumpulan Data</vt:lpstr>
      <vt:lpstr>Metode Perancangan</vt:lpstr>
      <vt:lpstr>Jadwal Penelitian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Skripsi</cp:keywords>
  <cp:lastModifiedBy/>
  <cp:revision>1</cp:revision>
  <dcterms:created xsi:type="dcterms:W3CDTF">2019-03-19T13:32:04Z</dcterms:created>
  <dcterms:modified xsi:type="dcterms:W3CDTF">2019-03-21T02:04:44Z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