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68" r:id="rId3"/>
    <p:sldId id="261" r:id="rId4"/>
    <p:sldId id="262" r:id="rId5"/>
    <p:sldId id="264" r:id="rId6"/>
    <p:sldId id="265" r:id="rId7"/>
    <p:sldId id="269" r:id="rId8"/>
    <p:sldId id="271" r:id="rId9"/>
    <p:sldId id="273" r:id="rId10"/>
    <p:sldId id="274" r:id="rId11"/>
    <p:sldId id="267" r:id="rId12"/>
    <p:sldId id="266" r:id="rId13"/>
    <p:sldId id="275" r:id="rId14"/>
    <p:sldId id="276" r:id="rId15"/>
    <p:sldId id="277" r:id="rId16"/>
    <p:sldId id="259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BDA6D-DC69-4DCE-BAF7-6763517D3376}" type="datetimeFigureOut">
              <a:rPr lang="en-US"/>
              <a:t>8/29/2018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77E94-A6AB-4E02-8E43-E89F9CF4757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F6C43-988E-4257-9A1C-C162EF036D58}" type="datetimeFigureOut">
              <a:rPr lang="en-US"/>
              <a:t>8/29/2018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91D0-8E1B-49C7-849B-A28568D94497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https://www.youtube.com/watch?v=lnc0FNvUZ7o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491D0-8E1B-49C7-849B-A28568D9449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781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8AA7A6F-0BDB-4778-AC86-2CCAA7F5E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eaLnBrk="0" hangingPunct="0"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eaLnBrk="1" hangingPunct="1"/>
            <a:fld id="{1836B5B5-3ABE-4577-AD42-1DB0F58060E0}" type="slidenum">
              <a:rPr lang="en-US" altLang="en-US" sz="1200" b="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4CCBCED-7F76-4D95-9E1B-746613D5512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617F691-C239-4112-A01E-6B5C92DF8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8/29/2018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/>
          <a:lstStyle/>
          <a:p>
            <a:fld id="{2CCFE9AC-F15C-4FA0-A6F1-298829FA691D}" type="datetimeFigureOut">
              <a:rPr lang="en-US"/>
              <a:t>8/29/2018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/>
          <a:lstStyle/>
          <a:p>
            <a:fld id="{BD266BE7-899D-4075-917F-DBDE33B6B69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8/29/2018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8/29/2018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8/29/2018</a:t>
            </a:fld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8/29/2018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8/29/2018</a:t>
            </a:fld>
            <a:endParaRPr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1291818" y="2465294"/>
            <a:ext cx="3834874" cy="3711669"/>
          </a:xfrm>
        </p:spPr>
        <p:txBody>
          <a:bodyPr>
            <a:normAutofit/>
          </a:bodyPr>
          <a:lstStyle>
            <a:lvl1pPr marL="0" indent="0">
              <a:spcBef>
                <a:spcPts val="1500"/>
              </a:spcBef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8/29/2018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FE9AC-F15C-4FA0-A6F1-298829FA691D}" type="datetimeFigureOut">
              <a:rPr lang="en-US"/>
              <a:t>8/29/2018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6BE7-899D-4075-917F-DBDE33B6B69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fld id="{2CCFE9AC-F15C-4FA0-A6F1-298829FA691D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BD266BE7-899D-4075-917F-DBDE33B6B6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edia.hhmi.org/biointeractive/click/sample-distribution/?_ga=1.229734676.983006972.1480921538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b.org/Multimedia/Video/2011/acs-benefits-business-government.aspx" TargetMode="External"/><Relationship Id="rId2" Type="http://schemas.openxmlformats.org/officeDocument/2006/relationships/hyperlink" Target="http://www.prb.org/Publications/Articles/2000/TwoCheersforthe2000Census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Populations, Samples, and Stats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J. Martinez, PhD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8BDF-7F98-419E-9129-872C9908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Mode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B2129-B56D-4F99-9B57-F2514DD9B8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9525" y="2190750"/>
            <a:ext cx="9629775" cy="444086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Defined: the most frequent value in a data set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Properties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Works will all types of variables</a:t>
            </a:r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Uni-, bi- and </a:t>
            </a:r>
            <a:r>
              <a:rPr lang="en-US" altLang="en-US" sz="2600" dirty="0" err="1"/>
              <a:t>trimodality</a:t>
            </a:r>
            <a:endParaRPr lang="en-US" altLang="en-US" sz="2600" dirty="0"/>
          </a:p>
          <a:p>
            <a:pPr lvl="1">
              <a:lnSpc>
                <a:spcPct val="80000"/>
              </a:lnSpc>
            </a:pPr>
            <a:r>
              <a:rPr lang="en-US" altLang="en-US" sz="2600" dirty="0"/>
              <a:t>In a unimodal, symmetric distribution,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sz="2600" dirty="0"/>
              <a:t>	Mean = median = mode</a:t>
            </a:r>
          </a:p>
        </p:txBody>
      </p:sp>
    </p:spTree>
    <p:extLst>
      <p:ext uri="{BB962C8B-B14F-4D97-AF65-F5344CB8AC3E}">
        <p14:creationId xmlns:p14="http://schemas.microsoft.com/office/powerpoint/2010/main" val="8013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59" y="466343"/>
            <a:ext cx="9888583" cy="1362113"/>
          </a:xfrm>
        </p:spPr>
        <p:txBody>
          <a:bodyPr>
            <a:noAutofit/>
          </a:bodyPr>
          <a:lstStyle/>
          <a:p>
            <a:r>
              <a:rPr lang="en-US" sz="5400" dirty="0"/>
              <a:t>Why Variation Matters</a:t>
            </a:r>
          </a:p>
        </p:txBody>
      </p:sp>
      <p:pic>
        <p:nvPicPr>
          <p:cNvPr id="9" name="Picture 4" descr="~AUT0003">
            <a:extLst>
              <a:ext uri="{FF2B5EF4-FFF2-40B4-BE49-F238E27FC236}">
                <a16:creationId xmlns:a16="http://schemas.microsoft.com/office/drawing/2014/main" id="{786478E1-15D8-4CAA-9737-C369F11026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" b="2489"/>
          <a:stretch>
            <a:fillRect/>
          </a:stretch>
        </p:blipFill>
        <p:spPr bwMode="auto">
          <a:xfrm>
            <a:off x="1509815" y="1861016"/>
            <a:ext cx="9429270" cy="496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761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59" y="466343"/>
            <a:ext cx="9888583" cy="1362113"/>
          </a:xfrm>
        </p:spPr>
        <p:txBody>
          <a:bodyPr>
            <a:noAutofit/>
          </a:bodyPr>
          <a:lstStyle/>
          <a:p>
            <a:r>
              <a:rPr lang="en-US" sz="5400" dirty="0"/>
              <a:t>Describing Populations &amp; Samples:</a:t>
            </a:r>
            <a:br>
              <a:rPr lang="en-US" sz="5400" dirty="0"/>
            </a:br>
            <a:r>
              <a:rPr lang="en-US" sz="5400" dirty="0"/>
              <a:t>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Range</a:t>
            </a:r>
          </a:p>
          <a:p>
            <a:endParaRPr lang="en-US" sz="3200" dirty="0"/>
          </a:p>
          <a:p>
            <a:r>
              <a:rPr lang="en-US" sz="3200" dirty="0"/>
              <a:t>Variance</a:t>
            </a:r>
          </a:p>
          <a:p>
            <a:endParaRPr lang="en-US" sz="3200" dirty="0"/>
          </a:p>
          <a:p>
            <a:r>
              <a:rPr lang="en-US" sz="3200" dirty="0"/>
              <a:t>Standard Deviation</a:t>
            </a:r>
          </a:p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"/>
              <p:cNvSpPr txBox="1"/>
              <p:nvPr/>
            </p:nvSpPr>
            <p:spPr>
              <a:xfrm>
                <a:off x="5517805" y="4659660"/>
                <a:ext cx="857249" cy="127304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 − </m:t>
                                      </m:r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28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05" y="4659660"/>
                <a:ext cx="857249" cy="1273041"/>
              </a:xfrm>
              <a:prstGeom prst="rect">
                <a:avLst/>
              </a:prstGeom>
              <a:blipFill>
                <a:blip r:embed="rId2"/>
                <a:stretch>
                  <a:fillRect r="-1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3"/>
              <p:cNvSpPr txBox="1"/>
              <p:nvPr/>
            </p:nvSpPr>
            <p:spPr>
              <a:xfrm>
                <a:off x="5517805" y="3432835"/>
                <a:ext cx="857249" cy="86453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05" y="3432835"/>
                <a:ext cx="857249" cy="864532"/>
              </a:xfrm>
              <a:prstGeom prst="rect">
                <a:avLst/>
              </a:prstGeom>
              <a:blipFill>
                <a:blip r:embed="rId3"/>
                <a:stretch>
                  <a:fillRect r="-97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378468" y="2288572"/>
                <a:ext cx="467679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𝑈𝑝𝑝𝑒𝑟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𝐿𝑖𝑚𝑖𝑡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𝐿𝑜𝑤𝑒𝑟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𝐿𝑖𝑚𝑖𝑡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468" y="2288572"/>
                <a:ext cx="467679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50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8BDF-7F98-419E-9129-872C9908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Variation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B2129-B56D-4F99-9B57-F2514DD9B8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9525" y="2190750"/>
            <a:ext cx="9629775" cy="444086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The Range – difference between the largest and smallest observations</a:t>
            </a:r>
          </a:p>
          <a:p>
            <a:pPr>
              <a:lnSpc>
                <a:spcPct val="80000"/>
              </a:lnSpc>
            </a:pPr>
            <a:r>
              <a:rPr lang="en-US" altLang="en-US" sz="2800" dirty="0"/>
              <a:t>Deviation – difference between any observation and its mean:</a:t>
            </a:r>
          </a:p>
          <a:p>
            <a:pPr>
              <a:lnSpc>
                <a:spcPct val="80000"/>
              </a:lnSpc>
            </a:pPr>
            <a:endParaRPr lang="en-US" altLang="en-US" sz="2800" b="1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Sum of deviations = zero</a:t>
            </a: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3C21AA66-0938-4516-957A-9BD3A1E67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883457"/>
              </p:ext>
            </p:extLst>
          </p:nvPr>
        </p:nvGraphicFramePr>
        <p:xfrm>
          <a:off x="5305423" y="3647596"/>
          <a:ext cx="157797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469800" imgH="228600" progId="Equation.3">
                  <p:embed/>
                </p:oleObj>
              </mc:Choice>
              <mc:Fallback>
                <p:oleObj name="Equation" r:id="rId3" imgW="469800" imgH="228600" progId="Equation.3">
                  <p:embed/>
                  <p:pic>
                    <p:nvPicPr>
                      <p:cNvPr id="2050" name="Object 6">
                        <a:extLst>
                          <a:ext uri="{FF2B5EF4-FFF2-40B4-BE49-F238E27FC236}">
                            <a16:creationId xmlns:a16="http://schemas.microsoft.com/office/drawing/2014/main" id="{ED873918-5FD9-4A48-B790-E6CA4A8E5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423" y="3647596"/>
                        <a:ext cx="1577975" cy="76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>
            <a:extLst>
              <a:ext uri="{FF2B5EF4-FFF2-40B4-BE49-F238E27FC236}">
                <a16:creationId xmlns:a16="http://schemas.microsoft.com/office/drawing/2014/main" id="{8A222B62-596A-4BE0-987A-1C16BA26A2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311262"/>
              </p:ext>
            </p:extLst>
          </p:nvPr>
        </p:nvGraphicFramePr>
        <p:xfrm>
          <a:off x="4898229" y="4953076"/>
          <a:ext cx="2392362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901440" imgH="431640" progId="Equation.3">
                  <p:embed/>
                </p:oleObj>
              </mc:Choice>
              <mc:Fallback>
                <p:oleObj name="Equation" r:id="rId5" imgW="901440" imgH="431640" progId="Equation.3">
                  <p:embed/>
                  <p:pic>
                    <p:nvPicPr>
                      <p:cNvPr id="2051" name="Object 8">
                        <a:extLst>
                          <a:ext uri="{FF2B5EF4-FFF2-40B4-BE49-F238E27FC236}">
                            <a16:creationId xmlns:a16="http://schemas.microsoft.com/office/drawing/2014/main" id="{A87279FD-1BB9-41EC-941D-24F58C3204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8229" y="4953076"/>
                        <a:ext cx="2392362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408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8BDF-7F98-419E-9129-872C9908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Variation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B2129-B56D-4F99-9B57-F2514DD9B8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9525" y="2190750"/>
            <a:ext cx="9629775" cy="4440869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Sum of squares – </a:t>
            </a:r>
          </a:p>
          <a:p>
            <a:pPr>
              <a:buNone/>
            </a:pPr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Variance – </a:t>
            </a:r>
          </a:p>
          <a:p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DEF7DCB-8893-43DE-9796-79AD8ABDD9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613496"/>
              </p:ext>
            </p:extLst>
          </p:nvPr>
        </p:nvGraphicFramePr>
        <p:xfrm>
          <a:off x="4989512" y="2702718"/>
          <a:ext cx="220980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r:id="rId3" imgW="698500" imgH="457200" progId="Equation.3">
                  <p:embed/>
                </p:oleObj>
              </mc:Choice>
              <mc:Fallback>
                <p:oleObj r:id="rId3" imgW="698500" imgH="457200" progId="Equation.3">
                  <p:embed/>
                  <p:pic>
                    <p:nvPicPr>
                      <p:cNvPr id="3075" name="Object 6">
                        <a:extLst>
                          <a:ext uri="{FF2B5EF4-FFF2-40B4-BE49-F238E27FC236}">
                            <a16:creationId xmlns:a16="http://schemas.microsoft.com/office/drawing/2014/main" id="{9E5E6071-8DC2-46BE-B2F8-6739004EB0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2" y="2702718"/>
                        <a:ext cx="2209800" cy="1452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13FF4900-033C-4F44-A5A3-4075B63CE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782549"/>
              </p:ext>
            </p:extLst>
          </p:nvPr>
        </p:nvGraphicFramePr>
        <p:xfrm>
          <a:off x="4303712" y="4773227"/>
          <a:ext cx="2895600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r:id="rId5" imgW="1028254" imgH="634725" progId="Equation.3">
                  <p:embed/>
                </p:oleObj>
              </mc:Choice>
              <mc:Fallback>
                <p:oleObj r:id="rId5" imgW="1028254" imgH="634725" progId="Equation.3">
                  <p:embed/>
                  <p:pic>
                    <p:nvPicPr>
                      <p:cNvPr id="3074" name="Object 4">
                        <a:extLst>
                          <a:ext uri="{FF2B5EF4-FFF2-40B4-BE49-F238E27FC236}">
                            <a16:creationId xmlns:a16="http://schemas.microsoft.com/office/drawing/2014/main" id="{D3D842FA-9F79-4219-AEF8-E858E9F07D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712" y="4773227"/>
                        <a:ext cx="2895600" cy="177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094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8BDF-7F98-419E-9129-872C9908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Variation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B2129-B56D-4F99-9B57-F2514DD9B8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9525" y="2190750"/>
            <a:ext cx="9629775" cy="4440869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Standard Deviation – </a:t>
            </a:r>
          </a:p>
          <a:p>
            <a:pPr>
              <a:buNone/>
            </a:pPr>
            <a:endParaRPr lang="en-US" altLang="en-US" sz="2800" dirty="0"/>
          </a:p>
          <a:p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CD5E42D4-0F11-46E6-89F5-B8C634B8A0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170807"/>
              </p:ext>
            </p:extLst>
          </p:nvPr>
        </p:nvGraphicFramePr>
        <p:xfrm>
          <a:off x="4119562" y="3300736"/>
          <a:ext cx="3949700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587240" imgH="723600" progId="Equation.3">
                  <p:embed/>
                </p:oleObj>
              </mc:Choice>
              <mc:Fallback>
                <p:oleObj name="Equation" r:id="rId3" imgW="1587240" imgH="723600" progId="Equation.3">
                  <p:embed/>
                  <p:pic>
                    <p:nvPicPr>
                      <p:cNvPr id="4098" name="Object 4">
                        <a:extLst>
                          <a:ext uri="{FF2B5EF4-FFF2-40B4-BE49-F238E27FC236}">
                            <a16:creationId xmlns:a16="http://schemas.microsoft.com/office/drawing/2014/main" id="{F12F8692-B6B1-4434-B892-2E9BD37F18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2" y="3300736"/>
                        <a:ext cx="3949700" cy="182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063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Sampling and Normal Distribution</a:t>
            </a:r>
          </a:p>
          <a:p>
            <a:pPr lvl="1"/>
            <a:r>
              <a:rPr lang="en-US" dirty="0">
                <a:hlinkClick r:id="rId2"/>
              </a:rPr>
              <a:t>http://www.hhmi.org/biointeractive/sampling-and-normal-distribution</a:t>
            </a:r>
          </a:p>
          <a:p>
            <a:pPr lvl="1"/>
            <a:r>
              <a:rPr lang="en-US" dirty="0">
                <a:hlinkClick r:id="rId2"/>
              </a:rPr>
              <a:t>http://media.hhmi.org/biointeractive/click/sample-distribution/?_ga=1.229734676.983006972.1480921538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8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Further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2190749"/>
            <a:ext cx="9628632" cy="4262302"/>
          </a:xfrm>
        </p:spPr>
        <p:txBody>
          <a:bodyPr>
            <a:normAutofit/>
          </a:bodyPr>
          <a:lstStyle/>
          <a:p>
            <a:r>
              <a:rPr lang="en-US" dirty="0"/>
              <a:t>“Mr. Willis of Ohio” from </a:t>
            </a:r>
            <a:r>
              <a:rPr lang="en-US" i="1" dirty="0"/>
              <a:t>The West Wing</a:t>
            </a:r>
            <a:endParaRPr lang="en-US" dirty="0"/>
          </a:p>
          <a:p>
            <a:r>
              <a:rPr lang="en-US" dirty="0"/>
              <a:t>“Two Cheers for the 2000 Census”. </a:t>
            </a:r>
            <a:r>
              <a:rPr lang="en-US" dirty="0">
                <a:hlinkClick r:id="rId2"/>
              </a:rPr>
              <a:t>http://www.prb.org/Publications/Articles/2000/TwoCheersforthe2000Census.aspx</a:t>
            </a:r>
            <a:endParaRPr lang="en-US" dirty="0"/>
          </a:p>
          <a:p>
            <a:r>
              <a:rPr lang="en-US" dirty="0"/>
              <a:t>“Better Data, Better Decisions: How the U.S. Census Bureau's American Community Survey Benefits Business and Government”. </a:t>
            </a:r>
            <a:r>
              <a:rPr lang="en-US" dirty="0">
                <a:hlinkClick r:id="rId3"/>
              </a:rPr>
              <a:t>http://www.prb.org/Multimedia/Video/2011/acs-benefits-business-government.aspx</a:t>
            </a:r>
            <a:endParaRPr lang="en-US" dirty="0"/>
          </a:p>
          <a:p>
            <a:r>
              <a:rPr lang="en-US" dirty="0"/>
              <a:t>“Understanding and Using 5-Year Estimates From the ACS”. http://www.prb.org/Multimedia/Video/2010/acs-webinar.aspx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3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cal Title 7">
            <a:extLst>
              <a:ext uri="{FF2B5EF4-FFF2-40B4-BE49-F238E27FC236}">
                <a16:creationId xmlns:a16="http://schemas.microsoft.com/office/drawing/2014/main" id="{7990CDBE-8EC7-47CC-B905-13D155C93389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Vertical Text Placeholder 8">
            <a:extLst>
              <a:ext uri="{FF2B5EF4-FFF2-40B4-BE49-F238E27FC236}">
                <a16:creationId xmlns:a16="http://schemas.microsoft.com/office/drawing/2014/main" id="{C8008612-8F8B-46E3-93FC-C63BE5884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7BFAC8-0338-42C4-B6F7-F6CA567CC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52" y="82229"/>
            <a:ext cx="6848475" cy="2333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7BA870-15B0-4E61-A197-909953AFE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539" y="2516144"/>
            <a:ext cx="4341855" cy="434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1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Population and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Population</a:t>
            </a:r>
          </a:p>
          <a:p>
            <a:pPr lvl="1"/>
            <a:r>
              <a:rPr lang="en-US" sz="3200" dirty="0"/>
              <a:t>Complete Count</a:t>
            </a:r>
          </a:p>
          <a:p>
            <a:pPr lvl="1"/>
            <a:r>
              <a:rPr lang="en-US" sz="3200" dirty="0"/>
              <a:t>United States Census</a:t>
            </a:r>
          </a:p>
          <a:p>
            <a:r>
              <a:rPr lang="en-US" sz="3200" dirty="0"/>
              <a:t>Samples</a:t>
            </a:r>
          </a:p>
          <a:p>
            <a:pPr lvl="1"/>
            <a:r>
              <a:rPr lang="en-US" sz="3200" dirty="0"/>
              <a:t>Random</a:t>
            </a:r>
          </a:p>
          <a:p>
            <a:pPr lvl="1"/>
            <a:r>
              <a:rPr lang="en-US" sz="3200" dirty="0"/>
              <a:t>Stratified Random</a:t>
            </a:r>
          </a:p>
          <a:p>
            <a:pPr lvl="1"/>
            <a:r>
              <a:rPr lang="en-US" sz="3200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236093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Questions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Can we ever know the true population?</a:t>
            </a:r>
          </a:p>
          <a:p>
            <a:r>
              <a:rPr lang="en-US" sz="3200" dirty="0"/>
              <a:t>When would a sample be better?</a:t>
            </a:r>
          </a:p>
        </p:txBody>
      </p:sp>
    </p:spTree>
    <p:extLst>
      <p:ext uri="{BB962C8B-B14F-4D97-AF65-F5344CB8AC3E}">
        <p14:creationId xmlns:p14="http://schemas.microsoft.com/office/powerpoint/2010/main" val="58110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8520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59" y="466343"/>
            <a:ext cx="9888583" cy="1362113"/>
          </a:xfrm>
        </p:spPr>
        <p:txBody>
          <a:bodyPr>
            <a:noAutofit/>
          </a:bodyPr>
          <a:lstStyle/>
          <a:p>
            <a:r>
              <a:rPr lang="en-US" sz="5400" dirty="0"/>
              <a:t>Describing Populations &amp; Samples: Central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Mean</a:t>
            </a:r>
          </a:p>
          <a:p>
            <a:endParaRPr lang="en-US" sz="3200" dirty="0"/>
          </a:p>
          <a:p>
            <a:r>
              <a:rPr lang="en-US" sz="3200" dirty="0"/>
              <a:t>Median</a:t>
            </a:r>
          </a:p>
          <a:p>
            <a:endParaRPr lang="en-US" sz="3200" dirty="0"/>
          </a:p>
          <a:p>
            <a:r>
              <a:rPr lang="en-US" sz="3200" dirty="0"/>
              <a:t>Mode</a:t>
            </a:r>
          </a:p>
          <a:p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"/>
              <p:cNvSpPr txBox="1"/>
              <p:nvPr/>
            </p:nvSpPr>
            <p:spPr>
              <a:xfrm>
                <a:off x="3097327" y="2190749"/>
                <a:ext cx="1187290" cy="83298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327" y="2190749"/>
                <a:ext cx="1187290" cy="832985"/>
              </a:xfrm>
              <a:prstGeom prst="rect">
                <a:avLst/>
              </a:prstGeom>
              <a:blipFill>
                <a:blip r:embed="rId2"/>
                <a:stretch>
                  <a:fillRect r="-10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26134" y="3390401"/>
                <a:ext cx="2804229" cy="80663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134" y="3390401"/>
                <a:ext cx="2804229" cy="8066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20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8BDF-7F98-419E-9129-872C9908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Mean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B2129-B56D-4F99-9B57-F2514DD9B8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9525" y="2190750"/>
            <a:ext cx="9629775" cy="398621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Arithmetic mean (or average):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Properties of the mean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Quantitative data only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Highly susceptible to outliers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B77E493-3A4A-4883-9706-0AB5F6B813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883145"/>
              </p:ext>
            </p:extLst>
          </p:nvPr>
        </p:nvGraphicFramePr>
        <p:xfrm>
          <a:off x="5991579" y="2667000"/>
          <a:ext cx="1905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520560" imgH="419040" progId="Equation.3">
                  <p:embed/>
                </p:oleObj>
              </mc:Choice>
              <mc:Fallback>
                <p:oleObj name="Equation" r:id="rId3" imgW="520560" imgH="419040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7B08DE0A-6A44-4CC8-AB56-0DBB32F644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579" y="2667000"/>
                        <a:ext cx="19050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BF63E916-188E-4661-81B2-8064A7F9E067}"/>
                  </a:ext>
                </a:extLst>
              </p:cNvPr>
              <p:cNvSpPr txBox="1"/>
              <p:nvPr/>
            </p:nvSpPr>
            <p:spPr>
              <a:xfrm>
                <a:off x="1982185" y="3114027"/>
                <a:ext cx="1187290" cy="83298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800" b="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BF63E916-188E-4661-81B2-8064A7F9E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185" y="3114027"/>
                <a:ext cx="1187290" cy="832985"/>
              </a:xfrm>
              <a:prstGeom prst="rect">
                <a:avLst/>
              </a:prstGeom>
              <a:blipFill>
                <a:blip r:embed="rId5"/>
                <a:stretch>
                  <a:fillRect r="-10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1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8BDF-7F98-419E-9129-872C9908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Median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B2129-B56D-4F99-9B57-F2514DD9B8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9525" y="2190750"/>
            <a:ext cx="9629775" cy="444086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The Median – the observation that divides an ordered data set in half; 50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percentile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Properties of the median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Quantitative or ordinal data required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In symmetric distributions, median=mean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In skewed distributions, the mean resides between the median and the tail of the distribution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The median is unaffected by outliers or by distances between measurements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84E734-7E80-49B0-A748-449D8C7A03D3}"/>
                  </a:ext>
                </a:extLst>
              </p:cNvPr>
              <p:cNvSpPr txBox="1"/>
              <p:nvPr/>
            </p:nvSpPr>
            <p:spPr>
              <a:xfrm>
                <a:off x="4304519" y="3025684"/>
                <a:ext cx="2804229" cy="80663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8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84E734-7E80-49B0-A748-449D8C7A0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519" y="3025684"/>
                <a:ext cx="2804229" cy="8066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95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~AUT0001">
            <a:extLst>
              <a:ext uri="{FF2B5EF4-FFF2-40B4-BE49-F238E27FC236}">
                <a16:creationId xmlns:a16="http://schemas.microsoft.com/office/drawing/2014/main" id="{74D32F64-B204-4C77-BF76-3B015637F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"/>
          <a:stretch>
            <a:fillRect/>
          </a:stretch>
        </p:blipFill>
        <p:spPr bwMode="auto">
          <a:xfrm>
            <a:off x="2017776" y="2375516"/>
            <a:ext cx="8153400" cy="382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A4669C-480E-4DE1-B65D-A7126188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Mean and Median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ducational subjects 16x9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7.potx" id="{6B18C398-4F76-4BDC-B8A4-D02A96E0AA82}" vid="{FBF1AC64-E511-41D2-AA23-0E693E79CD77}"/>
    </a:ext>
  </a:extLst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Educational subjects presentation, chalkboard illustrations design (widescreen)</Template>
  <TotalTime>96</TotalTime>
  <Words>388</Words>
  <Application>Microsoft Office PowerPoint</Application>
  <PresentationFormat>Widescreen</PresentationFormat>
  <Paragraphs>87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Cambria Math</vt:lpstr>
      <vt:lpstr>Times New Roman</vt:lpstr>
      <vt:lpstr>Wingdings</vt:lpstr>
      <vt:lpstr>Educational subjects 16x9</vt:lpstr>
      <vt:lpstr>Microsoft Equation 3.0</vt:lpstr>
      <vt:lpstr>Populations, Samples, and Stats</vt:lpstr>
      <vt:lpstr>PowerPoint Presentation</vt:lpstr>
      <vt:lpstr>Population and Samples</vt:lpstr>
      <vt:lpstr>Questions to Consider</vt:lpstr>
      <vt:lpstr>Demonstration</vt:lpstr>
      <vt:lpstr>Describing Populations &amp; Samples: Central Tendency</vt:lpstr>
      <vt:lpstr>Mean</vt:lpstr>
      <vt:lpstr>Median</vt:lpstr>
      <vt:lpstr>Mean and Median</vt:lpstr>
      <vt:lpstr>Mode</vt:lpstr>
      <vt:lpstr>Why Variation Matters</vt:lpstr>
      <vt:lpstr>Describing Populations &amp; Samples: Variation</vt:lpstr>
      <vt:lpstr>Variation</vt:lpstr>
      <vt:lpstr>Variation</vt:lpstr>
      <vt:lpstr>Variation</vt:lpstr>
      <vt:lpstr>More Examples</vt:lpstr>
      <vt:lpstr>Further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Matt</dc:creator>
  <cp:lastModifiedBy>Matthew Martinez</cp:lastModifiedBy>
  <cp:revision>22</cp:revision>
  <dcterms:created xsi:type="dcterms:W3CDTF">2016-12-05T07:10:46Z</dcterms:created>
  <dcterms:modified xsi:type="dcterms:W3CDTF">2018-08-30T03:39:14Z</dcterms:modified>
</cp:coreProperties>
</file>