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8" r:id="rId11"/>
    <p:sldId id="267" r:id="rId12"/>
    <p:sldId id="269" r:id="rId13"/>
    <p:sldId id="270" r:id="rId14"/>
    <p:sldId id="271" r:id="rId15"/>
    <p:sldId id="272" r:id="rId16"/>
    <p:sldId id="259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/>
    <p:restoredTop sz="94643"/>
  </p:normalViewPr>
  <p:slideViewPr>
    <p:cSldViewPr snapToGrid="0" snapToObjects="1">
      <p:cViewPr varScale="1">
        <p:scale>
          <a:sx n="69" d="100"/>
          <a:sy n="69" d="100"/>
        </p:scale>
        <p:origin x="141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23" d="100"/>
          <a:sy n="123" d="100"/>
        </p:scale>
        <p:origin x="-2816" y="-11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5F3E31-9781-B24F-87A9-F98653FBF465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1F4F8C-1785-AC43-97F9-C9301BD93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476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1F4F8C-1785-AC43-97F9-C9301BD933C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199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cademicBdlg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5893" y="171451"/>
            <a:ext cx="8801737" cy="65151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8897182" y="2845408"/>
            <a:ext cx="78399" cy="1167191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66101" y="2845408"/>
            <a:ext cx="78399" cy="1167191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93988"/>
            <a:ext cx="7772400" cy="1470025"/>
          </a:xfrm>
        </p:spPr>
        <p:txBody>
          <a:bodyPr>
            <a:normAutofit/>
          </a:bodyPr>
          <a:lstStyle>
            <a:lvl1pPr>
              <a:defRPr sz="4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235390"/>
            <a:ext cx="6400800" cy="1189892"/>
          </a:xfrm>
        </p:spPr>
        <p:txBody>
          <a:bodyPr>
            <a:normAutofit/>
          </a:bodyPr>
          <a:lstStyle>
            <a:lvl1pPr marL="0" indent="0" algn="ctr">
              <a:buNone/>
              <a:defRPr sz="2800" i="1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CE51-D15A-BB47-9138-751D578D2580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B8FF-E84C-EC49-87A9-5C830135652C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13540" y="843669"/>
            <a:ext cx="716920" cy="58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660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9039"/>
            <a:ext cx="8229600" cy="1143000"/>
          </a:xfrm>
        </p:spPr>
        <p:txBody>
          <a:bodyPr/>
          <a:lstStyle>
            <a:lvl1pPr algn="l">
              <a:defRPr b="1">
                <a:solidFill>
                  <a:srgbClr val="50000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4188" y="2332039"/>
            <a:ext cx="7852611" cy="3794125"/>
          </a:xfr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CE51-D15A-BB47-9138-751D578D2580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B8FF-E84C-EC49-87A9-5C830135652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226071" y="1440499"/>
            <a:ext cx="91440" cy="64008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279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CE51-D15A-BB47-9138-751D578D2580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B8FF-E84C-EC49-87A9-5C8301356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691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54767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94021"/>
            <a:ext cx="4038600" cy="383214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94021"/>
            <a:ext cx="4038600" cy="383214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CE51-D15A-BB47-9138-751D578D2580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B8FF-E84C-EC49-87A9-5C8301356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559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66704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307097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946860"/>
            <a:ext cx="4040188" cy="31793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2307097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2946860"/>
            <a:ext cx="4041775" cy="31793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CE51-D15A-BB47-9138-751D578D2580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B8FF-E84C-EC49-87A9-5C8301356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572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SCwall.psd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7342" y="152400"/>
            <a:ext cx="8826412" cy="6558644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CE51-D15A-BB47-9138-751D578D2580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B8FF-E84C-EC49-87A9-5C830135652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986407" y="2180070"/>
            <a:ext cx="7148285" cy="25279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986407" y="2860427"/>
            <a:ext cx="78399" cy="1167191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8059059" y="2860427"/>
            <a:ext cx="78399" cy="1167191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TAM-LogoBox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91896" y="1711418"/>
            <a:ext cx="937304" cy="9373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872522"/>
            <a:ext cx="6096000" cy="1143000"/>
          </a:xfrm>
        </p:spPr>
        <p:txBody>
          <a:bodyPr>
            <a:normAutofit/>
          </a:bodyPr>
          <a:lstStyle>
            <a:lvl1pPr>
              <a:defRPr sz="2800" b="1">
                <a:solidFill>
                  <a:srgbClr val="50000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426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cademicBdlg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5893" y="171451"/>
            <a:ext cx="8801737" cy="65151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8897182" y="2845408"/>
            <a:ext cx="78399" cy="1167191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66101" y="2845408"/>
            <a:ext cx="78399" cy="1167191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CE51-D15A-BB47-9138-751D578D2580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B8FF-E84C-EC49-87A9-5C8301356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17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8" y="1171074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171074"/>
            <a:ext cx="5111750" cy="495509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8" y="2406316"/>
            <a:ext cx="3008313" cy="37198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CE51-D15A-BB47-9138-751D578D2580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B8FF-E84C-EC49-87A9-5C8301356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060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06905"/>
            <a:ext cx="5486400" cy="362067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2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CE51-D15A-BB47-9138-751D578D2580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B8FF-E84C-EC49-87A9-5C8301356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50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6071" y="274640"/>
            <a:ext cx="8697402" cy="70519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7983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22834"/>
            <a:ext cx="8229600" cy="40033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4CE51-D15A-BB47-9138-751D578D2580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FB8FF-E84C-EC49-87A9-5C830135652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hape 461"/>
          <p:cNvSpPr/>
          <p:nvPr userDrawn="1"/>
        </p:nvSpPr>
        <p:spPr>
          <a:xfrm>
            <a:off x="152403" y="6575107"/>
            <a:ext cx="7050313" cy="0"/>
          </a:xfrm>
          <a:prstGeom prst="line">
            <a:avLst/>
          </a:prstGeom>
          <a:ln w="12700">
            <a:solidFill>
              <a:srgbClr val="E4002B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>
              <a:ln w="3175" cmpd="sng">
                <a:solidFill>
                  <a:srgbClr val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702668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94244"/>
            <a:ext cx="7772400" cy="1470025"/>
          </a:xfrm>
        </p:spPr>
        <p:txBody>
          <a:bodyPr/>
          <a:lstStyle/>
          <a:p>
            <a:r>
              <a:rPr lang="en-US" dirty="0" err="1" smtClean="0"/>
              <a:t>CodeJudge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33182"/>
            <a:ext cx="6400800" cy="2799394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Aravind</a:t>
            </a:r>
            <a:r>
              <a:rPr lang="en-US" dirty="0" smtClean="0"/>
              <a:t> </a:t>
            </a:r>
            <a:r>
              <a:rPr lang="en-US" dirty="0" err="1" smtClean="0"/>
              <a:t>Badavath</a:t>
            </a:r>
            <a:endParaRPr lang="en-US" dirty="0" smtClean="0"/>
          </a:p>
          <a:p>
            <a:r>
              <a:rPr lang="en-US" dirty="0" err="1" smtClean="0"/>
              <a:t>Chetan</a:t>
            </a:r>
            <a:r>
              <a:rPr lang="en-US" dirty="0" smtClean="0"/>
              <a:t> </a:t>
            </a:r>
            <a:r>
              <a:rPr lang="en-US" dirty="0" err="1" smtClean="0"/>
              <a:t>Nagavathi</a:t>
            </a:r>
            <a:r>
              <a:rPr lang="en-US" dirty="0" smtClean="0"/>
              <a:t> </a:t>
            </a:r>
            <a:r>
              <a:rPr lang="en-US" dirty="0" err="1" smtClean="0"/>
              <a:t>Chendrayudu</a:t>
            </a:r>
            <a:endParaRPr lang="en-US" dirty="0" smtClean="0"/>
          </a:p>
          <a:p>
            <a:r>
              <a:rPr lang="en-US" dirty="0"/>
              <a:t>Gokul Sai </a:t>
            </a:r>
            <a:r>
              <a:rPr lang="en-US" dirty="0" smtClean="0"/>
              <a:t>Doppalapudi</a:t>
            </a:r>
          </a:p>
          <a:p>
            <a:r>
              <a:rPr lang="en-US" dirty="0" err="1" smtClean="0"/>
              <a:t>Jeya</a:t>
            </a:r>
            <a:r>
              <a:rPr lang="en-US" dirty="0" smtClean="0"/>
              <a:t> Krishna </a:t>
            </a:r>
            <a:r>
              <a:rPr lang="en-US" dirty="0" err="1" smtClean="0"/>
              <a:t>Chandu</a:t>
            </a:r>
            <a:r>
              <a:rPr lang="en-US" dirty="0" smtClean="0"/>
              <a:t> </a:t>
            </a:r>
            <a:r>
              <a:rPr lang="en-US" dirty="0" err="1" smtClean="0"/>
              <a:t>Akula</a:t>
            </a:r>
            <a:endParaRPr lang="en-US" dirty="0" smtClean="0"/>
          </a:p>
          <a:p>
            <a:r>
              <a:rPr lang="en-US" dirty="0" err="1" smtClean="0"/>
              <a:t>Rajendra</a:t>
            </a:r>
            <a:r>
              <a:rPr lang="en-US" dirty="0" smtClean="0"/>
              <a:t> </a:t>
            </a:r>
            <a:r>
              <a:rPr lang="en-US" dirty="0" err="1" smtClean="0"/>
              <a:t>Thottempudi</a:t>
            </a:r>
            <a:endParaRPr lang="en-US" dirty="0" smtClean="0"/>
          </a:p>
          <a:p>
            <a:r>
              <a:rPr lang="en-US" dirty="0" err="1" smtClean="0"/>
              <a:t>Shyam</a:t>
            </a:r>
            <a:r>
              <a:rPr lang="en-US" dirty="0" smtClean="0"/>
              <a:t> Prasad </a:t>
            </a:r>
            <a:r>
              <a:rPr lang="en-US" dirty="0" err="1" smtClean="0"/>
              <a:t>Nagulavancha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69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Feature : Class </a:t>
            </a:r>
            <a:r>
              <a:rPr lang="en-US" sz="3200" dirty="0"/>
              <a:t>a</a:t>
            </a:r>
            <a:r>
              <a:rPr lang="en-US" sz="3200" dirty="0" smtClean="0"/>
              <a:t>ccess code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Student should be able to join a class with access code. </a:t>
            </a:r>
          </a:p>
          <a:p>
            <a:endParaRPr lang="en-US" sz="2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2" b="27574"/>
          <a:stretch/>
        </p:blipFill>
        <p:spPr>
          <a:xfrm>
            <a:off x="322847" y="2919668"/>
            <a:ext cx="8498306" cy="3206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87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Feature : Question tagging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Instructor should be able to tag questions.</a:t>
            </a:r>
          </a:p>
          <a:p>
            <a:endParaRPr lang="en-US" sz="2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33" t="5335" r="10667" b="26859"/>
          <a:stretch/>
        </p:blipFill>
        <p:spPr>
          <a:xfrm>
            <a:off x="926592" y="2718816"/>
            <a:ext cx="7242048" cy="3706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84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Feature : Upload solution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Instructor should be upload solution for a question to validate the test cases.</a:t>
            </a:r>
          </a:p>
          <a:p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1" t="4718" r="3600" b="36401"/>
          <a:stretch/>
        </p:blipFill>
        <p:spPr>
          <a:xfrm>
            <a:off x="832015" y="3182112"/>
            <a:ext cx="7854784" cy="3230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75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Feature : Search questions by tags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User should be able to search all questions with a specific tag.</a:t>
            </a:r>
          </a:p>
          <a:p>
            <a:endParaRPr lang="en-US" sz="2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8" t="34211" r="24133"/>
          <a:stretch/>
        </p:blipFill>
        <p:spPr>
          <a:xfrm>
            <a:off x="834188" y="3250338"/>
            <a:ext cx="6620256" cy="3009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364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Feature : Questions and Students count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4188" y="2200155"/>
            <a:ext cx="7852611" cy="414789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Instructor should be able to see the total count of number of students and questions in a particular class.</a:t>
            </a:r>
          </a:p>
          <a:p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46" t="23385" r="9808" b="20770"/>
          <a:stretch/>
        </p:blipFill>
        <p:spPr>
          <a:xfrm>
            <a:off x="834188" y="2954215"/>
            <a:ext cx="7209693" cy="3191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525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9039"/>
            <a:ext cx="8229600" cy="861434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Challenges &amp; Lessons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4188" y="2200155"/>
            <a:ext cx="7852611" cy="4145227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Challenges: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Rectifying existing migration history.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Scaling the existing database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Starting </a:t>
            </a:r>
            <a:r>
              <a:rPr lang="en-US" sz="2400" dirty="0" err="1" smtClean="0"/>
              <a:t>S</a:t>
            </a:r>
            <a:r>
              <a:rPr lang="en-US" sz="2400" dirty="0" err="1" smtClean="0"/>
              <a:t>idekiq</a:t>
            </a:r>
            <a:r>
              <a:rPr lang="en-US" sz="2400" dirty="0" smtClean="0"/>
              <a:t> on </a:t>
            </a:r>
            <a:r>
              <a:rPr lang="en-US" sz="2400" dirty="0"/>
              <a:t>H</a:t>
            </a:r>
            <a:r>
              <a:rPr lang="en-US" sz="2400" dirty="0" smtClean="0"/>
              <a:t>eroku as a daemon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Configuring the local infrastructure of the project.</a:t>
            </a:r>
            <a:endParaRPr lang="en-US" sz="2400" dirty="0" smtClean="0"/>
          </a:p>
          <a:p>
            <a:r>
              <a:rPr lang="en-US" sz="2400" dirty="0" smtClean="0"/>
              <a:t>Learnings: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Learning about Docker and containers (Heroku)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Behavior driver development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Using migrations for DDL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Learning MVC architecture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364645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48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Table of contents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4188" y="2332039"/>
            <a:ext cx="7852611" cy="3264089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Introduction to </a:t>
            </a:r>
            <a:r>
              <a:rPr lang="en-US" sz="2400" dirty="0" err="1" smtClean="0"/>
              <a:t>CodeJudge</a:t>
            </a:r>
            <a:endParaRPr lang="en-US" sz="24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Requirements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Database and Schema changes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Features &amp; their implementations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Final product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1511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Introduction to </a:t>
            </a:r>
            <a:r>
              <a:rPr lang="en-US" sz="3200" dirty="0" err="1" smtClean="0"/>
              <a:t>CodeJudge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4188" y="2332039"/>
            <a:ext cx="7852611" cy="3044633"/>
          </a:xfrm>
        </p:spPr>
        <p:txBody>
          <a:bodyPr>
            <a:normAutofit/>
          </a:bodyPr>
          <a:lstStyle/>
          <a:p>
            <a:r>
              <a:rPr lang="en-US" sz="2400" dirty="0" err="1"/>
              <a:t>CodeJudge</a:t>
            </a:r>
            <a:r>
              <a:rPr lang="en-US" sz="2400" dirty="0"/>
              <a:t> </a:t>
            </a:r>
            <a:r>
              <a:rPr lang="en-US" sz="2400" dirty="0" smtClean="0"/>
              <a:t>is </a:t>
            </a:r>
            <a:r>
              <a:rPr lang="en-US" sz="2400" dirty="0"/>
              <a:t>a site for Texas A&amp;M instructors to assign automatically judged programming problems to their </a:t>
            </a:r>
            <a:r>
              <a:rPr lang="en-US" sz="2400" dirty="0" smtClean="0"/>
              <a:t>students. </a:t>
            </a:r>
          </a:p>
          <a:p>
            <a:endParaRPr lang="en-US" sz="2400" dirty="0"/>
          </a:p>
          <a:p>
            <a:r>
              <a:rPr lang="en-US" sz="2400" dirty="0"/>
              <a:t>While it provides some of the core functionalities, we are asked to implement some new features to enhance the usability of the </a:t>
            </a:r>
            <a:r>
              <a:rPr lang="en-US" sz="2400" dirty="0" err="1"/>
              <a:t>CodeJudge</a:t>
            </a:r>
            <a:r>
              <a:rPr lang="en-US" sz="2400" dirty="0"/>
              <a:t> application</a:t>
            </a:r>
          </a:p>
        </p:txBody>
      </p:sp>
    </p:spTree>
    <p:extLst>
      <p:ext uri="{BB962C8B-B14F-4D97-AF65-F5344CB8AC3E}">
        <p14:creationId xmlns:p14="http://schemas.microsoft.com/office/powerpoint/2010/main" val="2232710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Requirements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4189" y="2039816"/>
            <a:ext cx="7852611" cy="4413738"/>
          </a:xfrm>
        </p:spPr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/>
              <a:t>U</a:t>
            </a:r>
            <a:r>
              <a:rPr lang="en-IN" sz="2400" dirty="0" smtClean="0"/>
              <a:t>ser profiling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Student grouping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Map questions to a student group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Add student to a class.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Score of a student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Access code for joining a student group (Class)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Question tagging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Solution to a question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Search questions by tags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Questions and Student count metric</a:t>
            </a:r>
          </a:p>
        </p:txBody>
      </p:sp>
    </p:spTree>
    <p:extLst>
      <p:ext uri="{BB962C8B-B14F-4D97-AF65-F5344CB8AC3E}">
        <p14:creationId xmlns:p14="http://schemas.microsoft.com/office/powerpoint/2010/main" val="1921048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&amp; schema changes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" y="2118945"/>
            <a:ext cx="8461247" cy="4413739"/>
          </a:xfrm>
        </p:spPr>
      </p:pic>
    </p:spTree>
    <p:extLst>
      <p:ext uri="{BB962C8B-B14F-4D97-AF65-F5344CB8AC3E}">
        <p14:creationId xmlns:p14="http://schemas.microsoft.com/office/powerpoint/2010/main" val="2511909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Feature : User profiling</a:t>
            </a:r>
            <a:endParaRPr lang="en-US" sz="3200" dirty="0"/>
          </a:p>
        </p:txBody>
      </p:sp>
      <p:pic>
        <p:nvPicPr>
          <p:cNvPr id="4" name="Google Shape;87;p16"/>
          <p:cNvPicPr preferRelativeResize="0">
            <a:picLocks noGrp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65504" y="3060191"/>
            <a:ext cx="1824657" cy="2243329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TextBox 16"/>
          <p:cNvSpPr txBox="1"/>
          <p:nvPr/>
        </p:nvSpPr>
        <p:spPr>
          <a:xfrm>
            <a:off x="4219827" y="2683820"/>
            <a:ext cx="119481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Instructor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407418" y="5165071"/>
            <a:ext cx="106209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Student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>
            <a:stCxn id="4" idx="3"/>
            <a:endCxn id="17" idx="1"/>
          </p:cNvCxnSpPr>
          <p:nvPr/>
        </p:nvCxnSpPr>
        <p:spPr>
          <a:xfrm flipV="1">
            <a:off x="3190161" y="2868486"/>
            <a:ext cx="1029666" cy="13133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4" idx="3"/>
            <a:endCxn id="18" idx="1"/>
          </p:cNvCxnSpPr>
          <p:nvPr/>
        </p:nvCxnSpPr>
        <p:spPr>
          <a:xfrm>
            <a:off x="3190161" y="4181856"/>
            <a:ext cx="1217257" cy="11678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Left Brace 23"/>
          <p:cNvSpPr/>
          <p:nvPr/>
        </p:nvSpPr>
        <p:spPr>
          <a:xfrm>
            <a:off x="5469517" y="2058563"/>
            <a:ext cx="402315" cy="177346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Left Brace 24"/>
          <p:cNvSpPr/>
          <p:nvPr/>
        </p:nvSpPr>
        <p:spPr>
          <a:xfrm>
            <a:off x="5624675" y="4657239"/>
            <a:ext cx="272954" cy="1384996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ight Brace 27"/>
          <p:cNvSpPr/>
          <p:nvPr/>
        </p:nvSpPr>
        <p:spPr>
          <a:xfrm>
            <a:off x="8383095" y="2090755"/>
            <a:ext cx="357474" cy="177354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ight Brace 28"/>
          <p:cNvSpPr/>
          <p:nvPr/>
        </p:nvSpPr>
        <p:spPr>
          <a:xfrm>
            <a:off x="8385166" y="4602563"/>
            <a:ext cx="249936" cy="150297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TextBox 29"/>
          <p:cNvSpPr txBox="1"/>
          <p:nvPr/>
        </p:nvSpPr>
        <p:spPr>
          <a:xfrm>
            <a:off x="5926706" y="2048413"/>
            <a:ext cx="256781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Posting problems</a:t>
            </a: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Setting test cases</a:t>
            </a: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Creating classes</a:t>
            </a: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Uploading solution</a:t>
            </a: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Post a problem to a class</a:t>
            </a: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Add student to a class</a:t>
            </a: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Tag a problem</a:t>
            </a: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Search problems with a tag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126074" y="4769273"/>
            <a:ext cx="229762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Answering problems</a:t>
            </a:r>
          </a:p>
          <a:p>
            <a:r>
              <a:rPr lang="en-US" sz="1400" dirty="0" smtClean="0"/>
              <a:t>Join a class</a:t>
            </a:r>
          </a:p>
          <a:p>
            <a:r>
              <a:rPr lang="en-US" sz="1400" dirty="0" smtClean="0"/>
              <a:t>Attempts</a:t>
            </a:r>
          </a:p>
          <a:p>
            <a:r>
              <a:rPr lang="en-US" sz="1400" dirty="0" smtClean="0"/>
              <a:t>Score of a attempt</a:t>
            </a:r>
          </a:p>
          <a:p>
            <a:r>
              <a:rPr lang="en-US" sz="1400" dirty="0" smtClean="0"/>
              <a:t>Search problems with a tag</a:t>
            </a:r>
          </a:p>
        </p:txBody>
      </p:sp>
    </p:spTree>
    <p:extLst>
      <p:ext uri="{BB962C8B-B14F-4D97-AF65-F5344CB8AC3E}">
        <p14:creationId xmlns:p14="http://schemas.microsoft.com/office/powerpoint/2010/main" val="182679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Feature : Student grouping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Instructor should be able to group students(Class). Instructor is also able to add a student to a class he created. 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3" t="13303" r="2539" b="9633"/>
          <a:stretch/>
        </p:blipFill>
        <p:spPr>
          <a:xfrm>
            <a:off x="457201" y="3475038"/>
            <a:ext cx="8229598" cy="305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88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Feature : Mapping Question to a Student group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Instructor should be able to post question to a class. All the students in that class should be able to attempt it.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33" t="7493" r="8000" b="46000"/>
          <a:stretch/>
        </p:blipFill>
        <p:spPr>
          <a:xfrm>
            <a:off x="1017549" y="3133344"/>
            <a:ext cx="7485888" cy="265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49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Feature : Student score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After attempting a question, student should be able to see the score.</a:t>
            </a:r>
          </a:p>
          <a:p>
            <a:endParaRPr lang="en-US" sz="2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3" t="20720" r="6533" b="11228"/>
          <a:stretch/>
        </p:blipFill>
        <p:spPr>
          <a:xfrm>
            <a:off x="834188" y="3108960"/>
            <a:ext cx="7852611" cy="3304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76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401</Words>
  <Application>Microsoft Office PowerPoint</Application>
  <PresentationFormat>On-screen Show (4:3)</PresentationFormat>
  <Paragraphs>75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Georgia</vt:lpstr>
      <vt:lpstr>Office Theme</vt:lpstr>
      <vt:lpstr>CodeJudge</vt:lpstr>
      <vt:lpstr>Table of contents</vt:lpstr>
      <vt:lpstr>Introduction to CodeJudge</vt:lpstr>
      <vt:lpstr>Requirements</vt:lpstr>
      <vt:lpstr>Database &amp; schema changes</vt:lpstr>
      <vt:lpstr>Feature : User profiling</vt:lpstr>
      <vt:lpstr>Feature : Student grouping</vt:lpstr>
      <vt:lpstr>Feature : Mapping Question to a Student group</vt:lpstr>
      <vt:lpstr>Feature : Student score</vt:lpstr>
      <vt:lpstr>Feature : Class access code</vt:lpstr>
      <vt:lpstr>Feature : Question tagging</vt:lpstr>
      <vt:lpstr>Feature : Upload solution</vt:lpstr>
      <vt:lpstr>Feature : Search questions by tags</vt:lpstr>
      <vt:lpstr>Feature : Questions and Students count</vt:lpstr>
      <vt:lpstr>Challenges &amp; Lessons</vt:lpstr>
      <vt:lpstr>Thank you!</vt:lpstr>
    </vt:vector>
  </TitlesOfParts>
  <Company>Texas A&amp;M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Larua Root</dc:creator>
  <cp:lastModifiedBy>HP</cp:lastModifiedBy>
  <cp:revision>32</cp:revision>
  <dcterms:created xsi:type="dcterms:W3CDTF">2017-04-06T15:59:40Z</dcterms:created>
  <dcterms:modified xsi:type="dcterms:W3CDTF">2022-12-10T01:49:16Z</dcterms:modified>
</cp:coreProperties>
</file>