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652be7a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652be7a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 outliers or anomalies is one of the core problems in Machine Learning and it has recently become an active research topic with the exploding growth of big data and AI techniques in lots of applications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652be7ad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652be7ad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chemeClr val="dk1"/>
                </a:solidFill>
              </a:rPr>
              <a:t>Generative models aim to learn exact data distribution in order to generate new data points with some variations. The some common and efficient generative approaches are Variational Autoencoders (VAE), aae, gan</a:t>
            </a:r>
            <a:endParaRPr sz="1250">
              <a:solidFill>
                <a:schemeClr val="dk1"/>
              </a:solidFill>
            </a:endParaRPr>
          </a:p>
          <a:p>
            <a:pPr indent="0" lvl="0" marL="0" rtl="0" algn="l">
              <a:spcBef>
                <a:spcPts val="0"/>
              </a:spcBef>
              <a:spcAft>
                <a:spcPts val="0"/>
              </a:spcAft>
              <a:buNone/>
            </a:pPr>
            <a:r>
              <a:t/>
            </a:r>
            <a:endParaRPr sz="1250">
              <a:solidFill>
                <a:schemeClr val="dk1"/>
              </a:solidFill>
            </a:endParaRPr>
          </a:p>
          <a:p>
            <a:pPr indent="0" lvl="0" marL="0" rtl="0" algn="l">
              <a:spcBef>
                <a:spcPts val="0"/>
              </a:spcBef>
              <a:spcAft>
                <a:spcPts val="0"/>
              </a:spcAft>
              <a:buNone/>
            </a:pPr>
            <a:r>
              <a:rPr lang="en" sz="1250">
                <a:solidFill>
                  <a:schemeClr val="dk1"/>
                </a:solidFill>
              </a:rPr>
              <a:t>Leveraging this ability of learning input distributions, several Generative Adversarial Networks-based Anomaly Detection (GAN-AD) frameworks proposed are shown to be effective in identifying anomalies on high dimensional and complex datasets. </a:t>
            </a:r>
            <a:endParaRPr sz="1250">
              <a:solidFill>
                <a:schemeClr val="dk1"/>
              </a:solidFill>
            </a:endParaRPr>
          </a:p>
          <a:p>
            <a:pPr indent="0" lvl="0" marL="0" rtl="0" algn="l">
              <a:spcBef>
                <a:spcPts val="0"/>
              </a:spcBef>
              <a:spcAft>
                <a:spcPts val="0"/>
              </a:spcAft>
              <a:buNone/>
            </a:pPr>
            <a:r>
              <a:t/>
            </a:r>
            <a:endParaRPr sz="1250">
              <a:solidFill>
                <a:schemeClr val="dk1"/>
              </a:solidFill>
            </a:endParaRPr>
          </a:p>
          <a:p>
            <a:pPr indent="0" lvl="0" marL="0" rtl="0" algn="l">
              <a:spcBef>
                <a:spcPts val="0"/>
              </a:spcBef>
              <a:spcAft>
                <a:spcPts val="0"/>
              </a:spcAft>
              <a:buNone/>
            </a:pPr>
            <a:r>
              <a:rPr lang="en" sz="1250">
                <a:solidFill>
                  <a:schemeClr val="dk1"/>
                </a:solidFill>
              </a:rPr>
              <a:t>Gen:Using generative models for likelihood estimation</a:t>
            </a:r>
            <a:endParaRPr sz="1250">
              <a:solidFill>
                <a:schemeClr val="dk1"/>
              </a:solidFill>
            </a:endParaRPr>
          </a:p>
          <a:p>
            <a:pPr indent="0" lvl="0" marL="0" rtl="0" algn="l">
              <a:spcBef>
                <a:spcPts val="0"/>
              </a:spcBef>
              <a:spcAft>
                <a:spcPts val="0"/>
              </a:spcAft>
              <a:buNone/>
            </a:pPr>
            <a:r>
              <a:rPr lang="en" sz="1250">
                <a:solidFill>
                  <a:schemeClr val="dk1"/>
                </a:solidFill>
              </a:rPr>
              <a:t>RNN: are shown to capture features of time sequence data.</a:t>
            </a:r>
            <a:endParaRPr sz="1250">
              <a:solidFill>
                <a:schemeClr val="dk1"/>
              </a:solidFill>
            </a:endParaRPr>
          </a:p>
          <a:p>
            <a:pPr indent="0" lvl="0" marL="0" rtl="0" algn="l">
              <a:spcBef>
                <a:spcPts val="0"/>
              </a:spcBef>
              <a:spcAft>
                <a:spcPts val="0"/>
              </a:spcAft>
              <a:buNone/>
            </a:pPr>
            <a:r>
              <a:rPr b="1" lang="en" sz="1250">
                <a:solidFill>
                  <a:schemeClr val="dk1"/>
                </a:solidFill>
              </a:rPr>
              <a:t>AE: Learn to reproduce your input</a:t>
            </a:r>
            <a:endParaRPr b="1" sz="1250">
              <a:solidFill>
                <a:schemeClr val="dk1"/>
              </a:solidFill>
            </a:endParaRPr>
          </a:p>
          <a:p>
            <a:pPr indent="0" lvl="0" marL="0" rtl="0" algn="l">
              <a:spcBef>
                <a:spcPts val="0"/>
              </a:spcBef>
              <a:spcAft>
                <a:spcPts val="0"/>
              </a:spcAft>
              <a:buNone/>
            </a:pPr>
            <a:r>
              <a:rPr b="1" lang="en" sz="1250">
                <a:solidFill>
                  <a:schemeClr val="dk1"/>
                </a:solidFill>
              </a:rPr>
              <a:t>Self-S: Learn to predict some part of your data</a:t>
            </a:r>
            <a:r>
              <a:rPr lang="en" sz="1250">
                <a:solidFill>
                  <a:schemeClr val="dk1"/>
                </a:solidFill>
              </a:rPr>
              <a:t> (self-supervised learning): this is also universal, but choosing what to predict is decisive (domain expertise steps in). Again, prediction / misclassification error is your proxy to detect anomalies.</a:t>
            </a:r>
            <a:endParaRPr sz="1250">
              <a:solidFill>
                <a:schemeClr val="dk1"/>
              </a:solidFill>
            </a:endParaRPr>
          </a:p>
          <a:p>
            <a:pPr indent="0" lvl="0" marL="0" rtl="0" algn="l">
              <a:spcBef>
                <a:spcPts val="0"/>
              </a:spcBef>
              <a:spcAft>
                <a:spcPts val="0"/>
              </a:spcAft>
              <a:buNone/>
            </a:pPr>
            <a:r>
              <a:rPr lang="en" sz="1250">
                <a:solidFill>
                  <a:schemeClr val="dk1"/>
                </a:solidFill>
              </a:rPr>
              <a:t>time-series forecasting can be a suitable self-supervised task for anomaly detection</a:t>
            </a:r>
            <a:endParaRPr sz="1250">
              <a:solidFill>
                <a:schemeClr val="dk1"/>
              </a:solidFill>
            </a:endParaRPr>
          </a:p>
          <a:p>
            <a:pPr indent="0" lvl="0" marL="0" rtl="0" algn="l">
              <a:spcBef>
                <a:spcPts val="0"/>
              </a:spcBef>
              <a:spcAft>
                <a:spcPts val="0"/>
              </a:spcAft>
              <a:buClr>
                <a:schemeClr val="dk1"/>
              </a:buClr>
              <a:buSzPts val="1100"/>
              <a:buFont typeface="Arial"/>
              <a:buNone/>
            </a:pPr>
            <a:r>
              <a:t/>
            </a:r>
            <a:endParaRPr sz="1250">
              <a:solidFill>
                <a:schemeClr val="dk1"/>
              </a:solidFill>
            </a:endParaRPr>
          </a:p>
          <a:p>
            <a:pPr indent="0" lvl="0" marL="0" rtl="0" algn="l">
              <a:spcBef>
                <a:spcPts val="0"/>
              </a:spcBef>
              <a:spcAft>
                <a:spcPts val="0"/>
              </a:spcAft>
              <a:buNone/>
            </a:pPr>
            <a:r>
              <a:t/>
            </a:r>
            <a:endParaRPr sz="125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c55f557f5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c55f557f5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methods assume that the normal data follow some statistical model</a:t>
            </a:r>
            <a:endParaRPr/>
          </a:p>
          <a:p>
            <a:pPr indent="0" lvl="0" marL="0" rtl="0" algn="l">
              <a:spcBef>
                <a:spcPts val="0"/>
              </a:spcBef>
              <a:spcAft>
                <a:spcPts val="0"/>
              </a:spcAft>
              <a:buNone/>
            </a:pPr>
            <a:r>
              <a:rPr lang="en"/>
              <a:t>The idea is to learn a generative model fitting the given data set, and then identify the objects in low probability regions of the model as outliers.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effectiveness of statistical methods highly depends on the assumption for the distribution.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parametric method assumes that the normal data objects are generated by a parametric distribution with parameter 𝜃.</a:t>
            </a:r>
            <a:endParaRPr/>
          </a:p>
          <a:p>
            <a:pPr indent="0" lvl="0" marL="0" rtl="0" algn="l">
              <a:spcBef>
                <a:spcPts val="0"/>
              </a:spcBef>
              <a:spcAft>
                <a:spcPts val="0"/>
              </a:spcAft>
              <a:buNone/>
            </a:pPr>
            <a:r>
              <a:rPr lang="en"/>
              <a:t>In nonparametric methods for outlier detection, the model of “normal data” is learned from the input data, rather than assuming one a priori. </a:t>
            </a:r>
            <a:endParaRPr/>
          </a:p>
          <a:p>
            <a:pPr indent="0" lvl="0" marL="0" rtl="0" algn="l">
              <a:spcBef>
                <a:spcPts val="0"/>
              </a:spcBef>
              <a:spcAft>
                <a:spcPts val="0"/>
              </a:spcAft>
              <a:buNone/>
            </a:pPr>
            <a:r>
              <a:rPr lang="en"/>
              <a:t>Nonparametric methods often make fewer assumptions about the data and thus can be applicable in more scenarios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c55f557f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c55f557f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statistics, If a data distribution is approximately normal then about 68% of the data values lie within one standard deviation of the mean and about 95% are within two standard deviations, and </a:t>
            </a:r>
            <a:r>
              <a:rPr b="1" lang="en">
                <a:solidFill>
                  <a:schemeClr val="dk1"/>
                </a:solidFill>
              </a:rPr>
              <a:t>about 99.7% </a:t>
            </a:r>
            <a:r>
              <a:rPr lang="en">
                <a:solidFill>
                  <a:schemeClr val="dk1"/>
                </a:solidFill>
              </a:rPr>
              <a:t>lie within three standard deviations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Therefore, if you have any data point that is more than 3 times the standard deviation, then those points are very likely to be anomalous or outliers.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Z score!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≈68% percent of the data falls within 1 standard deviation of the mean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≈95% percent of the data falls within 2 standard deviations of the mean</a:t>
            </a:r>
            <a:endParaRPr>
              <a:solidFill>
                <a:schemeClr val="dk1"/>
              </a:solidFill>
            </a:endParaRPr>
          </a:p>
          <a:p>
            <a:pPr indent="0" lvl="0" marL="0" rtl="0" algn="l">
              <a:spcBef>
                <a:spcPts val="0"/>
              </a:spcBef>
              <a:spcAft>
                <a:spcPts val="0"/>
              </a:spcAft>
              <a:buNone/>
            </a:pPr>
            <a:r>
              <a:rPr lang="en">
                <a:solidFill>
                  <a:schemeClr val="dk1"/>
                </a:solidFill>
              </a:rPr>
              <a:t>≈99.7% percent of the data falls within 3 standard deviations of the mean</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c55f557f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c55f557f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consider the univariate data with a normal distribution. We will detect the outlier using methods of maximum likelihood</a:t>
            </a:r>
            <a:endParaRPr/>
          </a:p>
          <a:p>
            <a:pPr indent="0" lvl="0" marL="0" rtl="0" algn="l">
              <a:spcBef>
                <a:spcPts val="0"/>
              </a:spcBef>
              <a:spcAft>
                <a:spcPts val="0"/>
              </a:spcAft>
              <a:buNone/>
            </a:pPr>
            <a:br>
              <a:rPr lang="en"/>
            </a:br>
            <a:br>
              <a:rPr lang="en"/>
            </a:br>
            <a:r>
              <a:rPr lang="en"/>
              <a:t>The main drawback for the parametric model is that in many cases, data distribution may not be known.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For example, if we have two big clusters the assumption about normal distribution wouldn’t work well.</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c6315d6a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c6315d6a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we assume that the normal data objects are generated by multiple normal distributions</a:t>
            </a:r>
            <a:endParaRPr/>
          </a:p>
          <a:p>
            <a:pPr indent="0" lvl="0" marL="0" rtl="0" algn="l">
              <a:spcBef>
                <a:spcPts val="0"/>
              </a:spcBef>
              <a:spcAft>
                <a:spcPts val="0"/>
              </a:spcAft>
              <a:buNone/>
            </a:pPr>
            <a:r>
              <a:rPr lang="en"/>
              <a:t>and for every object o in the dataset, we calculate the probability that is generated by the mixture of the distribution.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follow a mixture model is that the data looks multimodal,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c55f557f5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c55f557f5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Boxplots are a standardized way of displaying the distribution of data based on a five number summary</a:t>
            </a:r>
            <a:endParaRPr/>
          </a:p>
          <a:p>
            <a:pPr indent="0" lvl="0" marL="0" rtl="0" algn="l">
              <a:spcBef>
                <a:spcPts val="0"/>
              </a:spcBef>
              <a:spcAft>
                <a:spcPts val="0"/>
              </a:spcAft>
              <a:buNone/>
            </a:pPr>
            <a:r>
              <a:rPr lang="en"/>
              <a:t>A boxplot is a graph that gives you a good indication of how the values in the data are spread out.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median (Q2/50th Percentile): the middle value of the dataset.</a:t>
            </a:r>
            <a:endParaRPr/>
          </a:p>
          <a:p>
            <a:pPr indent="0" lvl="0" marL="0" rtl="0" algn="l">
              <a:spcBef>
                <a:spcPts val="0"/>
              </a:spcBef>
              <a:spcAft>
                <a:spcPts val="0"/>
              </a:spcAft>
              <a:buClr>
                <a:schemeClr val="dk1"/>
              </a:buClr>
              <a:buSzPts val="1100"/>
              <a:buFont typeface="Arial"/>
              <a:buNone/>
            </a:pPr>
            <a:r>
              <a:rPr lang="en"/>
              <a:t>first quartile (Q1/25th Percentile): the middle number between the smallest number (not the “minimum”) and the median of the dataset.</a:t>
            </a:r>
            <a:endParaRPr/>
          </a:p>
          <a:p>
            <a:pPr indent="0" lvl="0" marL="0" rtl="0" algn="l">
              <a:spcBef>
                <a:spcPts val="0"/>
              </a:spcBef>
              <a:spcAft>
                <a:spcPts val="0"/>
              </a:spcAft>
              <a:buClr>
                <a:schemeClr val="dk1"/>
              </a:buClr>
              <a:buSzPts val="1100"/>
              <a:buFont typeface="Arial"/>
              <a:buNone/>
            </a:pPr>
            <a:r>
              <a:rPr lang="en"/>
              <a:t>third quartile (Q3/75th Percentile): the middle value between the median and the highest value (not the “maximum”) of the dataset.</a:t>
            </a:r>
            <a:endParaRPr/>
          </a:p>
          <a:p>
            <a:pPr indent="0" lvl="0" marL="0" rtl="0" algn="l">
              <a:spcBef>
                <a:spcPts val="0"/>
              </a:spcBef>
              <a:spcAft>
                <a:spcPts val="0"/>
              </a:spcAft>
              <a:buClr>
                <a:schemeClr val="dk1"/>
              </a:buClr>
              <a:buSzPts val="1100"/>
              <a:buFont typeface="Arial"/>
              <a:buNone/>
            </a:pPr>
            <a:r>
              <a:rPr lang="en"/>
              <a:t>interquartile range (IQR): 25th to the 75th percentile.</a:t>
            </a:r>
            <a:endParaRPr/>
          </a:p>
          <a:p>
            <a:pPr indent="0" lvl="0" marL="0" rtl="0" algn="l">
              <a:spcBef>
                <a:spcPts val="0"/>
              </a:spcBef>
              <a:spcAft>
                <a:spcPts val="0"/>
              </a:spcAft>
              <a:buClr>
                <a:schemeClr val="dk1"/>
              </a:buClr>
              <a:buSzPts val="1100"/>
              <a:buFont typeface="Arial"/>
              <a:buNone/>
            </a:pPr>
            <a:r>
              <a:rPr lang="en"/>
              <a:t>outliers (shown as green circles)</a:t>
            </a:r>
            <a:endParaRPr/>
          </a:p>
          <a:p>
            <a:pPr indent="0" lvl="0" marL="0" rtl="0" algn="l">
              <a:spcBef>
                <a:spcPts val="0"/>
              </a:spcBef>
              <a:spcAft>
                <a:spcPts val="0"/>
              </a:spcAft>
              <a:buClr>
                <a:schemeClr val="dk1"/>
              </a:buClr>
              <a:buSzPts val="1100"/>
              <a:buFont typeface="Arial"/>
              <a:buNone/>
            </a:pPr>
            <a:r>
              <a:rPr lang="en"/>
              <a:t>“maximum”: Q3 + 1.5*IQR</a:t>
            </a:r>
            <a:endParaRPr/>
          </a:p>
          <a:p>
            <a:pPr indent="0" lvl="0" marL="0" rtl="0" algn="l">
              <a:spcBef>
                <a:spcPts val="0"/>
              </a:spcBef>
              <a:spcAft>
                <a:spcPts val="0"/>
              </a:spcAft>
              <a:buNone/>
            </a:pPr>
            <a:r>
              <a:rPr lang="en"/>
              <a:t>“minimum”: Q1 -1.5*IQR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a very simple but effective way to visualize outliers. </a:t>
            </a:r>
            <a:endParaRPr/>
          </a:p>
          <a:p>
            <a:pPr indent="0" lvl="0" marL="0" rtl="0" algn="l">
              <a:spcBef>
                <a:spcPts val="0"/>
              </a:spcBef>
              <a:spcAft>
                <a:spcPts val="0"/>
              </a:spcAft>
              <a:buNone/>
            </a:pPr>
            <a:r>
              <a:rPr lang="en"/>
              <a:t>Think about the lower and upper whiskers as the boundaries of the data distribution. </a:t>
            </a:r>
            <a:endParaRPr/>
          </a:p>
          <a:p>
            <a:pPr indent="0" lvl="0" marL="0" rtl="0" algn="l">
              <a:spcBef>
                <a:spcPts val="0"/>
              </a:spcBef>
              <a:spcAft>
                <a:spcPts val="0"/>
              </a:spcAft>
              <a:buNone/>
            </a:pPr>
            <a:r>
              <a:rPr lang="en"/>
              <a:t>Any data points that show above or below the whiskers, can be considered outliers or anomalous.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skewness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c55f557f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c55f557f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HBOS assumes the feature independence and calculates the degree of anomalies by building histograms. </a:t>
            </a:r>
            <a:endParaRPr/>
          </a:p>
          <a:p>
            <a:pPr indent="0" lvl="0" marL="0" rtl="0" algn="l">
              <a:spcBef>
                <a:spcPts val="0"/>
              </a:spcBef>
              <a:spcAft>
                <a:spcPts val="0"/>
              </a:spcAft>
              <a:buNone/>
            </a:pPr>
            <a:r>
              <a:rPr lang="en"/>
              <a:t>In multivariate anomaly detection, a histogram for each single feature can be computed, scored indi</a:t>
            </a:r>
            <a:r>
              <a:rPr lang="en"/>
              <a:t>v</a:t>
            </a:r>
            <a:r>
              <a:rPr lang="en"/>
              <a:t>idually and combined at the end.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basic idea is, that for each feature of the dataset, a histogram is created. Then, for each instance in the dataset, the inverse height of the bins it </a:t>
            </a:r>
            <a:r>
              <a:rPr lang="en"/>
              <a:t>belong</a:t>
            </a:r>
            <a:r>
              <a:rPr lang="en"/>
              <a:t> to (representing the density estimation) of all features are multiplied.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assumes independence of the features making it much faster than multivariate approaches at the cost of less precision.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comparative evaluation on three UCI data sets and 10 standard algorithms show, that it can detect global outliers as reliable as state-of-the-art algorithms, but it performs poor on local outlier problems.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drawback — it is hard to choose the bin size.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c6315d6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c6315d6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Dist based:  A data point that is at a far distance from its nearest neighbor is regarded as an outlier.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c6315d6a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c6315d6a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is a simple, non-parametric lazy learning technique used to classify data based on similarities in distance metrics such as Eucledian, Manhattan, Minkowski, or Hamming distance.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for every record in the dataset, the k-nearest-neighbors have to be found. </a:t>
            </a:r>
            <a:br>
              <a:rPr lang="en"/>
            </a:br>
            <a:r>
              <a:rPr lang="en"/>
              <a:t>Then, an anomaly score is computed using these neighbors, whereas two possibilities have been proposed: </a:t>
            </a:r>
            <a:br>
              <a:rPr lang="en"/>
            </a:br>
            <a:r>
              <a:rPr lang="en"/>
              <a:t>Either the distance to the kth-nearest-neighbor is used (a single one) </a:t>
            </a:r>
            <a:br>
              <a:rPr lang="en"/>
            </a:br>
            <a:r>
              <a:rPr lang="en"/>
              <a:t>or the average distance to all of the k-nearest-neighbors is computed.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choice of the parameter k is of course important for the results.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c6315d6a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c6315d6a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LOF method scores each data point by computing the ratio of the average of densities of the neighbors to the density of point itself.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k-nearest-neighbors have to be found for each record 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Using these </a:t>
            </a:r>
            <a:r>
              <a:rPr i="1" lang="en">
                <a:solidFill>
                  <a:schemeClr val="dk1"/>
                </a:solidFill>
              </a:rPr>
              <a:t>k</a:t>
            </a:r>
            <a:r>
              <a:rPr lang="en">
                <a:solidFill>
                  <a:schemeClr val="dk1"/>
                </a:solidFill>
              </a:rPr>
              <a:t>-nearest-neighbors </a:t>
            </a:r>
            <a:r>
              <a:rPr i="1" lang="en">
                <a:solidFill>
                  <a:schemeClr val="dk1"/>
                </a:solidFill>
              </a:rPr>
              <a:t>N</a:t>
            </a:r>
            <a:r>
              <a:rPr baseline="-25000" i="1" lang="en">
                <a:solidFill>
                  <a:schemeClr val="dk1"/>
                </a:solidFill>
              </a:rPr>
              <a:t>k</a:t>
            </a:r>
            <a:r>
              <a:rPr lang="en">
                <a:solidFill>
                  <a:schemeClr val="dk1"/>
                </a:solidFill>
              </a:rPr>
              <a:t>, the local density for a record is estimated by computing the local reachability density (LRD) : </a:t>
            </a:r>
            <a:endParaRPr>
              <a:solidFill>
                <a:schemeClr val="dk1"/>
              </a:solidFill>
            </a:endParaRPr>
          </a:p>
          <a:p>
            <a:pPr indent="0" lvl="0" marL="0" rtl="0" algn="l">
              <a:spcBef>
                <a:spcPts val="0"/>
              </a:spcBef>
              <a:spcAft>
                <a:spcPts val="0"/>
              </a:spcAft>
              <a:buNone/>
            </a:pPr>
            <a:r>
              <a:rPr b="1" lang="en">
                <a:solidFill>
                  <a:schemeClr val="dk1"/>
                </a:solidFill>
              </a:rPr>
              <a:t>= inverse of </a:t>
            </a:r>
            <a:r>
              <a:rPr b="1" lang="en">
                <a:solidFill>
                  <a:schemeClr val="dk1"/>
                </a:solidFill>
              </a:rPr>
              <a:t>average</a:t>
            </a:r>
            <a:r>
              <a:rPr b="1" lang="en">
                <a:solidFill>
                  <a:schemeClr val="dk1"/>
                </a:solidFill>
              </a:rPr>
              <a:t> </a:t>
            </a:r>
            <a:r>
              <a:rPr b="1" lang="en">
                <a:solidFill>
                  <a:schemeClr val="dk1"/>
                </a:solidFill>
              </a:rPr>
              <a:t>distance</a:t>
            </a:r>
            <a:r>
              <a:rPr b="1" lang="en">
                <a:solidFill>
                  <a:schemeClr val="dk1"/>
                </a:solidFill>
              </a:rPr>
              <a:t> to the k nn   :   distance : </a:t>
            </a:r>
            <a:r>
              <a:rPr b="1" lang="en">
                <a:solidFill>
                  <a:schemeClr val="dk1"/>
                </a:solidFill>
              </a:rPr>
              <a:t>Euclidean distance</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Finally, the LOF score is computed by comparing the LRD of a record with the LRDs of its k neighbors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local outlier factor is the average of the ratio of the local reachability density of o and those of o’s k-nearest neighbours.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lower is the local reachability of o and the higher the reachability of k nearest neighbors of o higher the LOF.</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LOF value of less than 1 is an indicator that the observation is not an outlier, while a value greater than 1 indicates an outlier. The cut-off can be higher if the data is sparse.</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652be7a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652be7a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let's start with the definition!</a:t>
            </a:r>
            <a:endParaRPr/>
          </a:p>
          <a:p>
            <a:pPr indent="0" lvl="0" marL="0" rtl="0" algn="l">
              <a:spcBef>
                <a:spcPts val="0"/>
              </a:spcBef>
              <a:spcAft>
                <a:spcPts val="0"/>
              </a:spcAft>
              <a:buNone/>
            </a:pPr>
            <a:r>
              <a:rPr lang="en"/>
              <a:t>People will refer to it by diff names!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Anomalies can be caused by errors in the data but sometimes are indicative of a new, previously unknown, underlying process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Some of the most common causes of outliers are as a result of a mechanical fault, changes in system behavior, fraudulent behavior, ,human error, instrument error, setup error, sampling errors, data-entry error, and environmental changes.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c55f557f5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c55f557f5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c6315d6a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c6315d6a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652be7a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652be7a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Point anomalies/Global anomalies:</a:t>
            </a:r>
            <a:r>
              <a:rPr lang="en">
                <a:solidFill>
                  <a:schemeClr val="dk1"/>
                </a:solidFill>
              </a:rPr>
              <a:t> A single instance of data is anomalous if it's too far off from the rest. </a:t>
            </a:r>
            <a:r>
              <a:rPr i="1" lang="en">
                <a:solidFill>
                  <a:schemeClr val="dk1"/>
                </a:solidFill>
              </a:rPr>
              <a:t>example</a:t>
            </a:r>
            <a:r>
              <a:rPr i="1" lang="en">
                <a:solidFill>
                  <a:schemeClr val="dk1"/>
                </a:solidFill>
              </a:rPr>
              <a:t>:</a:t>
            </a:r>
            <a:r>
              <a:rPr lang="en">
                <a:solidFill>
                  <a:schemeClr val="dk1"/>
                </a:solidFill>
              </a:rPr>
              <a:t> Detecting credit card fraud based on "amount spent."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Contextual anomalies:</a:t>
            </a:r>
            <a:r>
              <a:rPr lang="en">
                <a:solidFill>
                  <a:schemeClr val="dk1"/>
                </a:solidFill>
              </a:rPr>
              <a:t> The abnormality is context specific. This type of anomaly is common in time-series data. </a:t>
            </a:r>
            <a:r>
              <a:rPr i="1" lang="en">
                <a:solidFill>
                  <a:schemeClr val="dk1"/>
                </a:solidFill>
              </a:rPr>
              <a:t>example</a:t>
            </a:r>
            <a:r>
              <a:rPr i="1" lang="en">
                <a:solidFill>
                  <a:schemeClr val="dk1"/>
                </a:solidFill>
              </a:rPr>
              <a:t>:</a:t>
            </a:r>
            <a:r>
              <a:rPr lang="en">
                <a:solidFill>
                  <a:schemeClr val="dk1"/>
                </a:solidFill>
              </a:rPr>
              <a:t> Spending $100 on food every day during the holiday season is normal, but may be odd otherwise.: temperature data, Stock market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N1 and N2 are regions consisting of a majority of observations and hence considered as normal data instance regions, whereas the region O3, and data points O1 and O2 are few data points which are located further away from the bulk of data points and hence are considered anomalies.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652be7ad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652be7ad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easy to identify it when the observations are just a bunch of numbers and it is one dimensional but when you have thousands of observations or multi-dimensions, you will need more clever ways to detect those values. This is what this workshop will try to cover.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today anomalies are known to have two important characteristics:</a:t>
            </a:r>
            <a:endParaRPr/>
          </a:p>
          <a:p>
            <a:pPr indent="-298450" lvl="0" marL="457200" rtl="0" algn="l">
              <a:lnSpc>
                <a:spcPct val="115000"/>
              </a:lnSpc>
              <a:spcBef>
                <a:spcPts val="1200"/>
              </a:spcBef>
              <a:spcAft>
                <a:spcPts val="0"/>
              </a:spcAft>
              <a:buClr>
                <a:schemeClr val="dk1"/>
              </a:buClr>
              <a:buSzPts val="1100"/>
              <a:buAutoNum type="arabicPeriod"/>
            </a:pPr>
            <a:r>
              <a:rPr lang="en"/>
              <a:t>Anomalies are different from the norm with respect to their features and</a:t>
            </a:r>
            <a:endParaRPr/>
          </a:p>
          <a:p>
            <a:pPr indent="-298450" lvl="0" marL="457200" rtl="0" algn="l">
              <a:lnSpc>
                <a:spcPct val="115000"/>
              </a:lnSpc>
              <a:spcBef>
                <a:spcPts val="0"/>
              </a:spcBef>
              <a:spcAft>
                <a:spcPts val="0"/>
              </a:spcAft>
              <a:buClr>
                <a:schemeClr val="dk1"/>
              </a:buClr>
              <a:buSzPts val="1100"/>
              <a:buAutoNum type="arabicPeriod"/>
            </a:pPr>
            <a:r>
              <a:rPr lang="en"/>
              <a:t>They are rare in a dataset compared to normal instances.</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652be7ad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652be7ad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Fraud: banking , insurance (car, health)</a:t>
            </a:r>
            <a:br>
              <a:rPr lang="en"/>
            </a:br>
            <a:r>
              <a:rPr lang="en"/>
              <a:t>In fraud detection, if a card is stolen, the buying behavior of the card user usually changes; we will notice an abnormal buying pattern. </a:t>
            </a:r>
            <a:br>
              <a:rPr lang="en"/>
            </a:br>
            <a:r>
              <a:rPr lang="en"/>
              <a:t>The same is valid for unauthorized access in computer networks, which results in an unusual pattern. </a:t>
            </a:r>
            <a:endParaRPr/>
          </a:p>
          <a:p>
            <a:pPr indent="0" lvl="0" marL="0" rtl="0" algn="l">
              <a:spcBef>
                <a:spcPts val="0"/>
              </a:spcBef>
              <a:spcAft>
                <a:spcPts val="0"/>
              </a:spcAft>
              <a:buNone/>
            </a:pPr>
            <a:r>
              <a:rPr lang="en"/>
              <a:t>Detecting these abnormal (outlier) patterns is essential for security.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Healthcare</a:t>
            </a:r>
            <a:r>
              <a:rPr lang="en"/>
              <a:t> is an important component in people’s lives, waste, abuse, and fraud drive up costs in healthcare by tens of billions of dollars each year.  </a:t>
            </a:r>
            <a:br>
              <a:rPr lang="en"/>
            </a:br>
            <a:r>
              <a:rPr lang="en"/>
              <a:t>Healthcare insurance claims fraud is a significant factor to increased healthcare costs, but its impact can be decreased through fraud detection. </a:t>
            </a:r>
            <a:endParaRPr/>
          </a:p>
          <a:p>
            <a:pPr indent="0" lvl="0" marL="0" rtl="0" algn="l">
              <a:spcBef>
                <a:spcPts val="0"/>
              </a:spcBef>
              <a:spcAft>
                <a:spcPts val="0"/>
              </a:spcAft>
              <a:buClr>
                <a:schemeClr val="dk1"/>
              </a:buClr>
              <a:buSzPts val="1100"/>
              <a:buFont typeface="Arial"/>
              <a:buNone/>
            </a:pPr>
            <a:r>
              <a:rPr lang="en">
                <a:solidFill>
                  <a:schemeClr val="dk1"/>
                </a:solidFill>
              </a:rPr>
              <a:t>It can help in predicting rare diseases in healthcare. (smart watch, ECG, Heart failure)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One example is patient monitoring, where electrocardiography (ECG) signals or other body sensors are used to detect critical, possibly life-threatening situations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Fake News: In recent times, social media has given a platform for people to spread fake news continually. Sometimes, it is difficult to differentiate between real and fake news.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 it can be simply used to clean our data and improve our model performance.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652be7ad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652be7ad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Detecting anomalies can help in predicting accidents in traffic patterns for autonomous driving cars.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now have smart watches and wristbands that can detect our heartbeats every few minutes. Detecting anomalies in the heartbeat data can help in predicting heart diseases.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Anomalies in traffic patterns can help in predicting accidents. It can also be used to identify bottlenecks in network infrastructure and traffic between servers.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652be7ad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652be7ad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Humans are always watching for something weird or out of the ordinary. </a:t>
            </a:r>
            <a:endParaRPr/>
          </a:p>
          <a:p>
            <a:pPr indent="0" lvl="0" marL="0" rtl="0" algn="l">
              <a:spcBef>
                <a:spcPts val="0"/>
              </a:spcBef>
              <a:spcAft>
                <a:spcPts val="0"/>
              </a:spcAft>
              <a:buNone/>
            </a:pPr>
            <a:r>
              <a:rPr lang="en"/>
              <a:t>Our brain is in a constant state of anomaly detection.</a:t>
            </a:r>
            <a:endParaRPr/>
          </a:p>
          <a:p>
            <a:pPr indent="0" lvl="0" marL="0" rtl="0" algn="l">
              <a:spcBef>
                <a:spcPts val="0"/>
              </a:spcBef>
              <a:spcAft>
                <a:spcPts val="0"/>
              </a:spcAft>
              <a:buNone/>
            </a:pPr>
            <a:r>
              <a:rPr lang="en">
                <a:solidFill>
                  <a:schemeClr val="dk1"/>
                </a:solidFill>
              </a:rPr>
              <a:t>in this book Thinking, Fast and Slow:</a:t>
            </a:r>
            <a:endParaRPr/>
          </a:p>
          <a:p>
            <a:pPr indent="0" lvl="0" marL="0" rtl="0" algn="l">
              <a:spcBef>
                <a:spcPts val="0"/>
              </a:spcBef>
              <a:spcAft>
                <a:spcPts val="0"/>
              </a:spcAft>
              <a:buNone/>
            </a:pPr>
            <a:r>
              <a:rPr lang="en">
                <a:solidFill>
                  <a:schemeClr val="dk1"/>
                </a:solidFill>
              </a:rPr>
              <a:t>System 1 and System 2 are two different modes of decision making: System 1 is an automatic, fast and often unconscious way of thinking. </a:t>
            </a:r>
            <a:endParaRPr>
              <a:solidFill>
                <a:schemeClr val="dk1"/>
              </a:solidFill>
            </a:endParaRPr>
          </a:p>
          <a:p>
            <a:pPr indent="0" lvl="0" marL="0" rtl="0" algn="l">
              <a:spcBef>
                <a:spcPts val="0"/>
              </a:spcBef>
              <a:spcAft>
                <a:spcPts val="0"/>
              </a:spcAft>
              <a:buNone/>
            </a:pPr>
            <a:r>
              <a:rPr lang="en">
                <a:solidFill>
                  <a:schemeClr val="dk1"/>
                </a:solidFill>
              </a:rPr>
              <a:t>It is efficient, requiring little energy or attention, but it can be biased and make systematic errors. </a:t>
            </a:r>
            <a:endParaRPr>
              <a:solidFill>
                <a:schemeClr val="dk1"/>
              </a:solidFill>
            </a:endParaRPr>
          </a:p>
          <a:p>
            <a:pPr indent="0" lvl="0" marL="0" rtl="0" algn="l">
              <a:spcBef>
                <a:spcPts val="0"/>
              </a:spcBef>
              <a:spcAft>
                <a:spcPts val="0"/>
              </a:spcAft>
              <a:buNone/>
            </a:pPr>
            <a:r>
              <a:rPr lang="en">
                <a:solidFill>
                  <a:schemeClr val="dk1"/>
                </a:solidFill>
              </a:rPr>
              <a:t>System 2 is an effortful, slow and controlled way of thinking.</a:t>
            </a:r>
            <a:endParaRPr>
              <a:solidFill>
                <a:schemeClr val="dk1"/>
              </a:solidFill>
            </a:endParaRPr>
          </a:p>
          <a:p>
            <a:pPr indent="0" lvl="0" marL="0" rtl="0" algn="l">
              <a:spcBef>
                <a:spcPts val="0"/>
              </a:spcBef>
              <a:spcAft>
                <a:spcPts val="0"/>
              </a:spcAft>
              <a:buClr>
                <a:schemeClr val="dk1"/>
              </a:buClr>
              <a:buSzPts val="1100"/>
              <a:buFont typeface="Arial"/>
              <a:buNone/>
            </a:pPr>
            <a:br>
              <a:rPr lang="en"/>
            </a:br>
            <a:r>
              <a:rPr lang="en"/>
              <a:t>it is our instincts, what it calls System 1, that provide anomaly detection so we can identify the things that violate the internal models of the world. </a:t>
            </a:r>
            <a:br>
              <a:rPr lang="en"/>
            </a:br>
            <a:r>
              <a:rPr lang="en"/>
              <a:t>Then System 2, our slower, more analytical method of thinking, takes over to figure out what’s actually going 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In the machine learning sense, anomaly detection is learning or defining what is normal, and using that model of normality to find interesting deviations/anomalies.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652be7ad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652be7ad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categorise the AD in to 3 groups</a:t>
            </a:r>
            <a:endParaRPr/>
          </a:p>
          <a:p>
            <a:pPr indent="0" lvl="0" marL="0" rtl="0" algn="l">
              <a:spcBef>
                <a:spcPts val="0"/>
              </a:spcBef>
              <a:spcAft>
                <a:spcPts val="0"/>
              </a:spcAft>
              <a:buNone/>
            </a:pPr>
            <a:r>
              <a:rPr lang="en"/>
              <a:t>Supervised: Not all classification approaches suit for this task. No all the models can deal well with unbalanced data</a:t>
            </a:r>
            <a:endParaRPr/>
          </a:p>
          <a:p>
            <a:pPr indent="0" lvl="0" marL="0" rtl="0" algn="l">
              <a:spcBef>
                <a:spcPts val="0"/>
              </a:spcBef>
              <a:spcAft>
                <a:spcPts val="0"/>
              </a:spcAft>
              <a:buNone/>
            </a:pPr>
            <a:r>
              <a:rPr lang="en"/>
              <a:t>(the total number of positive class instances are far more than the total number of negative class of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Drawback: need to know all anomalies and label data correctly. For many cases anomalies are not known in advance or may occur as novelties during the test phase.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Semi: only training data consists of normal data without any anomalies. </a:t>
            </a:r>
            <a:endParaRPr/>
          </a:p>
          <a:p>
            <a:pPr indent="0" lvl="0" marL="0" rtl="0" algn="l">
              <a:spcBef>
                <a:spcPts val="0"/>
              </a:spcBef>
              <a:spcAft>
                <a:spcPts val="0"/>
              </a:spcAft>
              <a:buNone/>
            </a:pPr>
            <a:r>
              <a:rPr lang="en"/>
              <a:t>Semi: learn features/pattern from the normal class alone that can then be used to identify everything that does not look like the normal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Unsuper: when we do not know, what is normal in the data and what is not.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weakness of supervised approaches is that they require lots of effort in labeling data. On the contrary, semi-supervised and unsupervised methods do not require many data labeling, making them desirable, especially for rare/unseen anomalous cases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Dist based:  A data point that is at a far distance from its nearest neighbor is regarded as an outlier.</a:t>
            </a:r>
            <a:endParaRPr>
              <a:solidFill>
                <a:schemeClr val="dk1"/>
              </a:solidFill>
            </a:endParaRPr>
          </a:p>
          <a:p>
            <a:pPr indent="0" lvl="0" marL="0" rtl="0" algn="l">
              <a:spcBef>
                <a:spcPts val="0"/>
              </a:spcBef>
              <a:spcAft>
                <a:spcPts val="0"/>
              </a:spcAft>
              <a:buNone/>
            </a:pPr>
            <a:r>
              <a:rPr lang="en">
                <a:solidFill>
                  <a:schemeClr val="dk1"/>
                </a:solidFill>
              </a:rPr>
              <a:t>Clustering-based techniques generally rely on using clustering methods to describe the behavior of the data. </a:t>
            </a:r>
            <a:endParaRPr>
              <a:solidFill>
                <a:schemeClr val="dk1"/>
              </a:solidFill>
            </a:endParaRPr>
          </a:p>
          <a:p>
            <a:pPr indent="0" lvl="0" marL="0" rtl="0" algn="l">
              <a:spcBef>
                <a:spcPts val="0"/>
              </a:spcBef>
              <a:spcAft>
                <a:spcPts val="0"/>
              </a:spcAft>
              <a:buNone/>
            </a:pPr>
            <a:r>
              <a:rPr lang="en">
                <a:solidFill>
                  <a:schemeClr val="dk1"/>
                </a:solidFill>
              </a:rPr>
              <a:t>To do this,the smaller size clusters that have significantly fewer data points than other clusters are labeled as outliers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652be7ad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652be7ad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Outlier detection methods have been classified into different techniques such as statistical-based methods,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Stat: flag the data points that deviate from common statistical properties of a distribution</a:t>
            </a:r>
            <a:endParaRPr/>
          </a:p>
          <a:p>
            <a:pPr indent="0" lvl="0" marL="0" rtl="0" algn="l">
              <a:spcBef>
                <a:spcPts val="0"/>
              </a:spcBef>
              <a:spcAft>
                <a:spcPts val="0"/>
              </a:spcAft>
              <a:buNone/>
            </a:pPr>
            <a:r>
              <a:rPr lang="en"/>
              <a:t>( Let's say the definition of an anomalous data point is one that deviates by a certain standard deviation from the mean.</a:t>
            </a:r>
            <a:endParaRPr/>
          </a:p>
          <a:p>
            <a:pPr indent="0" lvl="0" marL="0" rtl="0" algn="l">
              <a:spcBef>
                <a:spcPts val="0"/>
              </a:spcBef>
              <a:spcAft>
                <a:spcPts val="0"/>
              </a:spcAft>
              <a:buNone/>
            </a:pPr>
            <a:r>
              <a:rPr lang="en"/>
              <a:t>For this type of method that has an assumption of the underlying distribution model, a well-known methods adopted for outlier detection are the Gaussian Mixture model)</a:t>
            </a:r>
            <a:endParaRPr/>
          </a:p>
          <a:p>
            <a:pPr indent="0" lvl="0" marL="0" rtl="0" algn="l">
              <a:spcBef>
                <a:spcPts val="0"/>
              </a:spcBef>
              <a:spcAft>
                <a:spcPts val="0"/>
              </a:spcAft>
              <a:buNone/>
            </a:pPr>
            <a:r>
              <a:rPr b="1" lang="en"/>
              <a:t>ML:</a:t>
            </a:r>
            <a:r>
              <a:rPr lang="en"/>
              <a:t> one class classification approaches that learn a discriminative boundary around normal data, such as one-class SVM</a:t>
            </a:r>
            <a:endParaRPr/>
          </a:p>
          <a:p>
            <a:pPr indent="0" lvl="0" marL="0" rtl="0" algn="l">
              <a:spcBef>
                <a:spcPts val="0"/>
              </a:spcBef>
              <a:spcAft>
                <a:spcPts val="0"/>
              </a:spcAft>
              <a:buNone/>
            </a:pPr>
            <a:r>
              <a:rPr b="1" lang="en"/>
              <a:t>Deep</a:t>
            </a:r>
            <a:r>
              <a:rPr lang="en"/>
              <a:t>:</a:t>
            </a:r>
            <a:endParaRPr/>
          </a:p>
          <a:p>
            <a:pPr indent="0" lvl="0" marL="0" rtl="0" algn="l">
              <a:spcBef>
                <a:spcPts val="0"/>
              </a:spcBef>
              <a:spcAft>
                <a:spcPts val="0"/>
              </a:spcAft>
              <a:buNone/>
            </a:pPr>
            <a:r>
              <a:rPr lang="en"/>
              <a:t>large-scale data, learning the hierarchical discriminative features from the data</a:t>
            </a:r>
            <a:endParaRPr/>
          </a:p>
          <a:p>
            <a:pPr indent="0" lvl="0" marL="0" rtl="0" algn="l">
              <a:spcBef>
                <a:spcPts val="0"/>
              </a:spcBef>
              <a:spcAft>
                <a:spcPts val="0"/>
              </a:spcAft>
              <a:buNone/>
            </a:pPr>
            <a:r>
              <a:rPr lang="en"/>
              <a:t>Traditional methods are suboptimal on the image or sequence datasets since it fails to capture complex structures in the data</a:t>
            </a:r>
            <a:endParaRPr/>
          </a:p>
          <a:p>
            <a:pPr indent="0" lvl="0" marL="0" rtl="0" algn="l">
              <a:spcBef>
                <a:spcPts val="0"/>
              </a:spcBef>
              <a:spcAft>
                <a:spcPts val="0"/>
              </a:spcAft>
              <a:buClr>
                <a:schemeClr val="dk1"/>
              </a:buClr>
              <a:buSzPts val="1100"/>
              <a:buFont typeface="Arial"/>
              <a:buNone/>
            </a:pPr>
            <a:r>
              <a:rPr lang="en"/>
              <a:t>neural networks have some key advantages when dealing with complexity, such as the ability to work on high-dimensional data, at scale, with flexible architectures.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 Density estimators learn a probability density function over the data distribution: </a:t>
            </a:r>
            <a:r>
              <a:rPr lang="en" sz="1250">
                <a:solidFill>
                  <a:schemeClr val="dk1"/>
                </a:solidFill>
              </a:rPr>
              <a:t>PixelCNN, LM</a:t>
            </a:r>
            <a:endParaRPr sz="1250">
              <a:solidFill>
                <a:schemeClr val="dk1"/>
              </a:solidFill>
            </a:endParaRPr>
          </a:p>
          <a:p>
            <a:pPr indent="0" lvl="0" marL="0" rtl="0" algn="l">
              <a:spcBef>
                <a:spcPts val="0"/>
              </a:spcBef>
              <a:spcAft>
                <a:spcPts val="0"/>
              </a:spcAft>
              <a:buNone/>
            </a:pPr>
            <a:r>
              <a:t/>
            </a:r>
            <a:endParaRPr sz="1250">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(ML: Density-Based Anomaly Detection; Assumption: : Normal data points occur around a dense neighborhood and abnormalities are far away.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k-NN is a simple, non-parametric lazy learning technique used to classify data based on similarities in distance metrics such as Eucledian, Manhattan, Minkowski, or Hamming distance.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Clustering: Assumption: Data points that are similar tend to belong to similar groups or clusters, as determined by their distance from local centroids.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sz="125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Modern Anomaly and Novelty Detection</a:t>
            </a:r>
            <a:endParaRPr sz="4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Deep learning based Approaches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Deep Neural Networks</a:t>
            </a:r>
            <a:endParaRPr/>
          </a:p>
          <a:p>
            <a:pPr indent="-317500" lvl="1" marL="914400" rtl="0" algn="l">
              <a:spcBef>
                <a:spcPts val="0"/>
              </a:spcBef>
              <a:spcAft>
                <a:spcPts val="0"/>
              </a:spcAft>
              <a:buSzPts val="1400"/>
              <a:buChar char="○"/>
            </a:pPr>
            <a:r>
              <a:rPr lang="en"/>
              <a:t> Deep Belief Networks (DBNs)</a:t>
            </a:r>
            <a:endParaRPr/>
          </a:p>
          <a:p>
            <a:pPr indent="-342900" lvl="0" marL="457200" rtl="0" algn="l">
              <a:spcBef>
                <a:spcPts val="0"/>
              </a:spcBef>
              <a:spcAft>
                <a:spcPts val="0"/>
              </a:spcAft>
              <a:buSzPts val="1800"/>
              <a:buChar char="●"/>
            </a:pPr>
            <a:r>
              <a:rPr lang="en"/>
              <a:t>Deep Generative Models</a:t>
            </a:r>
            <a:endParaRPr/>
          </a:p>
          <a:p>
            <a:pPr indent="-317500" lvl="1" marL="914400" rtl="0" algn="l">
              <a:spcBef>
                <a:spcPts val="0"/>
              </a:spcBef>
              <a:spcAft>
                <a:spcPts val="0"/>
              </a:spcAft>
              <a:buSzPts val="1400"/>
              <a:buChar char="○"/>
            </a:pPr>
            <a:r>
              <a:rPr lang="en"/>
              <a:t>Variational Autoencoders (VAE)</a:t>
            </a:r>
            <a:endParaRPr/>
          </a:p>
          <a:p>
            <a:pPr indent="-317500" lvl="1" marL="914400" rtl="0" algn="l">
              <a:spcBef>
                <a:spcPts val="0"/>
              </a:spcBef>
              <a:spcAft>
                <a:spcPts val="0"/>
              </a:spcAft>
              <a:buSzPts val="1400"/>
              <a:buChar char="○"/>
            </a:pPr>
            <a:r>
              <a:rPr lang="en"/>
              <a:t>Adversarial autoencoders (AAE)</a:t>
            </a:r>
            <a:endParaRPr/>
          </a:p>
          <a:p>
            <a:pPr indent="-317500" lvl="1" marL="914400" rtl="0" algn="l">
              <a:spcBef>
                <a:spcPts val="0"/>
              </a:spcBef>
              <a:spcAft>
                <a:spcPts val="0"/>
              </a:spcAft>
              <a:buSzPts val="1400"/>
              <a:buChar char="○"/>
            </a:pPr>
            <a:r>
              <a:rPr lang="en"/>
              <a:t>Generative Adversarial Networks (GANs)</a:t>
            </a:r>
            <a:endParaRPr/>
          </a:p>
          <a:p>
            <a:pPr indent="-342900" lvl="0" marL="457200" rtl="0" algn="l">
              <a:spcBef>
                <a:spcPts val="0"/>
              </a:spcBef>
              <a:spcAft>
                <a:spcPts val="0"/>
              </a:spcAft>
              <a:buSzPts val="1800"/>
              <a:buChar char="●"/>
            </a:pPr>
            <a:r>
              <a:rPr lang="en"/>
              <a:t>Sequential Models</a:t>
            </a:r>
            <a:endParaRPr/>
          </a:p>
          <a:p>
            <a:pPr indent="-317500" lvl="1" marL="914400" rtl="0" algn="l">
              <a:spcBef>
                <a:spcPts val="0"/>
              </a:spcBef>
              <a:spcAft>
                <a:spcPts val="0"/>
              </a:spcAft>
              <a:buSzPts val="1400"/>
              <a:buChar char="○"/>
            </a:pPr>
            <a:r>
              <a:rPr lang="en"/>
              <a:t>Recurrent Neural Networks (RNNs)</a:t>
            </a:r>
            <a:endParaRPr/>
          </a:p>
          <a:p>
            <a:pPr indent="-342900" lvl="0" marL="457200" rtl="0" algn="l">
              <a:spcBef>
                <a:spcPts val="0"/>
              </a:spcBef>
              <a:spcAft>
                <a:spcPts val="0"/>
              </a:spcAft>
              <a:buSzPts val="1800"/>
              <a:buChar char="●"/>
            </a:pPr>
            <a:r>
              <a:rPr lang="en"/>
              <a:t>Autoencoders</a:t>
            </a:r>
            <a:endParaRPr/>
          </a:p>
          <a:p>
            <a:pPr indent="-342900" lvl="0" marL="457200" rtl="0" algn="l">
              <a:spcBef>
                <a:spcPts val="0"/>
              </a:spcBef>
              <a:spcAft>
                <a:spcPts val="0"/>
              </a:spcAft>
              <a:buSzPts val="1800"/>
              <a:buChar char="●"/>
            </a:pPr>
            <a:r>
              <a:rPr lang="en"/>
              <a:t>Self-supervised learning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Statistical Methods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Parametric methods</a:t>
            </a:r>
            <a:endParaRPr/>
          </a:p>
          <a:p>
            <a:pPr indent="-317500" lvl="1" marL="914400" rtl="0" algn="l">
              <a:spcBef>
                <a:spcPts val="1600"/>
              </a:spcBef>
              <a:spcAft>
                <a:spcPts val="0"/>
              </a:spcAft>
              <a:buSzPts val="1400"/>
              <a:buChar char="○"/>
            </a:pPr>
            <a:r>
              <a:rPr lang="en"/>
              <a:t>Standard Deviation</a:t>
            </a:r>
            <a:endParaRPr/>
          </a:p>
          <a:p>
            <a:pPr indent="-317500" lvl="1" marL="914400" rtl="0" algn="l">
              <a:spcBef>
                <a:spcPts val="1600"/>
              </a:spcBef>
              <a:spcAft>
                <a:spcPts val="0"/>
              </a:spcAft>
              <a:buSzPts val="1400"/>
              <a:buChar char="○"/>
            </a:pPr>
            <a:r>
              <a:rPr lang="en"/>
              <a:t>GMM</a:t>
            </a:r>
            <a:endParaRPr/>
          </a:p>
          <a:p>
            <a:pPr indent="-317500" lvl="1" marL="914400" rtl="0" algn="l">
              <a:spcBef>
                <a:spcPts val="1600"/>
              </a:spcBef>
              <a:spcAft>
                <a:spcPts val="0"/>
              </a:spcAft>
              <a:buSzPts val="1400"/>
              <a:buChar char="○"/>
            </a:pPr>
            <a:r>
              <a:rPr lang="en"/>
              <a:t>Box plots</a:t>
            </a:r>
            <a:endParaRPr/>
          </a:p>
          <a:p>
            <a:pPr indent="-342900" lvl="0" marL="457200" rtl="0" algn="l">
              <a:spcBef>
                <a:spcPts val="1600"/>
              </a:spcBef>
              <a:spcAft>
                <a:spcPts val="0"/>
              </a:spcAft>
              <a:buSzPts val="1800"/>
              <a:buChar char="●"/>
            </a:pPr>
            <a:r>
              <a:rPr lang="en"/>
              <a:t>Nonparametric methods</a:t>
            </a:r>
            <a:endParaRPr/>
          </a:p>
          <a:p>
            <a:pPr indent="-317500" lvl="1" marL="914400" rtl="0" algn="l">
              <a:spcBef>
                <a:spcPts val="1600"/>
              </a:spcBef>
              <a:spcAft>
                <a:spcPts val="1600"/>
              </a:spcAft>
              <a:buSzPts val="1400"/>
              <a:buChar char="○"/>
            </a:pPr>
            <a:r>
              <a:rPr lang="en"/>
              <a:t>Histogram-based Outlier Score (HBOS)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 Deviation</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rPr>
              <a:t>D</a:t>
            </a:r>
            <a:r>
              <a:rPr lang="en">
                <a:solidFill>
                  <a:srgbClr val="000000"/>
                </a:solidFill>
              </a:rPr>
              <a:t>ata distribution ≈</a:t>
            </a:r>
            <a:r>
              <a:rPr lang="en" sz="1100">
                <a:solidFill>
                  <a:srgbClr val="000000"/>
                </a:solidFill>
              </a:rPr>
              <a:t>  </a:t>
            </a:r>
            <a:r>
              <a:rPr lang="en">
                <a:solidFill>
                  <a:srgbClr val="000000"/>
                </a:solidFill>
              </a:rPr>
              <a:t>Normal</a:t>
            </a:r>
            <a:br>
              <a:rPr lang="en">
                <a:solidFill>
                  <a:srgbClr val="000000"/>
                </a:solidFill>
              </a:rPr>
            </a:br>
            <a:br>
              <a:rPr lang="en">
                <a:solidFill>
                  <a:srgbClr val="000000"/>
                </a:solidFill>
              </a:rPr>
            </a:br>
            <a:br>
              <a:rPr lang="en">
                <a:solidFill>
                  <a:srgbClr val="000000"/>
                </a:solidFill>
              </a:rPr>
            </a:br>
            <a:br>
              <a:rPr lang="en">
                <a:solidFill>
                  <a:srgbClr val="000000"/>
                </a:solidFill>
              </a:rPr>
            </a:br>
            <a:br>
              <a:rPr lang="en">
                <a:solidFill>
                  <a:srgbClr val="000000"/>
                </a:solidFill>
              </a:rPr>
            </a:br>
            <a:br>
              <a:rPr lang="en">
                <a:solidFill>
                  <a:srgbClr val="000000"/>
                </a:solidFill>
              </a:rPr>
            </a:br>
            <a:br>
              <a:rPr lang="en">
                <a:solidFill>
                  <a:srgbClr val="000000"/>
                </a:solidFill>
              </a:rPr>
            </a:br>
            <a:br>
              <a:rPr lang="en">
                <a:solidFill>
                  <a:srgbClr val="000000"/>
                </a:solidFill>
              </a:rPr>
            </a:br>
            <a:endParaRPr>
              <a:solidFill>
                <a:srgbClr val="000000"/>
              </a:solidFill>
            </a:endParaRPr>
          </a:p>
          <a:p>
            <a:pPr indent="0" lvl="0" marL="0" rtl="0" algn="l">
              <a:spcBef>
                <a:spcPts val="1600"/>
              </a:spcBef>
              <a:spcAft>
                <a:spcPts val="1600"/>
              </a:spcAft>
              <a:buNone/>
            </a:pPr>
            <a:r>
              <a:rPr lang="en">
                <a:solidFill>
                  <a:srgbClr val="000000"/>
                </a:solidFill>
              </a:rPr>
              <a:t>Anomaly : Any data point that is more than 3 times the standard deviation</a:t>
            </a:r>
            <a:endParaRPr>
              <a:solidFill>
                <a:srgbClr val="000000"/>
              </a:solidFill>
            </a:endParaRPr>
          </a:p>
        </p:txBody>
      </p:sp>
      <p:pic>
        <p:nvPicPr>
          <p:cNvPr id="131" name="Google Shape;131;p24"/>
          <p:cNvPicPr preferRelativeResize="0"/>
          <p:nvPr/>
        </p:nvPicPr>
        <p:blipFill>
          <a:blip r:embed="rId3">
            <a:alphaModFix/>
          </a:blip>
          <a:stretch>
            <a:fillRect/>
          </a:stretch>
        </p:blipFill>
        <p:spPr>
          <a:xfrm>
            <a:off x="3755045" y="777100"/>
            <a:ext cx="5428124" cy="3211299"/>
          </a:xfrm>
          <a:prstGeom prst="rect">
            <a:avLst/>
          </a:prstGeom>
          <a:noFill/>
          <a:ln>
            <a:noFill/>
          </a:ln>
        </p:spPr>
      </p:pic>
      <p:pic>
        <p:nvPicPr>
          <p:cNvPr id="132" name="Google Shape;132;p24"/>
          <p:cNvPicPr preferRelativeResize="0"/>
          <p:nvPr/>
        </p:nvPicPr>
        <p:blipFill>
          <a:blip r:embed="rId4">
            <a:alphaModFix/>
          </a:blip>
          <a:stretch>
            <a:fillRect/>
          </a:stretch>
        </p:blipFill>
        <p:spPr>
          <a:xfrm>
            <a:off x="362725" y="1571525"/>
            <a:ext cx="3009900" cy="2247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 Deviation</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a:t>
            </a:r>
            <a:r>
              <a:rPr lang="en"/>
              <a:t>nivariate data with a normal distribution</a:t>
            </a:r>
            <a:endParaRPr/>
          </a:p>
        </p:txBody>
      </p:sp>
      <p:pic>
        <p:nvPicPr>
          <p:cNvPr id="139" name="Google Shape;139;p25"/>
          <p:cNvPicPr preferRelativeResize="0"/>
          <p:nvPr/>
        </p:nvPicPr>
        <p:blipFill>
          <a:blip r:embed="rId3">
            <a:alphaModFix/>
          </a:blip>
          <a:stretch>
            <a:fillRect/>
          </a:stretch>
        </p:blipFill>
        <p:spPr>
          <a:xfrm>
            <a:off x="3703525" y="1851801"/>
            <a:ext cx="5175501" cy="2540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Gaussian Mixture Model</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a:t>
            </a:r>
            <a:r>
              <a:rPr lang="en"/>
              <a:t>ormal data objects are generated by multiple normal distributions</a:t>
            </a:r>
            <a:endParaRPr/>
          </a:p>
        </p:txBody>
      </p:sp>
      <p:pic>
        <p:nvPicPr>
          <p:cNvPr id="146" name="Google Shape;146;p26"/>
          <p:cNvPicPr preferRelativeResize="0"/>
          <p:nvPr/>
        </p:nvPicPr>
        <p:blipFill>
          <a:blip r:embed="rId3">
            <a:alphaModFix/>
          </a:blip>
          <a:stretch>
            <a:fillRect/>
          </a:stretch>
        </p:blipFill>
        <p:spPr>
          <a:xfrm>
            <a:off x="159300" y="1820548"/>
            <a:ext cx="4285050" cy="2853925"/>
          </a:xfrm>
          <a:prstGeom prst="rect">
            <a:avLst/>
          </a:prstGeom>
          <a:noFill/>
          <a:ln>
            <a:noFill/>
          </a:ln>
        </p:spPr>
      </p:pic>
      <p:pic>
        <p:nvPicPr>
          <p:cNvPr id="147" name="Google Shape;147;p26"/>
          <p:cNvPicPr preferRelativeResize="0"/>
          <p:nvPr/>
        </p:nvPicPr>
        <p:blipFill>
          <a:blip r:embed="rId4">
            <a:alphaModFix/>
          </a:blip>
          <a:stretch>
            <a:fillRect/>
          </a:stretch>
        </p:blipFill>
        <p:spPr>
          <a:xfrm>
            <a:off x="4810825" y="1547950"/>
            <a:ext cx="4335326" cy="3224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Boxplots</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a:t>
            </a:r>
            <a:r>
              <a:rPr lang="en"/>
              <a:t>raphical depiction of numerical data</a:t>
            </a:r>
            <a:endParaRPr/>
          </a:p>
          <a:p>
            <a:pPr indent="-342900" lvl="0" marL="457200" rtl="0" algn="l">
              <a:spcBef>
                <a:spcPts val="0"/>
              </a:spcBef>
              <a:spcAft>
                <a:spcPts val="0"/>
              </a:spcAft>
              <a:buSzPts val="1800"/>
              <a:buChar char="●"/>
            </a:pPr>
            <a:r>
              <a:rPr lang="en"/>
              <a:t>Five numbers:</a:t>
            </a:r>
            <a:endParaRPr/>
          </a:p>
          <a:p>
            <a:pPr indent="-317500" lvl="1" marL="914400" rtl="0" algn="l">
              <a:spcBef>
                <a:spcPts val="0"/>
              </a:spcBef>
              <a:spcAft>
                <a:spcPts val="0"/>
              </a:spcAft>
              <a:buSzPts val="1400"/>
              <a:buChar char="○"/>
            </a:pPr>
            <a:r>
              <a:rPr lang="en"/>
              <a:t>Minimum</a:t>
            </a:r>
            <a:endParaRPr/>
          </a:p>
          <a:p>
            <a:pPr indent="-317500" lvl="1" marL="914400" rtl="0" algn="l">
              <a:spcBef>
                <a:spcPts val="0"/>
              </a:spcBef>
              <a:spcAft>
                <a:spcPts val="0"/>
              </a:spcAft>
              <a:buSzPts val="1400"/>
              <a:buChar char="○"/>
            </a:pPr>
            <a:r>
              <a:rPr lang="en"/>
              <a:t>First quartile (Q1)</a:t>
            </a:r>
            <a:endParaRPr/>
          </a:p>
          <a:p>
            <a:pPr indent="-317500" lvl="1" marL="914400" rtl="0" algn="l">
              <a:spcBef>
                <a:spcPts val="0"/>
              </a:spcBef>
              <a:spcAft>
                <a:spcPts val="0"/>
              </a:spcAft>
              <a:buSzPts val="1400"/>
              <a:buChar char="○"/>
            </a:pPr>
            <a:r>
              <a:rPr lang="en"/>
              <a:t>Median</a:t>
            </a:r>
            <a:endParaRPr/>
          </a:p>
          <a:p>
            <a:pPr indent="-317500" lvl="1" marL="914400" rtl="0" algn="l">
              <a:spcBef>
                <a:spcPts val="0"/>
              </a:spcBef>
              <a:spcAft>
                <a:spcPts val="0"/>
              </a:spcAft>
              <a:buSzPts val="1400"/>
              <a:buChar char="○"/>
            </a:pPr>
            <a:r>
              <a:rPr lang="en"/>
              <a:t>Third quartile (Q3)</a:t>
            </a:r>
            <a:endParaRPr/>
          </a:p>
          <a:p>
            <a:pPr indent="-317500" lvl="1" marL="914400" rtl="0" algn="l">
              <a:spcBef>
                <a:spcPts val="0"/>
              </a:spcBef>
              <a:spcAft>
                <a:spcPts val="0"/>
              </a:spcAft>
              <a:buSzPts val="1400"/>
              <a:buChar char="○"/>
            </a:pPr>
            <a:r>
              <a:rPr lang="en"/>
              <a:t>Maximum</a:t>
            </a:r>
            <a:endParaRPr/>
          </a:p>
        </p:txBody>
      </p:sp>
      <p:pic>
        <p:nvPicPr>
          <p:cNvPr id="154" name="Google Shape;154;p27"/>
          <p:cNvPicPr preferRelativeResize="0"/>
          <p:nvPr/>
        </p:nvPicPr>
        <p:blipFill>
          <a:blip r:embed="rId3">
            <a:alphaModFix/>
          </a:blip>
          <a:stretch>
            <a:fillRect/>
          </a:stretch>
        </p:blipFill>
        <p:spPr>
          <a:xfrm>
            <a:off x="4633950" y="165650"/>
            <a:ext cx="4520380" cy="2260175"/>
          </a:xfrm>
          <a:prstGeom prst="rect">
            <a:avLst/>
          </a:prstGeom>
          <a:noFill/>
          <a:ln>
            <a:noFill/>
          </a:ln>
        </p:spPr>
      </p:pic>
      <p:pic>
        <p:nvPicPr>
          <p:cNvPr id="155" name="Google Shape;155;p27"/>
          <p:cNvPicPr preferRelativeResize="0"/>
          <p:nvPr/>
        </p:nvPicPr>
        <p:blipFill>
          <a:blip r:embed="rId4">
            <a:alphaModFix/>
          </a:blip>
          <a:stretch>
            <a:fillRect/>
          </a:stretch>
        </p:blipFill>
        <p:spPr>
          <a:xfrm>
            <a:off x="4197725" y="132100"/>
            <a:ext cx="5022480" cy="50224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Histogram-based Outlier Score (HBOS)</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Assumes independence of the features</a:t>
            </a:r>
            <a:br>
              <a:rPr lang="en"/>
            </a:br>
            <a:endParaRPr/>
          </a:p>
          <a:p>
            <a:pPr indent="-342900" lvl="0" marL="457200" rtl="0" algn="l">
              <a:spcBef>
                <a:spcPts val="0"/>
              </a:spcBef>
              <a:spcAft>
                <a:spcPts val="0"/>
              </a:spcAft>
              <a:buSzPts val="1800"/>
              <a:buChar char="●"/>
            </a:pPr>
            <a:r>
              <a:rPr lang="en"/>
              <a:t>Faster than multivariate approaches</a:t>
            </a:r>
            <a:br>
              <a:rPr lang="en"/>
            </a:br>
            <a:r>
              <a:rPr lang="en"/>
              <a:t> at the cost of less precision</a:t>
            </a:r>
            <a:br>
              <a:rPr lang="en"/>
            </a:br>
            <a:endParaRPr/>
          </a:p>
          <a:p>
            <a:pPr indent="-342900" lvl="0" marL="457200" rtl="0" algn="l">
              <a:spcBef>
                <a:spcPts val="0"/>
              </a:spcBef>
              <a:spcAft>
                <a:spcPts val="0"/>
              </a:spcAft>
              <a:buSzPts val="1800"/>
              <a:buChar char="●"/>
            </a:pPr>
            <a:r>
              <a:rPr lang="en"/>
              <a:t>Detect global outliers </a:t>
            </a:r>
            <a:br>
              <a:rPr lang="en"/>
            </a:br>
            <a:r>
              <a:rPr lang="en"/>
              <a:t> </a:t>
            </a:r>
            <a:endParaRPr/>
          </a:p>
          <a:p>
            <a:pPr indent="-342900" lvl="0" marL="457200" rtl="0" algn="l">
              <a:spcBef>
                <a:spcPts val="0"/>
              </a:spcBef>
              <a:spcAft>
                <a:spcPts val="0"/>
              </a:spcAft>
              <a:buSzPts val="1800"/>
              <a:buChar char="●"/>
            </a:pPr>
            <a:r>
              <a:rPr lang="en"/>
              <a:t>Performs poor on local outlier</a:t>
            </a:r>
            <a:endParaRPr/>
          </a:p>
        </p:txBody>
      </p:sp>
      <p:pic>
        <p:nvPicPr>
          <p:cNvPr id="162" name="Google Shape;162;p28"/>
          <p:cNvPicPr preferRelativeResize="0"/>
          <p:nvPr/>
        </p:nvPicPr>
        <p:blipFill>
          <a:blip r:embed="rId3">
            <a:alphaModFix/>
          </a:blip>
          <a:stretch>
            <a:fillRect/>
          </a:stretch>
        </p:blipFill>
        <p:spPr>
          <a:xfrm>
            <a:off x="4816625" y="1492825"/>
            <a:ext cx="4327374" cy="3076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Distance-Based Anomaly Detection</a:t>
            </a:r>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Outlier: A data point that is at a far distance from its nearest neighbor</a:t>
            </a:r>
            <a:endParaRPr/>
          </a:p>
          <a:p>
            <a:pPr indent="-342900" lvl="0" marL="457200" rtl="0" algn="l">
              <a:spcBef>
                <a:spcPts val="1600"/>
              </a:spcBef>
              <a:spcAft>
                <a:spcPts val="0"/>
              </a:spcAft>
              <a:buSzPts val="1800"/>
              <a:buChar char="●"/>
            </a:pPr>
            <a:r>
              <a:rPr lang="en"/>
              <a:t>k-NN</a:t>
            </a:r>
            <a:endParaRPr/>
          </a:p>
          <a:p>
            <a:pPr indent="-342900" lvl="0" marL="457200" rtl="0" algn="l">
              <a:spcBef>
                <a:spcPts val="0"/>
              </a:spcBef>
              <a:spcAft>
                <a:spcPts val="0"/>
              </a:spcAft>
              <a:buSzPts val="1800"/>
              <a:buChar char="●"/>
            </a:pPr>
            <a:r>
              <a:rPr lang="en"/>
              <a:t>Local Outlier Factor (LOF)</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a:t>
            </a:r>
            <a:r>
              <a:rPr lang="en"/>
              <a:t>-nearest-neighbors</a:t>
            </a:r>
            <a:br>
              <a:rPr lang="en"/>
            </a:br>
            <a:endParaRPr/>
          </a:p>
          <a:p>
            <a:pPr indent="-342900" lvl="0" marL="457200" rtl="0" algn="l">
              <a:spcBef>
                <a:spcPts val="0"/>
              </a:spcBef>
              <a:spcAft>
                <a:spcPts val="0"/>
              </a:spcAft>
              <a:buSzPts val="1800"/>
              <a:buChar char="●"/>
            </a:pPr>
            <a:r>
              <a:rPr lang="en"/>
              <a:t>Anomaly score = Distance to </a:t>
            </a:r>
            <a:endParaRPr/>
          </a:p>
          <a:p>
            <a:pPr indent="-317500" lvl="1" marL="914400" rtl="0" algn="l">
              <a:spcBef>
                <a:spcPts val="0"/>
              </a:spcBef>
              <a:spcAft>
                <a:spcPts val="0"/>
              </a:spcAft>
              <a:buSzPts val="1400"/>
              <a:buChar char="○"/>
            </a:pPr>
            <a:r>
              <a:rPr lang="en"/>
              <a:t>kth-nearest-neighbor (a single one)</a:t>
            </a:r>
            <a:endParaRPr/>
          </a:p>
          <a:p>
            <a:pPr indent="-317500" lvl="1" marL="914400" rtl="0" algn="l">
              <a:spcBef>
                <a:spcPts val="0"/>
              </a:spcBef>
              <a:spcAft>
                <a:spcPts val="0"/>
              </a:spcAft>
              <a:buSzPts val="1400"/>
              <a:buChar char="○"/>
            </a:pPr>
            <a:r>
              <a:rPr lang="en"/>
              <a:t>average distance to all of the k-nearest-neighbors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Best K ?</a:t>
            </a:r>
            <a:endParaRPr/>
          </a:p>
        </p:txBody>
      </p:sp>
      <p:pic>
        <p:nvPicPr>
          <p:cNvPr id="175" name="Google Shape;175;p30"/>
          <p:cNvPicPr preferRelativeResize="0"/>
          <p:nvPr/>
        </p:nvPicPr>
        <p:blipFill>
          <a:blip r:embed="rId3">
            <a:alphaModFix/>
          </a:blip>
          <a:stretch>
            <a:fillRect/>
          </a:stretch>
        </p:blipFill>
        <p:spPr>
          <a:xfrm>
            <a:off x="5224225" y="516350"/>
            <a:ext cx="3919775" cy="33156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Local Outlier Factor (LOF)</a:t>
            </a:r>
            <a:endParaRPr/>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Finding k-nearest-neighbors</a:t>
            </a:r>
            <a:br>
              <a:rPr lang="en"/>
            </a:br>
            <a:endParaRPr/>
          </a:p>
          <a:p>
            <a:pPr indent="-342900" lvl="0" marL="457200" rtl="0" algn="l">
              <a:spcBef>
                <a:spcPts val="0"/>
              </a:spcBef>
              <a:spcAft>
                <a:spcPts val="0"/>
              </a:spcAft>
              <a:buSzPts val="1800"/>
              <a:buChar char="●"/>
            </a:pPr>
            <a:r>
              <a:rPr lang="en"/>
              <a:t>Local density for a record is estimated</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LOF computation</a:t>
            </a:r>
            <a:endParaRPr/>
          </a:p>
        </p:txBody>
      </p:sp>
      <p:pic>
        <p:nvPicPr>
          <p:cNvPr id="182" name="Google Shape;182;p31"/>
          <p:cNvPicPr preferRelativeResize="0"/>
          <p:nvPr/>
        </p:nvPicPr>
        <p:blipFill>
          <a:blip r:embed="rId3">
            <a:alphaModFix/>
          </a:blip>
          <a:stretch>
            <a:fillRect/>
          </a:stretch>
        </p:blipFill>
        <p:spPr>
          <a:xfrm>
            <a:off x="4572000" y="2107508"/>
            <a:ext cx="4540900" cy="2906642"/>
          </a:xfrm>
          <a:prstGeom prst="rect">
            <a:avLst/>
          </a:prstGeom>
          <a:noFill/>
          <a:ln>
            <a:noFill/>
          </a:ln>
        </p:spPr>
      </p:pic>
      <p:pic>
        <p:nvPicPr>
          <p:cNvPr id="183" name="Google Shape;183;p31"/>
          <p:cNvPicPr preferRelativeResize="0"/>
          <p:nvPr/>
        </p:nvPicPr>
        <p:blipFill>
          <a:blip r:embed="rId4">
            <a:alphaModFix/>
          </a:blip>
          <a:stretch>
            <a:fillRect/>
          </a:stretch>
        </p:blipFill>
        <p:spPr>
          <a:xfrm>
            <a:off x="2753400" y="2262150"/>
            <a:ext cx="2108150" cy="822175"/>
          </a:xfrm>
          <a:prstGeom prst="rect">
            <a:avLst/>
          </a:prstGeom>
          <a:noFill/>
          <a:ln>
            <a:noFill/>
          </a:ln>
        </p:spPr>
      </p:pic>
      <p:pic>
        <p:nvPicPr>
          <p:cNvPr id="184" name="Google Shape;184;p31"/>
          <p:cNvPicPr preferRelativeResize="0"/>
          <p:nvPr/>
        </p:nvPicPr>
        <p:blipFill>
          <a:blip r:embed="rId5">
            <a:alphaModFix/>
          </a:blip>
          <a:stretch>
            <a:fillRect/>
          </a:stretch>
        </p:blipFill>
        <p:spPr>
          <a:xfrm>
            <a:off x="2753400" y="3445776"/>
            <a:ext cx="1840742" cy="742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of anomaly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“Something that deviates from what is standard, normal, or expected” Oxford Dictionary</a:t>
            </a:r>
            <a:endParaRPr/>
          </a:p>
          <a:p>
            <a:pPr indent="0" lvl="0" marL="0" rtl="0" algn="l">
              <a:spcBef>
                <a:spcPts val="1600"/>
              </a:spcBef>
              <a:spcAft>
                <a:spcPts val="0"/>
              </a:spcAft>
              <a:buNone/>
            </a:pPr>
            <a:r>
              <a:rPr lang="en"/>
              <a:t>Similar Concepts:</a:t>
            </a:r>
            <a:endParaRPr/>
          </a:p>
          <a:p>
            <a:pPr indent="-342900" lvl="0" marL="457200" rtl="0" algn="l">
              <a:spcBef>
                <a:spcPts val="1600"/>
              </a:spcBef>
              <a:spcAft>
                <a:spcPts val="0"/>
              </a:spcAft>
              <a:buSzPts val="1800"/>
              <a:buChar char="●"/>
            </a:pPr>
            <a:r>
              <a:rPr lang="en"/>
              <a:t>Outlier detection</a:t>
            </a:r>
            <a:endParaRPr/>
          </a:p>
          <a:p>
            <a:pPr indent="-342900" lvl="0" marL="457200" rtl="0" algn="l">
              <a:spcBef>
                <a:spcPts val="0"/>
              </a:spcBef>
              <a:spcAft>
                <a:spcPts val="0"/>
              </a:spcAft>
              <a:buSzPts val="1800"/>
              <a:buChar char="●"/>
            </a:pPr>
            <a:r>
              <a:rPr lang="en"/>
              <a:t>Novelty detection</a:t>
            </a:r>
            <a:endParaRPr/>
          </a:p>
          <a:p>
            <a:pPr indent="-342900" lvl="0" marL="457200" rtl="0" algn="l">
              <a:spcBef>
                <a:spcPts val="0"/>
              </a:spcBef>
              <a:spcAft>
                <a:spcPts val="0"/>
              </a:spcAft>
              <a:buSzPts val="1800"/>
              <a:buChar char="●"/>
            </a:pPr>
            <a:r>
              <a:rPr lang="en"/>
              <a:t>Out-of-Distribution detection</a:t>
            </a:r>
            <a:endParaRPr/>
          </a:p>
          <a:p>
            <a:pPr indent="-342900" lvl="0" marL="457200" rtl="0" algn="l">
              <a:spcBef>
                <a:spcPts val="0"/>
              </a:spcBef>
              <a:spcAft>
                <a:spcPts val="0"/>
              </a:spcAft>
              <a:buSzPts val="1800"/>
              <a:buChar char="●"/>
            </a:pPr>
            <a:r>
              <a:rPr lang="en"/>
              <a:t>Rare events detection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90" name="Google Shape;19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Synthetic data</a:t>
            </a:r>
            <a:endParaRPr/>
          </a:p>
          <a:p>
            <a:pPr indent="-342900" lvl="0" marL="457200" rtl="0" algn="l">
              <a:spcBef>
                <a:spcPts val="0"/>
              </a:spcBef>
              <a:spcAft>
                <a:spcPts val="0"/>
              </a:spcAft>
              <a:buSzPts val="1800"/>
              <a:buChar char="●"/>
            </a:pPr>
            <a:r>
              <a:rPr lang="en"/>
              <a:t>MNIST</a:t>
            </a:r>
            <a:endParaRPr/>
          </a:p>
          <a:p>
            <a:pPr indent="-342900" lvl="0" marL="457200" rtl="0" algn="l">
              <a:spcBef>
                <a:spcPts val="0"/>
              </a:spcBef>
              <a:spcAft>
                <a:spcPts val="0"/>
              </a:spcAft>
              <a:buSzPts val="1800"/>
              <a:buChar char="●"/>
            </a:pPr>
            <a:r>
              <a:rPr lang="en"/>
              <a:t>Credit card fraud dataset</a:t>
            </a:r>
            <a:endParaRPr/>
          </a:p>
          <a:p>
            <a:pPr indent="-342900" lvl="0" marL="457200" rtl="0" algn="l">
              <a:spcBef>
                <a:spcPts val="0"/>
              </a:spcBef>
              <a:spcAft>
                <a:spcPts val="0"/>
              </a:spcAft>
              <a:buSzPts val="1800"/>
              <a:buChar char="●"/>
            </a:pPr>
            <a:r>
              <a:rPr lang="en"/>
              <a:t>Some time series dataset</a:t>
            </a:r>
            <a:endParaRPr/>
          </a:p>
          <a:p>
            <a:pPr indent="-342900" lvl="0" marL="457200" rtl="0" algn="l">
              <a:spcBef>
                <a:spcPts val="0"/>
              </a:spcBef>
              <a:spcAft>
                <a:spcPts val="0"/>
              </a:spcAft>
              <a:buSzPts val="1800"/>
              <a:buChar char="●"/>
            </a:pPr>
            <a:r>
              <a:rPr lang="en"/>
              <a:t>Intrusion detection using the KDD-Cup99 dataset</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Thanks!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Definition of anomaly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Anomalies are patterns in the data that do not conform to a well-defined notion of normal behaviour</a:t>
            </a:r>
            <a:endParaRPr/>
          </a:p>
        </p:txBody>
      </p:sp>
      <p:pic>
        <p:nvPicPr>
          <p:cNvPr id="68" name="Google Shape;68;p15"/>
          <p:cNvPicPr preferRelativeResize="0"/>
          <p:nvPr/>
        </p:nvPicPr>
        <p:blipFill>
          <a:blip r:embed="rId3">
            <a:alphaModFix/>
          </a:blip>
          <a:stretch>
            <a:fillRect/>
          </a:stretch>
        </p:blipFill>
        <p:spPr>
          <a:xfrm>
            <a:off x="311700" y="2058350"/>
            <a:ext cx="3524950" cy="2565600"/>
          </a:xfrm>
          <a:prstGeom prst="rect">
            <a:avLst/>
          </a:prstGeom>
          <a:noFill/>
          <a:ln>
            <a:noFill/>
          </a:ln>
        </p:spPr>
      </p:pic>
      <p:pic>
        <p:nvPicPr>
          <p:cNvPr id="69" name="Google Shape;69;p15"/>
          <p:cNvPicPr preferRelativeResize="0"/>
          <p:nvPr/>
        </p:nvPicPr>
        <p:blipFill>
          <a:blip r:embed="rId4">
            <a:alphaModFix/>
          </a:blip>
          <a:stretch>
            <a:fillRect/>
          </a:stretch>
        </p:blipFill>
        <p:spPr>
          <a:xfrm>
            <a:off x="4500075" y="3139161"/>
            <a:ext cx="4028451" cy="1562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Anomaly</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learly visible outlier in this list: </a:t>
            </a:r>
            <a:endParaRPr/>
          </a:p>
          <a:p>
            <a:pPr indent="-317500" lvl="0" marL="457200" rtl="0" algn="l">
              <a:spcBef>
                <a:spcPts val="1600"/>
              </a:spcBef>
              <a:spcAft>
                <a:spcPts val="0"/>
              </a:spcAft>
              <a:buSzPts val="1400"/>
              <a:buChar char="●"/>
            </a:pPr>
            <a:r>
              <a:rPr lang="en" sz="1400"/>
              <a:t>[20,24,22,19,29,18,</a:t>
            </a:r>
            <a:r>
              <a:rPr b="1" lang="en" sz="1400"/>
              <a:t>4300</a:t>
            </a:r>
            <a:r>
              <a:rPr lang="en" sz="1400"/>
              <a:t>,30,18]</a:t>
            </a:r>
            <a:endParaRPr sz="1400">
              <a:solidFill>
                <a:schemeClr val="dk1"/>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0"/>
              </a:spcAft>
              <a:buNone/>
            </a:pPr>
            <a:br>
              <a:rPr lang="en" sz="1100">
                <a:solidFill>
                  <a:schemeClr val="dk1"/>
                </a:solidFill>
              </a:rPr>
            </a:br>
            <a:endParaRPr sz="1100">
              <a:solidFill>
                <a:schemeClr val="dk1"/>
              </a:solidFill>
            </a:endParaRPr>
          </a:p>
          <a:p>
            <a:pPr indent="0" lvl="0" marL="0" rtl="0" algn="l">
              <a:spcBef>
                <a:spcPts val="1600"/>
              </a:spcBef>
              <a:spcAft>
                <a:spcPts val="0"/>
              </a:spcAft>
              <a:buNone/>
            </a:pPr>
            <a:r>
              <a:rPr lang="en"/>
              <a:t>T</a:t>
            </a:r>
            <a:r>
              <a:rPr lang="en"/>
              <a:t>wo important characteristics:</a:t>
            </a:r>
            <a:endParaRPr/>
          </a:p>
          <a:p>
            <a:pPr indent="-317500" lvl="0" marL="457200" rtl="0" algn="l">
              <a:spcBef>
                <a:spcPts val="1600"/>
              </a:spcBef>
              <a:spcAft>
                <a:spcPts val="0"/>
              </a:spcAft>
              <a:buSzPts val="1400"/>
              <a:buChar char="●"/>
            </a:pPr>
            <a:r>
              <a:rPr lang="en" sz="1400"/>
              <a:t>Anomalies are different from the norm with respect to their features and</a:t>
            </a:r>
            <a:endParaRPr sz="1400"/>
          </a:p>
          <a:p>
            <a:pPr indent="-317500" lvl="0" marL="457200" rtl="0" algn="l">
              <a:spcBef>
                <a:spcPts val="1600"/>
              </a:spcBef>
              <a:spcAft>
                <a:spcPts val="0"/>
              </a:spcAft>
              <a:buSzPts val="1400"/>
              <a:buChar char="●"/>
            </a:pPr>
            <a:r>
              <a:rPr lang="en" sz="1400"/>
              <a:t>They are rare in a dataset compared to normal instances.</a:t>
            </a:r>
            <a:endParaRPr sz="1400">
              <a:solidFill>
                <a:schemeClr val="dk1"/>
              </a:solidFill>
            </a:endParaRPr>
          </a:p>
          <a:p>
            <a:pPr indent="0" lvl="0" marL="0" rtl="0" algn="l">
              <a:spcBef>
                <a:spcPts val="1600"/>
              </a:spcBef>
              <a:spcAft>
                <a:spcPts val="1600"/>
              </a:spcAft>
              <a:buNone/>
            </a:pPr>
            <a:r>
              <a:t/>
            </a:r>
            <a:endParaRPr sz="1100">
              <a:solidFill>
                <a:schemeClr val="dk1"/>
              </a:solidFill>
            </a:endParaRPr>
          </a:p>
        </p:txBody>
      </p:sp>
      <p:pic>
        <p:nvPicPr>
          <p:cNvPr id="76" name="Google Shape;76;p16"/>
          <p:cNvPicPr preferRelativeResize="0"/>
          <p:nvPr/>
        </p:nvPicPr>
        <p:blipFill>
          <a:blip r:embed="rId3">
            <a:alphaModFix/>
          </a:blip>
          <a:stretch>
            <a:fillRect/>
          </a:stretch>
        </p:blipFill>
        <p:spPr>
          <a:xfrm>
            <a:off x="5833125" y="1017719"/>
            <a:ext cx="3310876" cy="2439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Applications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Intrusion detection</a:t>
            </a:r>
            <a:endParaRPr/>
          </a:p>
          <a:p>
            <a:pPr indent="-342900" lvl="0" marL="457200" rtl="0" algn="l">
              <a:spcBef>
                <a:spcPts val="0"/>
              </a:spcBef>
              <a:spcAft>
                <a:spcPts val="0"/>
              </a:spcAft>
              <a:buSzPts val="1800"/>
              <a:buChar char="●"/>
            </a:pPr>
            <a:r>
              <a:rPr lang="en"/>
              <a:t>Fraud detection</a:t>
            </a:r>
            <a:endParaRPr/>
          </a:p>
          <a:p>
            <a:pPr indent="-342900" lvl="0" marL="457200" rtl="0" algn="l">
              <a:spcBef>
                <a:spcPts val="0"/>
              </a:spcBef>
              <a:spcAft>
                <a:spcPts val="0"/>
              </a:spcAft>
              <a:buSzPts val="1800"/>
              <a:buChar char="●"/>
            </a:pPr>
            <a:r>
              <a:rPr lang="en"/>
              <a:t>Industrial damage detection</a:t>
            </a:r>
            <a:endParaRPr/>
          </a:p>
          <a:p>
            <a:pPr indent="-342900" lvl="0" marL="457200" rtl="0" algn="l">
              <a:spcBef>
                <a:spcPts val="0"/>
              </a:spcBef>
              <a:spcAft>
                <a:spcPts val="0"/>
              </a:spcAft>
              <a:buSzPts val="1800"/>
              <a:buChar char="●"/>
            </a:pPr>
            <a:r>
              <a:rPr lang="en"/>
              <a:t>Medical and public health</a:t>
            </a:r>
            <a:endParaRPr/>
          </a:p>
          <a:p>
            <a:pPr indent="-342900" lvl="0" marL="457200" rtl="0" algn="l">
              <a:spcBef>
                <a:spcPts val="0"/>
              </a:spcBef>
              <a:spcAft>
                <a:spcPts val="0"/>
              </a:spcAft>
              <a:buSzPts val="1800"/>
              <a:buChar char="●"/>
            </a:pPr>
            <a:r>
              <a:rPr lang="en"/>
              <a:t>Image processing</a:t>
            </a:r>
            <a:endParaRPr/>
          </a:p>
          <a:p>
            <a:pPr indent="-342900" lvl="0" marL="457200" rtl="0" algn="l">
              <a:spcBef>
                <a:spcPts val="0"/>
              </a:spcBef>
              <a:spcAft>
                <a:spcPts val="0"/>
              </a:spcAft>
              <a:buSzPts val="1800"/>
              <a:buChar char="●"/>
            </a:pPr>
            <a:r>
              <a:rPr lang="en"/>
              <a:t>Anomaly detection in text data</a:t>
            </a:r>
            <a:endParaRPr/>
          </a:p>
          <a:p>
            <a:pPr indent="-342900" lvl="0" marL="457200" rtl="0" algn="l">
              <a:spcBef>
                <a:spcPts val="0"/>
              </a:spcBef>
              <a:spcAft>
                <a:spcPts val="0"/>
              </a:spcAft>
              <a:buSzPts val="1800"/>
              <a:buChar char="●"/>
            </a:pPr>
            <a:r>
              <a:rPr lang="en"/>
              <a:t>Sensor networks and other domains</a:t>
            </a:r>
            <a:endParaRPr/>
          </a:p>
          <a:p>
            <a:pPr indent="-342900" lvl="0" marL="457200" rtl="0" algn="l">
              <a:spcBef>
                <a:spcPts val="0"/>
              </a:spcBef>
              <a:spcAft>
                <a:spcPts val="0"/>
              </a:spcAft>
              <a:buSzPts val="1800"/>
              <a:buChar char="●"/>
            </a:pPr>
            <a:r>
              <a:rPr lang="en"/>
              <a:t>Fake News and information, social network</a:t>
            </a:r>
            <a:endParaRPr/>
          </a:p>
          <a:p>
            <a:pPr indent="-342900" lvl="0" marL="457200" rtl="0" algn="l">
              <a:spcBef>
                <a:spcPts val="0"/>
              </a:spcBef>
              <a:spcAft>
                <a:spcPts val="0"/>
              </a:spcAft>
              <a:buSzPts val="1800"/>
              <a:buChar char="●"/>
            </a:pPr>
            <a:r>
              <a:rPr lang="en"/>
              <a:t>Data quality and cleaning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Applications</a:t>
            </a:r>
            <a:endParaRPr/>
          </a:p>
        </p:txBody>
      </p:sp>
      <p:pic>
        <p:nvPicPr>
          <p:cNvPr id="88" name="Google Shape;88;p18"/>
          <p:cNvPicPr preferRelativeResize="0"/>
          <p:nvPr/>
        </p:nvPicPr>
        <p:blipFill>
          <a:blip r:embed="rId3">
            <a:alphaModFix/>
          </a:blip>
          <a:stretch>
            <a:fillRect/>
          </a:stretch>
        </p:blipFill>
        <p:spPr>
          <a:xfrm>
            <a:off x="747150" y="1017725"/>
            <a:ext cx="7649701" cy="4006425"/>
          </a:xfrm>
          <a:prstGeom prst="rect">
            <a:avLst/>
          </a:prstGeom>
          <a:noFill/>
          <a:ln>
            <a:noFill/>
          </a:ln>
        </p:spPr>
      </p:pic>
      <p:sp>
        <p:nvSpPr>
          <p:cNvPr id="89" name="Google Shape;89;p18"/>
          <p:cNvSpPr txBox="1"/>
          <p:nvPr/>
        </p:nvSpPr>
        <p:spPr>
          <a:xfrm>
            <a:off x="7337100" y="4833300"/>
            <a:ext cx="1823100" cy="3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https://arxiv.org/abs/1901.03407</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1 and System 2</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Thinking, Fast and Slow</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System 1: automatic, fast and often unconscious</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b="1" i="1" lang="en">
                <a:solidFill>
                  <a:schemeClr val="dk1"/>
                </a:solidFill>
              </a:rPr>
              <a:t>Provide anomaly detection</a:t>
            </a:r>
            <a:endParaRPr b="1" i="1">
              <a:solidFill>
                <a:schemeClr val="dk1"/>
              </a:solidFill>
            </a:endParaRPr>
          </a:p>
          <a:p>
            <a:pPr indent="0" lvl="0" marL="9144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System 2: slower, more analytical method of thinking</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Planning, reasoning</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Bengio’s presentation at NeurIPS:</a:t>
            </a:r>
            <a:endParaRPr>
              <a:solidFill>
                <a:schemeClr val="dk1"/>
              </a:solidFill>
            </a:endParaRPr>
          </a:p>
          <a:p>
            <a:pPr indent="0" lvl="0" marL="0" rtl="0" algn="l">
              <a:lnSpc>
                <a:spcPct val="100000"/>
              </a:lnSpc>
              <a:spcBef>
                <a:spcPts val="0"/>
              </a:spcBef>
              <a:spcAft>
                <a:spcPts val="0"/>
              </a:spcAft>
              <a:buNone/>
            </a:pPr>
            <a:r>
              <a:rPr lang="en">
                <a:solidFill>
                  <a:schemeClr val="dk1"/>
                </a:solidFill>
              </a:rPr>
              <a:t>“From System 1 Deep Learning to System 2 Deep Learning” </a:t>
            </a:r>
            <a:endParaRPr>
              <a:solidFill>
                <a:schemeClr val="dk1"/>
              </a:solidFill>
            </a:endParaRPr>
          </a:p>
        </p:txBody>
      </p:sp>
      <p:pic>
        <p:nvPicPr>
          <p:cNvPr id="96" name="Google Shape;96;p19"/>
          <p:cNvPicPr preferRelativeResize="0"/>
          <p:nvPr/>
        </p:nvPicPr>
        <p:blipFill>
          <a:blip r:embed="rId3">
            <a:alphaModFix/>
          </a:blip>
          <a:stretch>
            <a:fillRect/>
          </a:stretch>
        </p:blipFill>
        <p:spPr>
          <a:xfrm>
            <a:off x="7205526" y="152400"/>
            <a:ext cx="1633675" cy="2432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Anomaly detection approaches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Supervised Anomaly Detection</a:t>
            </a:r>
            <a:endParaRPr/>
          </a:p>
          <a:p>
            <a:pPr indent="-317500" lvl="1" marL="914400" rtl="0" algn="l">
              <a:spcBef>
                <a:spcPts val="0"/>
              </a:spcBef>
              <a:spcAft>
                <a:spcPts val="0"/>
              </a:spcAft>
              <a:buSzPts val="1400"/>
              <a:buChar char="○"/>
            </a:pPr>
            <a:r>
              <a:rPr lang="en"/>
              <a:t>Need Class imbalance handling</a:t>
            </a:r>
            <a:endParaRPr/>
          </a:p>
          <a:p>
            <a:pPr indent="-342900" lvl="0" marL="457200" rtl="0" algn="l">
              <a:spcBef>
                <a:spcPts val="0"/>
              </a:spcBef>
              <a:spcAft>
                <a:spcPts val="0"/>
              </a:spcAft>
              <a:buSzPts val="1800"/>
              <a:buChar char="●"/>
            </a:pPr>
            <a:r>
              <a:rPr lang="en"/>
              <a:t>Semi-supervised Anomaly Detection</a:t>
            </a:r>
            <a:endParaRPr/>
          </a:p>
          <a:p>
            <a:pPr indent="-317500" lvl="1" marL="914400" rtl="0" algn="l">
              <a:spcBef>
                <a:spcPts val="0"/>
              </a:spcBef>
              <a:spcAft>
                <a:spcPts val="0"/>
              </a:spcAft>
              <a:buSzPts val="1400"/>
              <a:buChar char="○"/>
            </a:pPr>
            <a:r>
              <a:rPr lang="en"/>
              <a:t>One-class Classification</a:t>
            </a:r>
            <a:endParaRPr/>
          </a:p>
          <a:p>
            <a:pPr indent="-317500" lvl="1" marL="914400" rtl="0" algn="l">
              <a:spcBef>
                <a:spcPts val="0"/>
              </a:spcBef>
              <a:spcAft>
                <a:spcPts val="0"/>
              </a:spcAft>
              <a:buSzPts val="1400"/>
              <a:buChar char="○"/>
            </a:pPr>
            <a:r>
              <a:rPr lang="en"/>
              <a:t>Density estimation approach</a:t>
            </a:r>
            <a:endParaRPr/>
          </a:p>
          <a:p>
            <a:pPr indent="-317500" lvl="1" marL="914400" rtl="0" algn="l">
              <a:spcBef>
                <a:spcPts val="0"/>
              </a:spcBef>
              <a:spcAft>
                <a:spcPts val="0"/>
              </a:spcAft>
              <a:buSzPts val="1400"/>
              <a:buChar char="○"/>
            </a:pPr>
            <a:r>
              <a:rPr lang="en"/>
              <a:t>Generative models</a:t>
            </a:r>
            <a:endParaRPr/>
          </a:p>
          <a:p>
            <a:pPr indent="-317500" lvl="1" marL="914400" rtl="0" algn="l">
              <a:spcBef>
                <a:spcPts val="0"/>
              </a:spcBef>
              <a:spcAft>
                <a:spcPts val="0"/>
              </a:spcAft>
              <a:buSzPts val="1400"/>
              <a:buChar char="○"/>
            </a:pPr>
            <a:r>
              <a:rPr lang="en"/>
              <a:t>Autoencoders</a:t>
            </a:r>
            <a:endParaRPr/>
          </a:p>
          <a:p>
            <a:pPr indent="-342900" lvl="0" marL="457200" rtl="0" algn="l">
              <a:spcBef>
                <a:spcPts val="0"/>
              </a:spcBef>
              <a:spcAft>
                <a:spcPts val="0"/>
              </a:spcAft>
              <a:buSzPts val="1800"/>
              <a:buChar char="●"/>
            </a:pPr>
            <a:r>
              <a:rPr lang="en"/>
              <a:t>Unsupervised Anomaly Detection</a:t>
            </a:r>
            <a:endParaRPr/>
          </a:p>
          <a:p>
            <a:pPr indent="-317500" lvl="1" marL="914400" rtl="0" algn="l">
              <a:spcBef>
                <a:spcPts val="0"/>
              </a:spcBef>
              <a:spcAft>
                <a:spcPts val="0"/>
              </a:spcAft>
              <a:buSzPts val="1400"/>
              <a:buChar char="○"/>
            </a:pPr>
            <a:r>
              <a:rPr lang="en"/>
              <a:t>Distance-based methods</a:t>
            </a:r>
            <a:endParaRPr/>
          </a:p>
          <a:p>
            <a:pPr indent="-317500" lvl="1" marL="914400" rtl="0" algn="l">
              <a:spcBef>
                <a:spcPts val="0"/>
              </a:spcBef>
              <a:spcAft>
                <a:spcPts val="0"/>
              </a:spcAft>
              <a:buSzPts val="1400"/>
              <a:buChar char="○"/>
            </a:pPr>
            <a:r>
              <a:rPr lang="en"/>
              <a:t>Density-based methods</a:t>
            </a:r>
            <a:endParaRPr/>
          </a:p>
          <a:p>
            <a:pPr indent="-317500" lvl="1" marL="914400" rtl="0" algn="l">
              <a:spcBef>
                <a:spcPts val="0"/>
              </a:spcBef>
              <a:spcAft>
                <a:spcPts val="0"/>
              </a:spcAft>
              <a:buSzPts val="1400"/>
              <a:buChar char="○"/>
            </a:pPr>
            <a:r>
              <a:rPr lang="en"/>
              <a:t>Clustering-based methods</a:t>
            </a:r>
            <a:endParaRPr/>
          </a:p>
        </p:txBody>
      </p:sp>
      <p:pic>
        <p:nvPicPr>
          <p:cNvPr id="103" name="Google Shape;103;p20"/>
          <p:cNvPicPr preferRelativeResize="0"/>
          <p:nvPr/>
        </p:nvPicPr>
        <p:blipFill>
          <a:blip r:embed="rId3">
            <a:alphaModFix/>
          </a:blip>
          <a:stretch>
            <a:fillRect/>
          </a:stretch>
        </p:blipFill>
        <p:spPr>
          <a:xfrm>
            <a:off x="4873250" y="712925"/>
            <a:ext cx="4270749" cy="1314875"/>
          </a:xfrm>
          <a:prstGeom prst="rect">
            <a:avLst/>
          </a:prstGeom>
          <a:noFill/>
          <a:ln>
            <a:noFill/>
          </a:ln>
        </p:spPr>
      </p:pic>
      <p:pic>
        <p:nvPicPr>
          <p:cNvPr id="104" name="Google Shape;104;p20"/>
          <p:cNvPicPr preferRelativeResize="0"/>
          <p:nvPr/>
        </p:nvPicPr>
        <p:blipFill>
          <a:blip r:embed="rId4">
            <a:alphaModFix/>
          </a:blip>
          <a:stretch>
            <a:fillRect/>
          </a:stretch>
        </p:blipFill>
        <p:spPr>
          <a:xfrm>
            <a:off x="4873250" y="2109032"/>
            <a:ext cx="4270750" cy="1313093"/>
          </a:xfrm>
          <a:prstGeom prst="rect">
            <a:avLst/>
          </a:prstGeom>
          <a:noFill/>
          <a:ln>
            <a:noFill/>
          </a:ln>
        </p:spPr>
      </p:pic>
      <p:pic>
        <p:nvPicPr>
          <p:cNvPr id="105" name="Google Shape;105;p20"/>
          <p:cNvPicPr preferRelativeResize="0"/>
          <p:nvPr/>
        </p:nvPicPr>
        <p:blipFill>
          <a:blip r:embed="rId5">
            <a:alphaModFix/>
          </a:blip>
          <a:stretch>
            <a:fillRect/>
          </a:stretch>
        </p:blipFill>
        <p:spPr>
          <a:xfrm>
            <a:off x="4952397" y="3808150"/>
            <a:ext cx="4115405" cy="841775"/>
          </a:xfrm>
          <a:prstGeom prst="rect">
            <a:avLst/>
          </a:prstGeom>
          <a:noFill/>
          <a:ln>
            <a:noFill/>
          </a:ln>
        </p:spPr>
      </p:pic>
      <p:sp>
        <p:nvSpPr>
          <p:cNvPr id="106" name="Google Shape;106;p20"/>
          <p:cNvSpPr txBox="1"/>
          <p:nvPr/>
        </p:nvSpPr>
        <p:spPr>
          <a:xfrm>
            <a:off x="5057925" y="4820450"/>
            <a:ext cx="4193400" cy="2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https://towardsdatascience.com/a-note-about-finding-anomalies-f9cedee38f0b</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Anomaly Detection Techniques</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Statistical Methods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Gaussian Mixture model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HBOS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Kernel Density Estimation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Classical Machine Learning-Based Approaches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k-nearest neighbor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Clustering technique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IForest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one-SVM</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Deep learning based Approaches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Autoregressive neural density estimators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Autoencoders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GANs</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