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6" r:id="rId3"/>
    <p:sldId id="297" r:id="rId4"/>
    <p:sldId id="299" r:id="rId5"/>
    <p:sldId id="300" r:id="rId6"/>
    <p:sldId id="298" r:id="rId7"/>
    <p:sldId id="301" r:id="rId8"/>
    <p:sldId id="302" r:id="rId9"/>
    <p:sldId id="303" r:id="rId10"/>
    <p:sldId id="307" r:id="rId11"/>
    <p:sldId id="308" r:id="rId12"/>
    <p:sldId id="304" r:id="rId13"/>
    <p:sldId id="305" r:id="rId14"/>
    <p:sldId id="306" r:id="rId15"/>
    <p:sldId id="309" r:id="rId16"/>
    <p:sldId id="310" r:id="rId17"/>
    <p:sldId id="312" r:id="rId18"/>
    <p:sldId id="313" r:id="rId19"/>
    <p:sldId id="314" r:id="rId20"/>
    <p:sldId id="315" r:id="rId21"/>
    <p:sldId id="317" r:id="rId22"/>
    <p:sldId id="318" r:id="rId23"/>
    <p:sldId id="316" r:id="rId24"/>
    <p:sldId id="319" r:id="rId25"/>
    <p:sldId id="320" r:id="rId26"/>
    <p:sldId id="321" r:id="rId27"/>
    <p:sldId id="322" r:id="rId28"/>
    <p:sldId id="323" r:id="rId29"/>
    <p:sldId id="324" r:id="rId30"/>
  </p:sldIdLst>
  <p:sldSz cx="10287000" cy="6858000" type="35mm"/>
  <p:notesSz cx="6735763" cy="9866313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AE00"/>
    <a:srgbClr val="CF0E30"/>
    <a:srgbClr val="FFFFFF"/>
    <a:srgbClr val="148361"/>
    <a:srgbClr val="2A6850"/>
    <a:srgbClr val="5B87F2"/>
    <a:srgbClr val="FFEA18"/>
    <a:srgbClr val="016E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8" autoAdjust="0"/>
    <p:restoredTop sz="94660"/>
  </p:normalViewPr>
  <p:slideViewPr>
    <p:cSldViewPr>
      <p:cViewPr>
        <p:scale>
          <a:sx n="50" d="100"/>
          <a:sy n="50" d="100"/>
        </p:scale>
        <p:origin x="-1398" y="-148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444625" y="1308100"/>
            <a:ext cx="3848100" cy="256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712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0791" tIns="30970" rIns="60791" bIns="309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350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17513" algn="l" defTabSz="8350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35025" algn="l" defTabSz="8350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252538" algn="l" defTabSz="8350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673225" algn="l" defTabSz="8350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99" tIns="0" rIns="19499" bIns="0" anchor="b"/>
          <a:lstStyle/>
          <a:p>
            <a:pPr algn="r" defTabSz="785813" eaLnBrk="0" hangingPunct="0"/>
            <a:r>
              <a:rPr lang="en-GB" sz="1000" i="1"/>
              <a:t>2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3817938" y="4763"/>
            <a:ext cx="29178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817938" y="9396413"/>
            <a:ext cx="2917825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99" tIns="0" rIns="19499" bIns="0" anchor="b"/>
          <a:lstStyle/>
          <a:p>
            <a:pPr algn="r" defTabSz="785813" eaLnBrk="0" hangingPunct="0"/>
            <a:r>
              <a:rPr lang="en-GB" sz="1000" i="1"/>
              <a:t>2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0" y="9396413"/>
            <a:ext cx="2917825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4763"/>
            <a:ext cx="29178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3840163" y="-46038"/>
            <a:ext cx="2890837" cy="565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3840163" y="9344025"/>
            <a:ext cx="2890837" cy="56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499" tIns="0" rIns="19499" bIns="0" anchor="b"/>
          <a:lstStyle/>
          <a:p>
            <a:pPr algn="r" defTabSz="785813" eaLnBrk="0" hangingPunct="0"/>
            <a:r>
              <a:rPr lang="en-GB" sz="1000" i="1"/>
              <a:t>2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175" y="9344025"/>
            <a:ext cx="2889250" cy="56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3175" y="-46038"/>
            <a:ext cx="2889250" cy="565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defTabSz="908050" eaLnBrk="0" hangingPunct="0"/>
            <a:endParaRPr lang="en-US"/>
          </a:p>
        </p:txBody>
      </p:sp>
      <p:sp>
        <p:nvSpPr>
          <p:cNvPr id="17421" name="Rectangle 14"/>
          <p:cNvSpPr>
            <a:spLocks noGrp="1"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22" name="Rectangle 1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6163" y="550863"/>
            <a:ext cx="2311400" cy="5468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0863"/>
            <a:ext cx="6786563" cy="5468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550863"/>
            <a:ext cx="7620000" cy="815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9250363" cy="42672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54818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788" y="1752600"/>
            <a:ext cx="45497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550863"/>
            <a:ext cx="7620000" cy="815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9250363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8" name="Picture 39" descr="DFT logo transparan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77200" y="533400"/>
            <a:ext cx="2057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ransition spd="med">
    <p:wipe dir="r"/>
  </p:transition>
  <p:txStyles>
    <p:titleStyle>
      <a:lvl1pPr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+mj-lt"/>
          <a:ea typeface="+mj-ea"/>
          <a:cs typeface="+mj-cs"/>
        </a:defRPr>
      </a:lvl1pPr>
      <a:lvl2pPr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2pPr>
      <a:lvl3pPr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3pPr>
      <a:lvl4pPr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4pPr>
      <a:lvl5pPr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5pPr>
      <a:lvl6pPr marL="457200"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6pPr>
      <a:lvl7pPr marL="914400"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7pPr>
      <a:lvl8pPr marL="1371600"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8pPr>
      <a:lvl9pPr marL="1828800" algn="l" defTabSz="9175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EA18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50000"/>
        </a:spcAft>
        <a:buClr>
          <a:srgbClr val="FFEA18"/>
        </a:buClr>
        <a:buFont typeface="Times" pitchFamily="18" charset="0"/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8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000">
          <a:solidFill>
            <a:srgbClr val="FF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50000"/>
        </a:spcAft>
        <a:buClr>
          <a:srgbClr val="FFEA18"/>
        </a:buClr>
        <a:buSzPct val="100000"/>
        <a:buFont typeface="Times" pitchFamily="18" charset="0"/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4988" y="1268413"/>
            <a:ext cx="5472112" cy="4897437"/>
          </a:xfrm>
        </p:spPr>
        <p:txBody>
          <a:bodyPr anchor="ctr"/>
          <a:lstStyle/>
          <a:p>
            <a:pPr algn="ctr"/>
            <a:r>
              <a:rPr lang="en-GB" sz="3600" smtClean="0"/>
              <a:t>Humber Bridge Review</a:t>
            </a:r>
            <a:br>
              <a:rPr lang="en-GB" sz="3600" smtClean="0"/>
            </a:br>
            <a:r>
              <a:rPr lang="en-GB" sz="3600" smtClean="0"/>
              <a:t/>
            </a:r>
            <a:br>
              <a:rPr lang="en-GB" sz="3600" smtClean="0"/>
            </a:br>
            <a:r>
              <a:rPr lang="en-GB" sz="3600" smtClean="0"/>
              <a:t/>
            </a:r>
            <a:br>
              <a:rPr lang="en-GB" sz="3600" smtClean="0"/>
            </a:br>
            <a:r>
              <a:rPr lang="en-GB" sz="3600" smtClean="0"/>
              <a:t>Results from the </a:t>
            </a:r>
            <a:br>
              <a:rPr lang="en-GB" sz="3600" smtClean="0"/>
            </a:br>
            <a:r>
              <a:rPr lang="en-GB" sz="3600" smtClean="0"/>
              <a:t>HUMBER ESTUARY </a:t>
            </a:r>
            <a:br>
              <a:rPr lang="en-GB" sz="3600" smtClean="0"/>
            </a:br>
            <a:r>
              <a:rPr lang="en-GB" sz="3600" smtClean="0"/>
              <a:t>TRANSPORT MODEL</a:t>
            </a:r>
            <a:endParaRPr lang="en-GB" sz="3200" smtClean="0"/>
          </a:p>
        </p:txBody>
      </p:sp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588963" y="-103346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16387" name="Picture 4" descr="humber_bridge_lg"/>
          <p:cNvPicPr>
            <a:picLocks noChangeAspect="1" noChangeArrowheads="1"/>
          </p:cNvPicPr>
          <p:nvPr/>
        </p:nvPicPr>
        <p:blipFill>
          <a:blip r:embed="rId3"/>
          <a:srcRect t="4117"/>
          <a:stretch>
            <a:fillRect/>
          </a:stretch>
        </p:blipFill>
        <p:spPr bwMode="auto">
          <a:xfrm>
            <a:off x="6080125" y="1412875"/>
            <a:ext cx="3932238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950" y="550863"/>
            <a:ext cx="7462838" cy="501650"/>
          </a:xfrm>
        </p:spPr>
        <p:txBody>
          <a:bodyPr/>
          <a:lstStyle/>
          <a:p>
            <a:r>
              <a:rPr lang="en-GB" sz="2400" smtClean="0"/>
              <a:t>Bridge traffic northbound, am peak</a:t>
            </a:r>
          </a:p>
        </p:txBody>
      </p:sp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/>
          <a:srcRect l="3610" t="4022" r="14229" b="5270"/>
          <a:stretch>
            <a:fillRect/>
          </a:stretch>
        </p:blipFill>
        <p:spPr bwMode="auto">
          <a:xfrm>
            <a:off x="534988" y="1057275"/>
            <a:ext cx="7485062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950" y="550863"/>
            <a:ext cx="7462838" cy="501650"/>
          </a:xfrm>
        </p:spPr>
        <p:txBody>
          <a:bodyPr/>
          <a:lstStyle/>
          <a:p>
            <a:r>
              <a:rPr lang="en-GB" sz="2400" smtClean="0"/>
              <a:t>Bridge traffic southbound, am peak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/>
          <a:srcRect l="9784" t="17001" r="23415" b="4300"/>
          <a:stretch>
            <a:fillRect/>
          </a:stretch>
        </p:blipFill>
        <p:spPr bwMode="auto">
          <a:xfrm>
            <a:off x="534988" y="1135063"/>
            <a:ext cx="6872287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Base case, growth in traffic 2010-2033</a:t>
            </a:r>
            <a:r>
              <a:rPr lang="en-GB" smtClean="0"/>
              <a:t> </a:t>
            </a:r>
          </a:p>
        </p:txBody>
      </p:sp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2"/>
          <a:srcRect l="591" t="3780" r="12520" b="7591"/>
          <a:stretch>
            <a:fillRect/>
          </a:stretch>
        </p:blipFill>
        <p:spPr bwMode="auto">
          <a:xfrm>
            <a:off x="534988" y="1119188"/>
            <a:ext cx="7488237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333375"/>
            <a:ext cx="7620000" cy="501650"/>
          </a:xfrm>
        </p:spPr>
        <p:txBody>
          <a:bodyPr/>
          <a:lstStyle/>
          <a:p>
            <a:r>
              <a:rPr lang="en-GB" sz="2400" smtClean="0"/>
              <a:t>Base case, growth in congestion delays 2010-2033 </a:t>
            </a:r>
          </a:p>
        </p:txBody>
      </p:sp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/>
          <a:srcRect l="897" t="3999" r="12590" b="7465"/>
          <a:stretch>
            <a:fillRect/>
          </a:stretch>
        </p:blipFill>
        <p:spPr bwMode="auto">
          <a:xfrm>
            <a:off x="534988" y="1127125"/>
            <a:ext cx="744855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333375"/>
            <a:ext cx="7620000" cy="501650"/>
          </a:xfrm>
        </p:spPr>
        <p:txBody>
          <a:bodyPr/>
          <a:lstStyle/>
          <a:p>
            <a:r>
              <a:rPr lang="en-GB" sz="2400" smtClean="0"/>
              <a:t>Traffic impact of removing tolls (2010)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827" t="3999" r="12520" b="7591"/>
          <a:stretch>
            <a:fillRect/>
          </a:stretch>
        </p:blipFill>
        <p:spPr bwMode="auto">
          <a:xfrm>
            <a:off x="463550" y="981075"/>
            <a:ext cx="760571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333375"/>
            <a:ext cx="7620000" cy="501650"/>
          </a:xfrm>
        </p:spPr>
        <p:txBody>
          <a:bodyPr/>
          <a:lstStyle/>
          <a:p>
            <a:r>
              <a:rPr lang="en-GB" sz="2400" smtClean="0"/>
              <a:t>Impact of reducing tolls by 63%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780" t="3906" r="12567" b="7559"/>
          <a:stretch>
            <a:fillRect/>
          </a:stretch>
        </p:blipFill>
        <p:spPr bwMode="auto">
          <a:xfrm>
            <a:off x="247650" y="842963"/>
            <a:ext cx="7848600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333375"/>
            <a:ext cx="7620000" cy="501650"/>
          </a:xfrm>
        </p:spPr>
        <p:txBody>
          <a:bodyPr/>
          <a:lstStyle/>
          <a:p>
            <a:r>
              <a:rPr lang="en-GB" sz="2400" smtClean="0"/>
              <a:t>Impact of reducing tolls by 10%</a:t>
            </a:r>
          </a:p>
        </p:txBody>
      </p:sp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/>
          <a:srcRect l="780" t="4158" r="12874" b="7684"/>
          <a:stretch>
            <a:fillRect/>
          </a:stretch>
        </p:blipFill>
        <p:spPr bwMode="auto">
          <a:xfrm>
            <a:off x="319088" y="936625"/>
            <a:ext cx="7735887" cy="592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Change in congestion delays in zero tolls option (2033 am peak)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378" t="3999" r="12520" b="7684"/>
          <a:stretch>
            <a:fillRect/>
          </a:stretch>
        </p:blipFill>
        <p:spPr bwMode="auto">
          <a:xfrm>
            <a:off x="1039813" y="1387475"/>
            <a:ext cx="7199312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550863"/>
            <a:ext cx="7620000" cy="574675"/>
          </a:xfrm>
        </p:spPr>
        <p:txBody>
          <a:bodyPr/>
          <a:lstStyle/>
          <a:p>
            <a:r>
              <a:rPr lang="en-GB" smtClean="0"/>
              <a:t>Modelled effect of toll level on traffic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idx="1"/>
          </p:nvPr>
        </p:nvGraphicFramePr>
        <p:xfrm>
          <a:off x="679450" y="1179513"/>
          <a:ext cx="9144000" cy="5621337"/>
        </p:xfrm>
        <a:graphic>
          <a:graphicData uri="http://schemas.openxmlformats.org/presentationml/2006/ole">
            <p:oleObj spid="_x0000_s36868" name="Chart" r:id="rId3" imgW="7096049" imgH="4362602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550863"/>
            <a:ext cx="7620000" cy="574675"/>
          </a:xfrm>
        </p:spPr>
        <p:txBody>
          <a:bodyPr/>
          <a:lstStyle/>
          <a:p>
            <a:r>
              <a:rPr lang="en-GB" smtClean="0"/>
              <a:t>Modelled effect of toll level on traffic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ph idx="1"/>
          </p:nvPr>
        </p:nvGraphicFramePr>
        <p:xfrm>
          <a:off x="319088" y="1279525"/>
          <a:ext cx="9001125" cy="5535613"/>
        </p:xfrm>
        <a:graphic>
          <a:graphicData uri="http://schemas.openxmlformats.org/presentationml/2006/ole">
            <p:oleObj spid="_x0000_s38916" name="Chart" r:id="rId3" imgW="7096049" imgH="4362602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/>
              <a:t>This presentation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The model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Results of option tests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Traffic impacts 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Economic appraisal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Effect of toll level on traffic, base year </a:t>
            </a:r>
            <a:br>
              <a:rPr lang="en-GB" sz="2400" smtClean="0"/>
            </a:br>
            <a:r>
              <a:rPr lang="en-GB" sz="2400" smtClean="0"/>
              <a:t>(with full demand response)</a:t>
            </a:r>
          </a:p>
        </p:txBody>
      </p:sp>
      <p:sp>
        <p:nvSpPr>
          <p:cNvPr id="40172" name="Rectangle 236"/>
          <p:cNvSpPr>
            <a:spLocks noGrp="1" noChangeArrowheads="1"/>
          </p:cNvSpPr>
          <p:nvPr>
            <p:ph type="tbl" idx="1"/>
          </p:nvPr>
        </p:nvSpPr>
        <p:spPr>
          <a:ln w="9525"/>
        </p:spPr>
      </p:sp>
      <p:sp>
        <p:nvSpPr>
          <p:cNvPr id="39939" name="Rectangle 237"/>
          <p:cNvSpPr>
            <a:spLocks noChangeArrowheads="1"/>
          </p:cNvSpPr>
          <p:nvPr/>
        </p:nvSpPr>
        <p:spPr bwMode="auto">
          <a:xfrm>
            <a:off x="0" y="2457450"/>
            <a:ext cx="10287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003" name="Group 67"/>
          <p:cNvGraphicFramePr>
            <a:graphicFrameLocks noGrp="1"/>
          </p:cNvGraphicFramePr>
          <p:nvPr/>
        </p:nvGraphicFramePr>
        <p:xfrm>
          <a:off x="319088" y="1628775"/>
          <a:ext cx="9361487" cy="4835525"/>
        </p:xfrm>
        <a:graphic>
          <a:graphicData uri="http://schemas.openxmlformats.org/drawingml/2006/table">
            <a:tbl>
              <a:tblPr/>
              <a:tblGrid>
                <a:gridCol w="1976437"/>
                <a:gridCol w="1673225"/>
                <a:gridCol w="1449388"/>
                <a:gridCol w="1387475"/>
                <a:gridCol w="1479550"/>
                <a:gridCol w="1395412"/>
              </a:tblGrid>
              <a:tr h="9810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Toll at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2010 prices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Change in toll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Change in traffic am peak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Change in traffic interpeak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2.70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FFEA18"/>
                        </a:buClr>
                        <a:buSzTx/>
                        <a:buFont typeface="Times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Humber Bg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M62 Goole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Humber Bg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M62 Goole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2.43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-10%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3%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0%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3%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2.00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-26%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10%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-1%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10%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-1%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-1%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1.00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-63%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32%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-2%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35%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-1%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0.00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-100%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54%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-2%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Times New Roman" pitchFamily="18" charset="0"/>
                        </a:rPr>
                        <a:t>67%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-5%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Economic appraisal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ln w="9525"/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Economic efficiency of the transport system analysis: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For commuters, other consumers, businesses (passenger and road freight), impact on: 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travel time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vehicle operating cost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user charges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For the public sector, direct revenues and indirect tax revenues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Economic appraisal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ln w="9525"/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Wider impacts analysis: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Agglomeration benefits 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Welfare benefits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Broadly speaking, the benefits to employers and employees of a broader, deeper labour pool in a sub-regional labour market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0" y="404813"/>
            <a:ext cx="7620000" cy="815975"/>
          </a:xfrm>
        </p:spPr>
        <p:txBody>
          <a:bodyPr/>
          <a:lstStyle/>
          <a:p>
            <a:r>
              <a:rPr lang="en-GB" sz="2400" smtClean="0"/>
              <a:t>Economic appraisal – </a:t>
            </a:r>
            <a:br>
              <a:rPr lang="en-GB" sz="2400" smtClean="0"/>
            </a:br>
            <a:r>
              <a:rPr lang="en-GB" sz="2400" smtClean="0"/>
              <a:t>transport economic efficiency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ph idx="1"/>
          </p:nvPr>
        </p:nvGraphicFramePr>
        <p:xfrm>
          <a:off x="0" y="1341438"/>
          <a:ext cx="10287000" cy="5516562"/>
        </p:xfrm>
        <a:graphic>
          <a:graphicData uri="http://schemas.openxmlformats.org/presentationml/2006/ole">
            <p:oleObj spid="_x0000_s43015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04813"/>
            <a:ext cx="7620000" cy="815975"/>
          </a:xfrm>
        </p:spPr>
        <p:txBody>
          <a:bodyPr/>
          <a:lstStyle/>
          <a:p>
            <a:r>
              <a:rPr lang="en-GB" smtClean="0"/>
              <a:t>Economic appraisal – </a:t>
            </a:r>
            <a:br>
              <a:rPr lang="en-GB" smtClean="0"/>
            </a:br>
            <a:r>
              <a:rPr lang="en-GB" smtClean="0"/>
              <a:t>transport economic efficiency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ph idx="1"/>
          </p:nvPr>
        </p:nvGraphicFramePr>
        <p:xfrm>
          <a:off x="0" y="1557338"/>
          <a:ext cx="10287000" cy="5300662"/>
        </p:xfrm>
        <a:graphic>
          <a:graphicData uri="http://schemas.openxmlformats.org/presentationml/2006/ole">
            <p:oleObj spid="_x0000_s49158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04813"/>
            <a:ext cx="7620000" cy="815975"/>
          </a:xfrm>
        </p:spPr>
        <p:txBody>
          <a:bodyPr/>
          <a:lstStyle/>
          <a:p>
            <a:r>
              <a:rPr lang="en-GB" smtClean="0"/>
              <a:t>Economic appraisal – </a:t>
            </a:r>
            <a:br>
              <a:rPr lang="en-GB" smtClean="0"/>
            </a:br>
            <a:r>
              <a:rPr lang="en-GB" smtClean="0"/>
              <a:t>transport economic efficiency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752600"/>
          <a:ext cx="10287000" cy="5105400"/>
        </p:xfrm>
        <a:graphic>
          <a:graphicData uri="http://schemas.openxmlformats.org/presentationml/2006/ole">
            <p:oleObj spid="_x0000_s50180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Present value of benefits and costs</a:t>
            </a:r>
            <a:br>
              <a:rPr lang="en-GB" smtClean="0"/>
            </a:br>
            <a:r>
              <a:rPr lang="en-GB" smtClean="0"/>
              <a:t>before wider impacts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ph idx="1"/>
          </p:nvPr>
        </p:nvGraphicFramePr>
        <p:xfrm>
          <a:off x="0" y="1557338"/>
          <a:ext cx="10039350" cy="4910137"/>
        </p:xfrm>
        <a:graphic>
          <a:graphicData uri="http://schemas.openxmlformats.org/presentationml/2006/ole">
            <p:oleObj spid="_x0000_s51205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Present value of benefits and costs</a:t>
            </a:r>
            <a:br>
              <a:rPr lang="en-GB" smtClean="0"/>
            </a:br>
            <a:r>
              <a:rPr lang="en-GB" smtClean="0"/>
              <a:t>before wider impacts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752600"/>
          <a:ext cx="10287000" cy="5105400"/>
        </p:xfrm>
        <a:graphic>
          <a:graphicData uri="http://schemas.openxmlformats.org/presentationml/2006/ole">
            <p:oleObj spid="_x0000_s54276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Present value of benefits and costs</a:t>
            </a:r>
            <a:br>
              <a:rPr lang="en-GB" smtClean="0"/>
            </a:br>
            <a:r>
              <a:rPr lang="en-GB" smtClean="0"/>
              <a:t>with wider impacts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628775"/>
          <a:ext cx="10287000" cy="5229225"/>
        </p:xfrm>
        <a:graphic>
          <a:graphicData uri="http://schemas.openxmlformats.org/presentationml/2006/ole">
            <p:oleObj spid="_x0000_s55300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BCR by toll level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412875"/>
          <a:ext cx="10287000" cy="5445125"/>
        </p:xfrm>
        <a:graphic>
          <a:graphicData uri="http://schemas.openxmlformats.org/presentationml/2006/ole">
            <p:oleObj spid="_x0000_s56324" name="Chart" r:id="rId3" imgW="9715500" imgH="4562551" progId="Excel.Char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Purpose of the model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ln w="9525"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To allow the assessment of the impact of different tolling scenarios for the Humber Bridge on both: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traffic flows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the Humber area economy 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Designed to be consistent with the DfT’s Transport Analysis Guidance (WebTAG)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Designed to forecast the demand response to changes in the tolls in terms of the number &amp; destination of trips made, as well as route choice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Model area</a:t>
            </a:r>
          </a:p>
        </p:txBody>
      </p:sp>
      <p:pic>
        <p:nvPicPr>
          <p:cNvPr id="20482" name="Picture 10" descr="buffer network"/>
          <p:cNvPicPr>
            <a:picLocks noChangeAspect="1" noChangeArrowheads="1"/>
          </p:cNvPicPr>
          <p:nvPr/>
        </p:nvPicPr>
        <p:blipFill>
          <a:blip r:embed="rId2"/>
          <a:srcRect l="7242" t="10773" r="8984" b="16545"/>
          <a:stretch>
            <a:fillRect/>
          </a:stretch>
        </p:blipFill>
        <p:spPr bwMode="auto">
          <a:xfrm>
            <a:off x="4422775" y="0"/>
            <a:ext cx="558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319088" y="1700213"/>
            <a:ext cx="3887787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Full extent: area bounded by Thirsk, Scarborough, Grantham, Boston. 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Western boundary: A1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&gt;200 traffic origin/ destination zones plus externals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Model area</a:t>
            </a:r>
          </a:p>
        </p:txBody>
      </p:sp>
      <p:pic>
        <p:nvPicPr>
          <p:cNvPr id="21506" name="Picture 3" descr="simulation network"/>
          <p:cNvPicPr>
            <a:picLocks noChangeAspect="1" noChangeArrowheads="1"/>
          </p:cNvPicPr>
          <p:nvPr/>
        </p:nvPicPr>
        <p:blipFill>
          <a:blip r:embed="rId2"/>
          <a:srcRect l="8501" t="25479" r="9976" b="22978"/>
          <a:stretch>
            <a:fillRect/>
          </a:stretch>
        </p:blipFill>
        <p:spPr bwMode="auto">
          <a:xfrm>
            <a:off x="3775075" y="1384300"/>
            <a:ext cx="611981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19088" y="1700213"/>
            <a:ext cx="3311525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Network where all traffic movement actively simulated (links and junctions shown): 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west of Scunthorpe to east of Hull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150 traffic O/D zones</a:t>
            </a:r>
          </a:p>
          <a:p>
            <a:pPr>
              <a:spcBef>
                <a:spcPct val="50000"/>
              </a:spcBef>
            </a:pPr>
            <a:endParaRPr lang="en-GB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GB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Model capability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ln w="9525"/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3 time periods: am peak, interpeak, pm peak 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5 vehicle types: private car, 4x goods vehicle classes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5 passenger journey purposes: 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home-based: journey to work, employer’s business, other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non home-based: employer’s business, other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3 income classes (low, medium, high) for commuting &amp; other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each has its own demand elasticity w/ respect to trip cost 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3 model years: 2010, 2021, 2033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400" smtClean="0"/>
              <a:t>Does </a:t>
            </a:r>
            <a:r>
              <a:rPr lang="en-GB" sz="2400" u="sng" smtClean="0"/>
              <a:t>not</a:t>
            </a:r>
            <a:r>
              <a:rPr lang="en-GB" sz="2400" smtClean="0"/>
              <a:t> model public transport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Model source data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ln w="9525"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Update &amp; extension of pre-existing north bank model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41,000 roadside interviews on trip origin/destination, journey purpose at 38 sites (5,000 interviews at 5 sites bespoke for this study);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&gt;100 traffic count sites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endParaRPr lang="en-GB" sz="2800" smtClean="0"/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Growth in trips 2010-2033 from DfT National Trip End Model (NTEM) forecast, version 6.2 incorporating the effects of the 2008/09 recession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smtClean="0"/>
              <a:t>Toll option tests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ln w="9525"/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Base case (Do Nothing) = existing toll level in real terms (£2.70 per car in 2010 prices)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z="2800" smtClean="0"/>
              <a:t>Toll levels tested: 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No toll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Maintenance-only level toll, £1 per car (63% reduction, other vehicle classes pro rata) 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£2 per car toll (26% reduction)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  <a:buFont typeface="Times"/>
              <a:buChar char="•"/>
              <a:defRPr/>
            </a:pPr>
            <a:r>
              <a:rPr lang="en-GB" smtClean="0"/>
              <a:t>£2.43 per car toll (10% reduction)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Traffic in the base model (2010)</a:t>
            </a: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/>
          <a:srcRect l="591" t="4094" r="12662" b="7497"/>
          <a:stretch>
            <a:fillRect/>
          </a:stretch>
        </p:blipFill>
        <p:spPr bwMode="auto">
          <a:xfrm>
            <a:off x="679450" y="1246188"/>
            <a:ext cx="7339013" cy="56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fTCorporateIdentityGreen">
  <a:themeElements>
    <a:clrScheme name="">
      <a:dk1>
        <a:srgbClr val="000000"/>
      </a:dk1>
      <a:lt1>
        <a:srgbClr val="016E59"/>
      </a:lt1>
      <a:dk2>
        <a:srgbClr val="00AE00"/>
      </a:dk2>
      <a:lt2>
        <a:srgbClr val="676767"/>
      </a:lt2>
      <a:accent1>
        <a:srgbClr val="EAEC5E"/>
      </a:accent1>
      <a:accent2>
        <a:srgbClr val="EF9100"/>
      </a:accent2>
      <a:accent3>
        <a:srgbClr val="AABAB5"/>
      </a:accent3>
      <a:accent4>
        <a:srgbClr val="000000"/>
      </a:accent4>
      <a:accent5>
        <a:srgbClr val="F3F4B6"/>
      </a:accent5>
      <a:accent6>
        <a:srgbClr val="D98300"/>
      </a:accent6>
      <a:hlink>
        <a:srgbClr val="60C900"/>
      </a:hlink>
      <a:folHlink>
        <a:srgbClr val="CF0E30"/>
      </a:folHlink>
    </a:clrScheme>
    <a:fontScheme name="DfTCorporateIdentityGree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fTCorporateIdentity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fTCorporateIdentityG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fTCorporateIdentityG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fTCorporateIdentityG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fTCorporateIdentityG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fTCorporateIdentityG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fTCorporateIdentityG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DfTCorporateIdentityGreen</Template>
  <TotalTime>253</TotalTime>
  <Pages>10</Pages>
  <Words>553</Words>
  <Application>Microsoft PowerPoint 4.0</Application>
  <PresentationFormat>35mm Slides</PresentationFormat>
  <Paragraphs>120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Times New Roman</vt:lpstr>
      <vt:lpstr>Arial</vt:lpstr>
      <vt:lpstr>Verdana</vt:lpstr>
      <vt:lpstr>Times</vt:lpstr>
      <vt:lpstr>Helvetica</vt:lpstr>
      <vt:lpstr>DfTCorporateIdentityGreen</vt:lpstr>
      <vt:lpstr>Chart</vt:lpstr>
      <vt:lpstr>Humber Bridge Review   Results from the  HUMBER ESTUARY  TRANSPORT MODEL</vt:lpstr>
      <vt:lpstr>This presentation</vt:lpstr>
      <vt:lpstr>Purpose of the model</vt:lpstr>
      <vt:lpstr>Model area</vt:lpstr>
      <vt:lpstr>Model area</vt:lpstr>
      <vt:lpstr>Model capability</vt:lpstr>
      <vt:lpstr>Model source data</vt:lpstr>
      <vt:lpstr>Toll option tests</vt:lpstr>
      <vt:lpstr>Traffic in the base model (2010)</vt:lpstr>
      <vt:lpstr>Bridge traffic northbound, am peak</vt:lpstr>
      <vt:lpstr>Bridge traffic southbound, am peak</vt:lpstr>
      <vt:lpstr>Base case, growth in traffic 2010-2033 </vt:lpstr>
      <vt:lpstr>Base case, growth in congestion delays 2010-2033 </vt:lpstr>
      <vt:lpstr>Traffic impact of removing tolls (2010)</vt:lpstr>
      <vt:lpstr>Impact of reducing tolls by 63%</vt:lpstr>
      <vt:lpstr>Impact of reducing tolls by 10%</vt:lpstr>
      <vt:lpstr>Change in congestion delays in zero tolls option (2033 am peak)</vt:lpstr>
      <vt:lpstr>Modelled effect of toll level on traffic </vt:lpstr>
      <vt:lpstr>Modelled effect of toll level on traffic </vt:lpstr>
      <vt:lpstr>Effect of toll level on traffic, base year  (with full demand response)</vt:lpstr>
      <vt:lpstr>Economic appraisal</vt:lpstr>
      <vt:lpstr>Economic appraisal </vt:lpstr>
      <vt:lpstr>Economic appraisal –  transport economic efficiency</vt:lpstr>
      <vt:lpstr>Economic appraisal –  transport economic efficiency</vt:lpstr>
      <vt:lpstr>Economic appraisal –  transport economic efficiency</vt:lpstr>
      <vt:lpstr>Present value of benefits and costs before wider impacts</vt:lpstr>
      <vt:lpstr>Present value of benefits and costs before wider impacts</vt:lpstr>
      <vt:lpstr>Present value of benefits and costs with wider impacts</vt:lpstr>
      <vt:lpstr>BCR by toll level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from the Humber Estuary Transport Model</dc:title>
  <dc:subject>Department for Transport</dc:subject>
  <dc:creator>Results from the Humber Estuary Transport Model</dc:creator>
  <cp:keywords/>
  <dc:description/>
  <cp:lastModifiedBy>hward</cp:lastModifiedBy>
  <cp:revision>151</cp:revision>
  <cp:lastPrinted>2002-07-31T07:24:20Z</cp:lastPrinted>
  <dcterms:created xsi:type="dcterms:W3CDTF">2011-01-24T14:54:15Z</dcterms:created>
  <dcterms:modified xsi:type="dcterms:W3CDTF">2012-04-18T16:13:51Z</dcterms:modified>
</cp:coreProperties>
</file>