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0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2024. 11. 23.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2024. 11. 23.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3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59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77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5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71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53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2024. 11. 23.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r>
              <a:rPr lang="hu-HU" sz="3000" dirty="0" err="1">
                <a:solidFill>
                  <a:schemeClr val="tx1"/>
                </a:solidFill>
              </a:rPr>
              <a:t>Apache</a:t>
            </a:r>
            <a:r>
              <a:rPr lang="hu-HU" sz="3000" dirty="0">
                <a:solidFill>
                  <a:schemeClr val="tx1"/>
                </a:solidFill>
              </a:rPr>
              <a:t> </a:t>
            </a:r>
            <a:r>
              <a:rPr lang="hu-HU" sz="3000" dirty="0" err="1" smtClean="0">
                <a:solidFill>
                  <a:schemeClr val="tx1"/>
                </a:solidFill>
              </a:rPr>
              <a:t>Impala</a:t>
            </a:r>
            <a:r>
              <a:rPr lang="hu-HU" sz="3000" dirty="0" smtClean="0">
                <a:solidFill>
                  <a:schemeClr val="tx1"/>
                </a:solidFill>
              </a:rPr>
              <a:t/>
            </a:r>
            <a:br>
              <a:rPr lang="hu-HU" sz="3000" dirty="0" smtClean="0">
                <a:solidFill>
                  <a:schemeClr val="tx1"/>
                </a:solidFill>
              </a:rPr>
            </a:br>
            <a:r>
              <a:rPr lang="hu-HU" sz="3000" dirty="0" smtClean="0">
                <a:solidFill>
                  <a:schemeClr val="tx1"/>
                </a:solidFill>
              </a:rPr>
              <a:t>Bemutató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 smtClean="0">
                <a:solidFill>
                  <a:schemeClr val="tx1"/>
                </a:solidFill>
              </a:rPr>
              <a:t>Horváth Krisztián Sándor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dirty="0" smtClean="0">
                <a:solidFill>
                  <a:schemeClr val="bg1"/>
                </a:solidFill>
              </a:rPr>
              <a:t>Bemutatás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 descr="Pénzügyi számokra mutató tollat tartó kéz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81" y="2560167"/>
            <a:ext cx="3419939" cy="36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>
                <a:solidFill>
                  <a:schemeClr val="bg1"/>
                </a:solidFill>
              </a:rPr>
              <a:t>Tudnivalók</a:t>
            </a:r>
          </a:p>
        </p:txBody>
      </p:sp>
      <p:pic>
        <p:nvPicPr>
          <p:cNvPr id="4" name="Kép 3" descr="Pénzügyi kereskedelmi számok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4296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5856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smtClean="0">
                <a:solidFill>
                  <a:srgbClr val="FFFFFF"/>
                </a:solidFill>
              </a:rPr>
              <a:t>Ő nem fut ki </a:t>
            </a:r>
            <a:r>
              <a:rPr lang="hu-HU" smtClean="0">
                <a:solidFill>
                  <a:srgbClr val="FFFFFF"/>
                </a:solidFill>
              </a:rPr>
              <a:t>a kocsi elé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026" name="Picture 2" descr="But like why??? : r/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91" y="2335397"/>
            <a:ext cx="409772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pala.apache.org/img/impal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499"/>
            <a:ext cx="75493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286909" y="2671796"/>
            <a:ext cx="496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Az </a:t>
            </a:r>
            <a:r>
              <a:rPr lang="hu-HU" sz="2400" dirty="0" err="1" smtClean="0"/>
              <a:t>Apache</a:t>
            </a:r>
            <a:r>
              <a:rPr lang="hu-HU" sz="2400" dirty="0" smtClean="0"/>
              <a:t> </a:t>
            </a:r>
            <a:r>
              <a:rPr lang="hu-HU" sz="2400" dirty="0" err="1" smtClean="0"/>
              <a:t>Impala</a:t>
            </a:r>
            <a:r>
              <a:rPr lang="hu-HU" sz="2400" dirty="0" smtClean="0"/>
              <a:t> egy nyílt forráskódú, natív elemző adatbázis</a:t>
            </a:r>
          </a:p>
          <a:p>
            <a:r>
              <a:rPr lang="hu-HU" sz="2400" dirty="0" smtClean="0"/>
              <a:t>nyílt </a:t>
            </a:r>
            <a:r>
              <a:rPr lang="hu-HU" sz="2400" dirty="0"/>
              <a:t>adat- és táblázatformátumokhoz.</a:t>
            </a:r>
          </a:p>
        </p:txBody>
      </p:sp>
      <p:sp>
        <p:nvSpPr>
          <p:cNvPr id="5" name="Téglalap 4"/>
          <p:cNvSpPr/>
          <p:nvPr/>
        </p:nvSpPr>
        <p:spPr>
          <a:xfrm>
            <a:off x="11175" y="6488668"/>
            <a:ext cx="255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rgbClr val="0070C0"/>
                </a:solidFill>
              </a:rPr>
              <a:t>https://impala.apache.org/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54" y="585603"/>
            <a:ext cx="375399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smtClean="0">
                <a:solidFill>
                  <a:srgbClr val="FFFFFF"/>
                </a:solidFill>
              </a:rPr>
              <a:t>Tulajdonságok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s://impala.apache.org/img/impal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499"/>
            <a:ext cx="75493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961308" y="142405"/>
            <a:ext cx="6576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Az </a:t>
            </a:r>
            <a:r>
              <a:rPr lang="hu-HU" sz="2400" dirty="0" err="1"/>
              <a:t>Impala</a:t>
            </a:r>
            <a:r>
              <a:rPr lang="hu-HU" sz="2400" dirty="0"/>
              <a:t> egy modern, nagymértékben elosztott és párhuzamos, C++ alapú lekérdezési motor, amely lehetővé teszi, hogy különböző adatforrásokból származó adatokat </a:t>
            </a:r>
            <a:r>
              <a:rPr lang="hu-HU" sz="2400" dirty="0" smtClean="0"/>
              <a:t>elemezzünk, átalakítsunk </a:t>
            </a:r>
            <a:r>
              <a:rPr lang="hu-HU" sz="2400" dirty="0"/>
              <a:t>és </a:t>
            </a:r>
            <a:r>
              <a:rPr lang="hu-HU" sz="2400" dirty="0" smtClean="0"/>
              <a:t>kombinálunk.</a:t>
            </a:r>
          </a:p>
        </p:txBody>
      </p:sp>
      <p:sp>
        <p:nvSpPr>
          <p:cNvPr id="5" name="Téglalap 4"/>
          <p:cNvSpPr/>
          <p:nvPr/>
        </p:nvSpPr>
        <p:spPr>
          <a:xfrm>
            <a:off x="11175" y="6488668"/>
            <a:ext cx="321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rgbClr val="0070C0"/>
                </a:solidFill>
              </a:rPr>
              <a:t>https://github.com/apache/impala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83841" y="2228671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Kiemelkedő teljesítmény és skálázhatóság</a:t>
            </a:r>
            <a:r>
              <a:rPr lang="hu-H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Támogatás az alábbiakban tárolt adatokhoz:  </a:t>
            </a:r>
            <a:r>
              <a:rPr lang="hu-HU" sz="2000" dirty="0" err="1" smtClean="0"/>
              <a:t>Apache</a:t>
            </a:r>
            <a:r>
              <a:rPr lang="hu-HU" sz="2000" dirty="0" smtClean="0"/>
              <a:t> </a:t>
            </a:r>
            <a:r>
              <a:rPr lang="hu-HU" sz="2000" dirty="0" err="1"/>
              <a:t>Iceberg</a:t>
            </a:r>
            <a:r>
              <a:rPr lang="hu-HU" sz="2000" dirty="0"/>
              <a:t>, </a:t>
            </a:r>
            <a:r>
              <a:rPr lang="hu-HU" sz="2000" b="1" dirty="0"/>
              <a:t>HDFS</a:t>
            </a:r>
            <a:r>
              <a:rPr lang="hu-HU" sz="2000" dirty="0"/>
              <a:t>, </a:t>
            </a:r>
            <a:r>
              <a:rPr lang="hu-HU" sz="2000" dirty="0" err="1"/>
              <a:t>Apache</a:t>
            </a:r>
            <a:r>
              <a:rPr lang="hu-HU" sz="2000" dirty="0"/>
              <a:t> </a:t>
            </a:r>
            <a:r>
              <a:rPr lang="hu-HU" sz="2000" dirty="0" err="1"/>
              <a:t>HBase</a:t>
            </a:r>
            <a:r>
              <a:rPr lang="hu-HU" sz="2000" dirty="0"/>
              <a:t>, </a:t>
            </a:r>
            <a:r>
              <a:rPr lang="hu-HU" sz="2000" dirty="0" err="1"/>
              <a:t>Apache</a:t>
            </a:r>
            <a:r>
              <a:rPr lang="hu-HU" sz="2000" dirty="0"/>
              <a:t> </a:t>
            </a:r>
            <a:r>
              <a:rPr lang="hu-HU" sz="2000" dirty="0" err="1"/>
              <a:t>Kudu</a:t>
            </a:r>
            <a:r>
              <a:rPr lang="hu-HU" sz="2000" dirty="0"/>
              <a:t>, Amazon S3, </a:t>
            </a:r>
            <a:r>
              <a:rPr lang="hu-HU" sz="2000" dirty="0" err="1"/>
              <a:t>Azure</a:t>
            </a:r>
            <a:r>
              <a:rPr lang="hu-HU" sz="2000" dirty="0"/>
              <a:t> Data Lake Storage, </a:t>
            </a:r>
            <a:r>
              <a:rPr lang="hu-HU" sz="2000" b="1" dirty="0" err="1"/>
              <a:t>Apache</a:t>
            </a:r>
            <a:r>
              <a:rPr lang="hu-HU" sz="2000" b="1" dirty="0"/>
              <a:t> </a:t>
            </a:r>
            <a:r>
              <a:rPr lang="hu-HU" sz="2000" b="1" dirty="0" err="1"/>
              <a:t>Hadoop</a:t>
            </a:r>
            <a:r>
              <a:rPr lang="hu-HU" sz="2000" b="1" dirty="0"/>
              <a:t> </a:t>
            </a:r>
            <a:r>
              <a:rPr lang="hu-HU" sz="2000" b="1" dirty="0" err="1"/>
              <a:t>Ozone</a:t>
            </a:r>
            <a:r>
              <a:rPr lang="hu-HU" sz="2000" dirty="0"/>
              <a:t> és még sok más</a:t>
            </a:r>
            <a:r>
              <a:rPr lang="hu-HU" sz="20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Széleskörű analitikai </a:t>
            </a:r>
            <a:r>
              <a:rPr lang="hu-HU" sz="2000" dirty="0" smtClean="0"/>
              <a:t>SQL-támogatás.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Támogatás a </a:t>
            </a:r>
            <a:r>
              <a:rPr lang="hu-HU" sz="2000" dirty="0"/>
              <a:t>leggyakrabban használt </a:t>
            </a:r>
            <a:r>
              <a:rPr lang="hu-HU" sz="2000" dirty="0" err="1"/>
              <a:t>Hadoop</a:t>
            </a:r>
            <a:r>
              <a:rPr lang="hu-HU" sz="2000" dirty="0"/>
              <a:t> </a:t>
            </a:r>
            <a:r>
              <a:rPr lang="hu-HU" sz="2000" dirty="0" smtClean="0"/>
              <a:t>fájlformátumokhoz.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Apache</a:t>
            </a:r>
            <a:r>
              <a:rPr lang="hu-HU" sz="2000" dirty="0"/>
              <a:t>-licenc alatt működik, 100%-</a:t>
            </a:r>
            <a:r>
              <a:rPr lang="hu-HU" sz="2000" dirty="0" err="1"/>
              <a:t>ban</a:t>
            </a:r>
            <a:r>
              <a:rPr lang="hu-HU" sz="2000" dirty="0"/>
              <a:t> nyílt forráskódú.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29" y="2583053"/>
            <a:ext cx="3028445" cy="9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8" y="2681103"/>
            <a:ext cx="4007441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smtClean="0">
                <a:solidFill>
                  <a:schemeClr val="bg1"/>
                </a:solidFill>
              </a:rPr>
              <a:t>Összehasonlítás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 descr="Pénzügyi kereskedelmi számok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4296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5856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err="1" smtClean="0">
                <a:solidFill>
                  <a:srgbClr val="FFFFFF"/>
                </a:solidFill>
              </a:rPr>
              <a:t>Impala</a:t>
            </a:r>
            <a:r>
              <a:rPr lang="hu-HU" dirty="0" smtClean="0">
                <a:solidFill>
                  <a:srgbClr val="FFFFFF"/>
                </a:solidFill>
              </a:rPr>
              <a:t> vs. </a:t>
            </a:r>
            <a:r>
              <a:rPr lang="hu-HU" dirty="0" err="1" smtClean="0">
                <a:solidFill>
                  <a:srgbClr val="FFFFFF"/>
                </a:solidFill>
              </a:rPr>
              <a:t>Hive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s://impala.apache.org/img/impal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499"/>
            <a:ext cx="75493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0579"/>
              </p:ext>
            </p:extLst>
          </p:nvPr>
        </p:nvGraphicFramePr>
        <p:xfrm>
          <a:off x="1055965" y="121066"/>
          <a:ext cx="6387081" cy="6615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027">
                  <a:extLst>
                    <a:ext uri="{9D8B030D-6E8A-4147-A177-3AD203B41FA5}">
                      <a16:colId xmlns:a16="http://schemas.microsoft.com/office/drawing/2014/main" val="517867450"/>
                    </a:ext>
                  </a:extLst>
                </a:gridCol>
                <a:gridCol w="2129027">
                  <a:extLst>
                    <a:ext uri="{9D8B030D-6E8A-4147-A177-3AD203B41FA5}">
                      <a16:colId xmlns:a16="http://schemas.microsoft.com/office/drawing/2014/main" val="1056580642"/>
                    </a:ext>
                  </a:extLst>
                </a:gridCol>
                <a:gridCol w="2129027">
                  <a:extLst>
                    <a:ext uri="{9D8B030D-6E8A-4147-A177-3AD203B41FA5}">
                      <a16:colId xmlns:a16="http://schemas.microsoft.com/office/drawing/2014/main" val="3147543663"/>
                    </a:ext>
                  </a:extLst>
                </a:gridCol>
              </a:tblGrid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Tulajdonság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Impala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Hive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91497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Cél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Interaktív SQL-lekérdezések nagy adatokon.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Batch-alapú feldolgozás, hosszabb futású lekérdezések végrehajtása.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5472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Teljesítmény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Villámgyors, in-</a:t>
                      </a:r>
                      <a:r>
                        <a:rPr lang="hu-HU" dirty="0" err="1" smtClean="0"/>
                        <a:t>memory</a:t>
                      </a:r>
                      <a:r>
                        <a:rPr lang="hu-HU" dirty="0" smtClean="0"/>
                        <a:t> feldolgozásra optimalizált.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Lassabb, mivel </a:t>
                      </a:r>
                      <a:r>
                        <a:rPr lang="hu-HU" dirty="0" err="1" smtClean="0"/>
                        <a:t>MapReduce</a:t>
                      </a:r>
                      <a:r>
                        <a:rPr lang="hu-HU" dirty="0" smtClean="0"/>
                        <a:t>-t vagy </a:t>
                      </a:r>
                      <a:r>
                        <a:rPr lang="hu-HU" dirty="0" err="1" smtClean="0"/>
                        <a:t>Tez</a:t>
                      </a:r>
                      <a:r>
                        <a:rPr lang="hu-HU" dirty="0" smtClean="0"/>
                        <a:t>-t használ a feldolgozáshoz.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90693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Munkamódszer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Valós idejű interaktív elemzésekhez ideális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Adattranszformáció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8538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Architektúra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Nincs </a:t>
                      </a:r>
                      <a:r>
                        <a:rPr lang="hu-HU" dirty="0" err="1" smtClean="0"/>
                        <a:t>MapReduce</a:t>
                      </a:r>
                      <a:r>
                        <a:rPr lang="hu-HU" dirty="0" smtClean="0"/>
                        <a:t>, közvetlenül a memóriában dolgozik.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MapReduce alapú feldolgozás.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62744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SQL támogatás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Széles körű SQL támogatás, de kevesebb funkció, mint a </a:t>
                      </a:r>
                      <a:r>
                        <a:rPr lang="hu-HU" dirty="0" err="1" smtClean="0"/>
                        <a:t>Hive-ban</a:t>
                      </a:r>
                      <a:r>
                        <a:rPr lang="hu-HU" dirty="0" smtClean="0"/>
                        <a:t>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Szinte teljes SQL támogatás, fejlettebb adatmanipulációs lehetőségek.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8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0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99" y="585603"/>
            <a:ext cx="3573706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hu-HU" dirty="0" err="1" smtClean="0">
                <a:solidFill>
                  <a:srgbClr val="FFFFFF"/>
                </a:solidFill>
              </a:rPr>
              <a:t>Impala</a:t>
            </a:r>
            <a:r>
              <a:rPr lang="hu-HU" dirty="0" smtClean="0">
                <a:solidFill>
                  <a:srgbClr val="FFFFFF"/>
                </a:solidFill>
              </a:rPr>
              <a:t> vs</a:t>
            </a:r>
            <a:r>
              <a:rPr lang="hu-HU" dirty="0">
                <a:solidFill>
                  <a:srgbClr val="FFFFFF"/>
                </a:solidFill>
              </a:rPr>
              <a:t>. </a:t>
            </a:r>
            <a:r>
              <a:rPr lang="hu-HU" dirty="0" err="1">
                <a:solidFill>
                  <a:srgbClr val="FFFFFF"/>
                </a:solidFill>
              </a:rPr>
              <a:t>Spark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s://impala.apache.org/img/impal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499"/>
            <a:ext cx="75493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8449"/>
              </p:ext>
            </p:extLst>
          </p:nvPr>
        </p:nvGraphicFramePr>
        <p:xfrm>
          <a:off x="1055965" y="121066"/>
          <a:ext cx="6387081" cy="6631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9027">
                  <a:extLst>
                    <a:ext uri="{9D8B030D-6E8A-4147-A177-3AD203B41FA5}">
                      <a16:colId xmlns:a16="http://schemas.microsoft.com/office/drawing/2014/main" val="517867450"/>
                    </a:ext>
                  </a:extLst>
                </a:gridCol>
                <a:gridCol w="2129027">
                  <a:extLst>
                    <a:ext uri="{9D8B030D-6E8A-4147-A177-3AD203B41FA5}">
                      <a16:colId xmlns:a16="http://schemas.microsoft.com/office/drawing/2014/main" val="1056580642"/>
                    </a:ext>
                  </a:extLst>
                </a:gridCol>
                <a:gridCol w="2129027">
                  <a:extLst>
                    <a:ext uri="{9D8B030D-6E8A-4147-A177-3AD203B41FA5}">
                      <a16:colId xmlns:a16="http://schemas.microsoft.com/office/drawing/2014/main" val="3147543663"/>
                    </a:ext>
                  </a:extLst>
                </a:gridCol>
              </a:tblGrid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Tulajdonság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Impala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Spark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91497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Cél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Interaktív SQL-lekérdezések nagy adatokon.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Általános célú elosztott adatfeldolgozás.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5472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Teljesítmény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Villámgyors, in-</a:t>
                      </a:r>
                      <a:r>
                        <a:rPr lang="hu-HU" dirty="0" err="1" smtClean="0"/>
                        <a:t>memory</a:t>
                      </a:r>
                      <a:r>
                        <a:rPr lang="hu-HU" dirty="0" smtClean="0"/>
                        <a:t> feldolgozásra optimalizált.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Többféle feldolgozási feladathoz igazítható, de SQL-lekérdezéseknél lassabb lehet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90693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Munkamódszer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Valós idejű interaktív elemzésekhez ideális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Széleskörű adatelemzés</a:t>
                      </a:r>
                    </a:p>
                    <a:p>
                      <a:pPr algn="ctr"/>
                      <a:r>
                        <a:rPr lang="hu-HU" dirty="0" smtClean="0"/>
                        <a:t>(gépitanulás-támogatással)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28538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Architektúra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Közvetlenül a memóriában dolgozik.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In-</a:t>
                      </a:r>
                      <a:r>
                        <a:rPr lang="hu-HU" dirty="0" err="1" smtClean="0"/>
                        <a:t>memory</a:t>
                      </a:r>
                      <a:r>
                        <a:rPr lang="hu-HU" dirty="0" smtClean="0"/>
                        <a:t> feldolgozás.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62744"/>
                  </a:ext>
                </a:extLst>
              </a:tr>
              <a:tr h="930494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SQL támogatás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Széleskörű SQL támogatás, de kevesebb funkció, mint a </a:t>
                      </a:r>
                      <a:r>
                        <a:rPr lang="hu-HU" dirty="0" err="1" smtClean="0"/>
                        <a:t>Sparkban</a:t>
                      </a:r>
                      <a:r>
                        <a:rPr lang="hu-HU" dirty="0" smtClean="0"/>
                        <a:t>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Szinte teljes SQL támogatás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8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9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8" y="2681103"/>
            <a:ext cx="4007441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u-HU" dirty="0" smtClean="0">
                <a:solidFill>
                  <a:schemeClr val="bg1"/>
                </a:solidFill>
              </a:rPr>
              <a:t>Architektúra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 descr="Pénzügyi kereskedelmi számok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4296" y="0"/>
            <a:ext cx="754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1" y="506799"/>
            <a:ext cx="10151892" cy="573581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1175" y="6488668"/>
            <a:ext cx="38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>
                <a:solidFill>
                  <a:srgbClr val="0070C0"/>
                </a:solidFill>
              </a:rPr>
              <a:t>https://impala.apache.org/overview.html</a:t>
            </a:r>
          </a:p>
        </p:txBody>
      </p:sp>
      <p:pic>
        <p:nvPicPr>
          <p:cNvPr id="7" name="Picture 4" descr="https://impala.apache.org/img/impal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499"/>
            <a:ext cx="754933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295</Words>
  <Application>Microsoft Office PowerPoint</Application>
  <PresentationFormat>Szélesvásznú</PresentationFormat>
  <Paragraphs>67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Csomag</vt:lpstr>
      <vt:lpstr>Apache Impala Bemutató</vt:lpstr>
      <vt:lpstr>Tudnivalók</vt:lpstr>
      <vt:lpstr>Ő nem fut ki a kocsi elé</vt:lpstr>
      <vt:lpstr>Tulajdonságok</vt:lpstr>
      <vt:lpstr>Összehasonlítás</vt:lpstr>
      <vt:lpstr>Impala vs. Hive</vt:lpstr>
      <vt:lpstr>Impala vs. Spark</vt:lpstr>
      <vt:lpstr>Architektúra</vt:lpstr>
      <vt:lpstr>PowerPoint-bemutató</vt:lpstr>
      <vt:lpstr>Bemutatás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2024-11-19T18:23:16Z</dcterms:created>
  <dcterms:modified xsi:type="dcterms:W3CDTF">2024-11-23T20:46:33Z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