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46"/>
    <p:sldId id="257" r:id="rId47"/>
    <p:sldId id="258" r:id="rId48"/>
    <p:sldId id="259" r:id="rId49"/>
    <p:sldId id="260" r:id="rId50"/>
    <p:sldId id="261" r:id="rId51"/>
    <p:sldId id="262" r:id="rId52"/>
    <p:sldId id="263" r:id="rId53"/>
    <p:sldId id="264" r:id="rId54"/>
  </p:sldIdLst>
  <p:sldSz cx="18288000" cy="10287000"/>
  <p:notesSz cx="6858000" cy="9144000"/>
  <p:embeddedFontLst>
    <p:embeddedFont>
      <p:font typeface="Montserrat Classic" charset="1" panose="00000500000000000000"/>
      <p:regular r:id="rId6"/>
    </p:embeddedFont>
    <p:embeddedFont>
      <p:font typeface="Montserrat Classic Bold" charset="1" panose="00000800000000000000"/>
      <p:regular r:id="rId7"/>
    </p:embeddedFont>
    <p:embeddedFont>
      <p:font typeface="Oswald" charset="1" panose="00000500000000000000"/>
      <p:regular r:id="rId8"/>
    </p:embeddedFont>
    <p:embeddedFont>
      <p:font typeface="Oswald Bold" charset="1" panose="00000800000000000000"/>
      <p:regular r:id="rId9"/>
    </p:embeddedFont>
    <p:embeddedFont>
      <p:font typeface="Arimo" charset="1" panose="020B0604020202020204"/>
      <p:regular r:id="rId10"/>
    </p:embeddedFont>
    <p:embeddedFont>
      <p:font typeface="Arimo Bold" charset="1" panose="020B0704020202020204"/>
      <p:regular r:id="rId11"/>
    </p:embeddedFont>
    <p:embeddedFont>
      <p:font typeface="Arimo Italics" charset="1" panose="020B0604020202090204"/>
      <p:regular r:id="rId12"/>
    </p:embeddedFont>
    <p:embeddedFont>
      <p:font typeface="Arimo Bold Italics" charset="1" panose="020B0704020202090204"/>
      <p:regular r:id="rId13"/>
    </p:embeddedFont>
    <p:embeddedFont>
      <p:font typeface="Open Sauce" charset="1" panose="00000500000000000000"/>
      <p:regular r:id="rId14"/>
    </p:embeddedFont>
    <p:embeddedFont>
      <p:font typeface="Open Sauce Bold" charset="1" panose="00000800000000000000"/>
      <p:regular r:id="rId15"/>
    </p:embeddedFont>
    <p:embeddedFont>
      <p:font typeface="Open Sauce Italics" charset="1" panose="00000500000000000000"/>
      <p:regular r:id="rId16"/>
    </p:embeddedFont>
    <p:embeddedFont>
      <p:font typeface="Open Sauce Bold Italics" charset="1" panose="00000800000000000000"/>
      <p:regular r:id="rId17"/>
    </p:embeddedFont>
    <p:embeddedFont>
      <p:font typeface="Open Sauce Light" charset="1" panose="00000400000000000000"/>
      <p:regular r:id="rId18"/>
    </p:embeddedFont>
    <p:embeddedFont>
      <p:font typeface="Open Sauce Light Italics" charset="1" panose="00000400000000000000"/>
      <p:regular r:id="rId19"/>
    </p:embeddedFont>
    <p:embeddedFont>
      <p:font typeface="Open Sauce Medium" charset="1" panose="00000600000000000000"/>
      <p:regular r:id="rId20"/>
    </p:embeddedFont>
    <p:embeddedFont>
      <p:font typeface="Open Sauce Medium Italics" charset="1" panose="00000600000000000000"/>
      <p:regular r:id="rId21"/>
    </p:embeddedFont>
    <p:embeddedFont>
      <p:font typeface="Open Sauce Semi-Bold" charset="1" panose="00000700000000000000"/>
      <p:regular r:id="rId22"/>
    </p:embeddedFont>
    <p:embeddedFont>
      <p:font typeface="Open Sauce Semi-Bold Italics" charset="1" panose="00000700000000000000"/>
      <p:regular r:id="rId23"/>
    </p:embeddedFont>
    <p:embeddedFont>
      <p:font typeface="Open Sauce Heavy" charset="1" panose="00000A00000000000000"/>
      <p:regular r:id="rId24"/>
    </p:embeddedFont>
    <p:embeddedFont>
      <p:font typeface="Open Sauce Heavy Italics" charset="1" panose="00000A00000000000000"/>
      <p:regular r:id="rId25"/>
    </p:embeddedFont>
    <p:embeddedFont>
      <p:font typeface="Open Sans 2" charset="1" panose="020B0606030504020204"/>
      <p:regular r:id="rId26"/>
    </p:embeddedFont>
    <p:embeddedFont>
      <p:font typeface="Open Sans 2 Bold" charset="1" panose="020B0806030504020204"/>
      <p:regular r:id="rId27"/>
    </p:embeddedFont>
    <p:embeddedFont>
      <p:font typeface="Open Sans 2 Italics" charset="1" panose="020B0606030504020204"/>
      <p:regular r:id="rId28"/>
    </p:embeddedFont>
    <p:embeddedFont>
      <p:font typeface="Open Sans 2 Bold Italics" charset="1" panose="020B0806030504020204"/>
      <p:regular r:id="rId29"/>
    </p:embeddedFont>
    <p:embeddedFont>
      <p:font typeface="Open Sans 2 Light" charset="1" panose="020B0306030504020204"/>
      <p:regular r:id="rId30"/>
    </p:embeddedFont>
    <p:embeddedFont>
      <p:font typeface="Open Sans 2 Light Italics" charset="1" panose="020B0306030504020204"/>
      <p:regular r:id="rId31"/>
    </p:embeddedFont>
    <p:embeddedFont>
      <p:font typeface="Open Sans 2 Ultra-Bold" charset="1" panose="00000000000000000000"/>
      <p:regular r:id="rId32"/>
    </p:embeddedFont>
    <p:embeddedFont>
      <p:font typeface="Open Sans 2 Ultra-Bold Italics" charset="1" panose="00000000000000000000"/>
      <p:regular r:id="rId33"/>
    </p:embeddedFont>
    <p:embeddedFont>
      <p:font typeface="Open Sans 1" charset="1" panose="00000000000000000000"/>
      <p:regular r:id="rId34"/>
    </p:embeddedFont>
    <p:embeddedFont>
      <p:font typeface="Open Sans 1 Bold" charset="1" panose="00000000000000000000"/>
      <p:regular r:id="rId35"/>
    </p:embeddedFont>
    <p:embeddedFont>
      <p:font typeface="Open Sans 1 Italics" charset="1" panose="00000000000000000000"/>
      <p:regular r:id="rId36"/>
    </p:embeddedFont>
    <p:embeddedFont>
      <p:font typeface="Open Sans 1 Bold Italics" charset="1" panose="00000000000000000000"/>
      <p:regular r:id="rId37"/>
    </p:embeddedFont>
    <p:embeddedFont>
      <p:font typeface="Open Sans 1 Light" charset="1" panose="00000000000000000000"/>
      <p:regular r:id="rId38"/>
    </p:embeddedFont>
    <p:embeddedFont>
      <p:font typeface="Open Sans 1 Light Italics" charset="1" panose="00000000000000000000"/>
      <p:regular r:id="rId39"/>
    </p:embeddedFont>
    <p:embeddedFont>
      <p:font typeface="Open Sans 1 Medium" charset="1" panose="00000000000000000000"/>
      <p:regular r:id="rId40"/>
    </p:embeddedFont>
    <p:embeddedFont>
      <p:font typeface="Open Sans 1 Medium Italics" charset="1" panose="00000000000000000000"/>
      <p:regular r:id="rId41"/>
    </p:embeddedFont>
    <p:embeddedFont>
      <p:font typeface="Open Sans 1 Semi-Bold" charset="1" panose="00000000000000000000"/>
      <p:regular r:id="rId42"/>
    </p:embeddedFont>
    <p:embeddedFont>
      <p:font typeface="Open Sans 1 Semi-Bold Italics" charset="1" panose="00000000000000000000"/>
      <p:regular r:id="rId43"/>
    </p:embeddedFont>
    <p:embeddedFont>
      <p:font typeface="Open Sans 1 Ultra-Bold" charset="1" panose="00000000000000000000"/>
      <p:regular r:id="rId44"/>
    </p:embeddedFont>
    <p:embeddedFont>
      <p:font typeface="Open Sans 1 Ultra-Bold Italics" charset="1" panose="00000000000000000000"/>
      <p:regular r:id="rId4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37" Target="fonts/font37.fntdata" Type="http://schemas.openxmlformats.org/officeDocument/2006/relationships/font"/><Relationship Id="rId38" Target="fonts/font38.fntdata" Type="http://schemas.openxmlformats.org/officeDocument/2006/relationships/font"/><Relationship Id="rId39" Target="fonts/font39.fntdata" Type="http://schemas.openxmlformats.org/officeDocument/2006/relationships/font"/><Relationship Id="rId4" Target="theme/theme1.xml" Type="http://schemas.openxmlformats.org/officeDocument/2006/relationships/theme"/><Relationship Id="rId40" Target="fonts/font40.fntdata" Type="http://schemas.openxmlformats.org/officeDocument/2006/relationships/font"/><Relationship Id="rId41" Target="fonts/font41.fntdata" Type="http://schemas.openxmlformats.org/officeDocument/2006/relationships/font"/><Relationship Id="rId42" Target="fonts/font42.fntdata" Type="http://schemas.openxmlformats.org/officeDocument/2006/relationships/font"/><Relationship Id="rId43" Target="fonts/font43.fntdata" Type="http://schemas.openxmlformats.org/officeDocument/2006/relationships/font"/><Relationship Id="rId44" Target="fonts/font44.fntdata" Type="http://schemas.openxmlformats.org/officeDocument/2006/relationships/font"/><Relationship Id="rId45" Target="fonts/font45.fntdata" Type="http://schemas.openxmlformats.org/officeDocument/2006/relationships/font"/><Relationship Id="rId46" Target="slides/slide1.xml" Type="http://schemas.openxmlformats.org/officeDocument/2006/relationships/slide"/><Relationship Id="rId47" Target="slides/slide2.xml" Type="http://schemas.openxmlformats.org/officeDocument/2006/relationships/slide"/><Relationship Id="rId48" Target="slides/slide3.xml" Type="http://schemas.openxmlformats.org/officeDocument/2006/relationships/slide"/><Relationship Id="rId49" Target="slides/slide4.xml" Type="http://schemas.openxmlformats.org/officeDocument/2006/relationships/slide"/><Relationship Id="rId5" Target="tableStyles.xml" Type="http://schemas.openxmlformats.org/officeDocument/2006/relationships/tableStyles"/><Relationship Id="rId50" Target="slides/slide5.xml" Type="http://schemas.openxmlformats.org/officeDocument/2006/relationships/slide"/><Relationship Id="rId51" Target="slides/slide6.xml" Type="http://schemas.openxmlformats.org/officeDocument/2006/relationships/slide"/><Relationship Id="rId52" Target="slides/slide7.xml" Type="http://schemas.openxmlformats.org/officeDocument/2006/relationships/slide"/><Relationship Id="rId53" Target="slides/slide8.xml" Type="http://schemas.openxmlformats.org/officeDocument/2006/relationships/slide"/><Relationship Id="rId54" Target="slides/slide9.xml" Type="http://schemas.openxmlformats.org/officeDocument/2006/relationships/slide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6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7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4236347" y="3202251"/>
            <a:ext cx="9815307" cy="4208864"/>
            <a:chOff x="0" y="0"/>
            <a:chExt cx="1895495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95495" cy="812800"/>
            </a:xfrm>
            <a:custGeom>
              <a:avLst/>
              <a:gdLst/>
              <a:ahLst/>
              <a:cxnLst/>
              <a:rect r="r" b="b" t="t" l="l"/>
              <a:pathLst>
                <a:path h="812800" w="1895495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4236347" y="3765624"/>
            <a:ext cx="9815307" cy="1173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59"/>
              </a:lnSpc>
            </a:pPr>
            <a:r>
              <a:rPr lang="en-US" sz="6999" spc="685">
                <a:solidFill>
                  <a:srgbClr val="231F20"/>
                </a:solidFill>
                <a:latin typeface="Oswald Bold"/>
              </a:rPr>
              <a:t>RENDSZERFEJLESZTÉS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719596" y="5437192"/>
            <a:ext cx="12848809" cy="441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61"/>
              </a:lnSpc>
            </a:pPr>
            <a:r>
              <a:rPr lang="en-US" sz="2653" spc="140">
                <a:solidFill>
                  <a:srgbClr val="231F20"/>
                </a:solidFill>
                <a:latin typeface="Montserrat Classic Bold"/>
              </a:rPr>
              <a:t>PROJEKT BEMUTATÓ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719596" y="6190469"/>
            <a:ext cx="12848809" cy="444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61"/>
              </a:lnSpc>
            </a:pPr>
            <a:r>
              <a:rPr lang="en-US" sz="2653" spc="140">
                <a:solidFill>
                  <a:srgbClr val="231F20"/>
                </a:solidFill>
                <a:latin typeface="Montserrat Classic Bold"/>
              </a:rPr>
              <a:t>1. MÉRFÖLDKŐ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15932260" y="6114486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3" y="0"/>
                </a:lnTo>
                <a:lnTo>
                  <a:pt x="7629293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511317" y="-5446343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4236347" y="408583"/>
            <a:ext cx="9815307" cy="1709214"/>
            <a:chOff x="0" y="0"/>
            <a:chExt cx="13087076" cy="2278952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13087076" cy="2278952"/>
              <a:chOff x="0" y="0"/>
              <a:chExt cx="1895495" cy="330077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1895495" cy="330077"/>
              </a:xfrm>
              <a:custGeom>
                <a:avLst/>
                <a:gdLst/>
                <a:ahLst/>
                <a:cxnLst/>
                <a:rect r="r" b="b" t="t" l="l"/>
                <a:pathLst>
                  <a:path h="330077" w="1895495">
                    <a:moveTo>
                      <a:pt x="0" y="0"/>
                    </a:moveTo>
                    <a:lnTo>
                      <a:pt x="1895495" y="0"/>
                    </a:lnTo>
                    <a:lnTo>
                      <a:pt x="1895495" y="330077"/>
                    </a:lnTo>
                    <a:lnTo>
                      <a:pt x="0" y="33007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59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0" y="352578"/>
              <a:ext cx="13087076" cy="15444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748"/>
                </a:lnSpc>
              </a:pPr>
              <a:r>
                <a:rPr lang="en-US" sz="7063" spc="692">
                  <a:solidFill>
                    <a:srgbClr val="231F20"/>
                  </a:solidFill>
                  <a:latin typeface="Oswald Bold"/>
                </a:rPr>
                <a:t>CSAPATUNK:</a:t>
              </a:r>
            </a:p>
          </p:txBody>
        </p:sp>
      </p:grpSp>
      <p:graphicFrame>
        <p:nvGraphicFramePr>
          <p:cNvPr name="Table 10" id="10"/>
          <p:cNvGraphicFramePr>
            <a:graphicFrameLocks noGrp="true"/>
          </p:cNvGraphicFramePr>
          <p:nvPr/>
        </p:nvGraphicFramePr>
        <p:xfrm>
          <a:off x="3901872" y="2665944"/>
          <a:ext cx="10415727" cy="7362825"/>
        </p:xfrm>
        <a:graphic>
          <a:graphicData uri="http://schemas.openxmlformats.org/drawingml/2006/table">
            <a:tbl>
              <a:tblPr/>
              <a:tblGrid>
                <a:gridCol w="3651908"/>
                <a:gridCol w="6763818"/>
              </a:tblGrid>
              <a:tr h="102447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Open Sauce Bold"/>
                        </a:rPr>
                        <a:t>Rózsa István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Open Sauce Bold"/>
                        </a:rPr>
                        <a:t> 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Open Sauce Bold"/>
                        </a:rPr>
                        <a:t>(3 év PHP fullstack tapasztalat, magánvállalkozóként)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234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Open Sauce Bold"/>
                        </a:rPr>
                        <a:t>Kele Dominik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Open Sauce Bold"/>
                        </a:rPr>
                        <a:t>(1 év Angular, TypeScript, Drupal a DataStepSolution-nél)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234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Open Sauce Bold"/>
                        </a:rPr>
                        <a:t>Hörömpő Márk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Open Sauce Bold"/>
                        </a:rPr>
                        <a:t> 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Open Sauce Bold"/>
                        </a:rPr>
                        <a:t>(Különböző frontend és dizájn téren freelancer tapasztalat /Figma, Adobe Illustrator, CSS/)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447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Open Sauce Bold"/>
                        </a:rPr>
                        <a:t>Horváth Richárd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Open Sauce Bold"/>
                        </a:rPr>
                        <a:t>(Nincs korábbi tapasztalat)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234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Open Sauce Bold"/>
                        </a:rPr>
                        <a:t>Horváth Krisztián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Open Sauce Bold"/>
                        </a:rPr>
                        <a:t>(PHP alapú weboldal tervezése, UX dizájn - Figma, CSS, JavaScript, Adatbázis kezelés - MySQL)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234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Open Sauce Bold"/>
                        </a:rPr>
                        <a:t>Hajas Attila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Open Sauce Bold"/>
                        </a:rPr>
                        <a:t>(Logiscool: javascript, python, python ML, Uj dimenzio butor kft weboldala: php, tailwind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447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Open Sauce Bold"/>
                        </a:rPr>
                        <a:t>Kvak Barnabás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Open Sauce Bold"/>
                        </a:rPr>
                        <a:t> 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Open Sauce Bold"/>
                        </a:rPr>
                        <a:t>(Foster Media)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15932260" y="6114486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3" y="0"/>
                </a:lnTo>
                <a:lnTo>
                  <a:pt x="7629293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511317" y="-5446343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4236347" y="552794"/>
            <a:ext cx="9815307" cy="1709214"/>
            <a:chOff x="0" y="0"/>
            <a:chExt cx="13087076" cy="2278952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13087076" cy="2278952"/>
              <a:chOff x="0" y="0"/>
              <a:chExt cx="1895495" cy="330077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1895495" cy="330077"/>
              </a:xfrm>
              <a:custGeom>
                <a:avLst/>
                <a:gdLst/>
                <a:ahLst/>
                <a:cxnLst/>
                <a:rect r="r" b="b" t="t" l="l"/>
                <a:pathLst>
                  <a:path h="330077" w="1895495">
                    <a:moveTo>
                      <a:pt x="0" y="0"/>
                    </a:moveTo>
                    <a:lnTo>
                      <a:pt x="1895495" y="0"/>
                    </a:lnTo>
                    <a:lnTo>
                      <a:pt x="1895495" y="330077"/>
                    </a:lnTo>
                    <a:lnTo>
                      <a:pt x="0" y="33007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59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0" y="352578"/>
              <a:ext cx="13087076" cy="15444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748"/>
                </a:lnSpc>
              </a:pPr>
              <a:r>
                <a:rPr lang="en-US" sz="7063" spc="692">
                  <a:solidFill>
                    <a:srgbClr val="231F20"/>
                  </a:solidFill>
                  <a:latin typeface="Oswald Bold"/>
                </a:rPr>
                <a:t>TÉMÁNK: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3194915" y="4503182"/>
            <a:ext cx="11898170" cy="1186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7063" spc="692">
                <a:solidFill>
                  <a:srgbClr val="231F20"/>
                </a:solidFill>
                <a:latin typeface="Oswald Bold"/>
              </a:rPr>
              <a:t>SZÁLLÁSFOGLALÓ OLDAL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15932260" y="6114486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3" y="0"/>
                </a:lnTo>
                <a:lnTo>
                  <a:pt x="7629293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511317" y="-5446343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4236347" y="552794"/>
            <a:ext cx="9815307" cy="1709214"/>
            <a:chOff x="0" y="0"/>
            <a:chExt cx="13087076" cy="2278952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13087076" cy="2278952"/>
              <a:chOff x="0" y="0"/>
              <a:chExt cx="1895495" cy="330077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1895495" cy="330077"/>
              </a:xfrm>
              <a:custGeom>
                <a:avLst/>
                <a:gdLst/>
                <a:ahLst/>
                <a:cxnLst/>
                <a:rect r="r" b="b" t="t" l="l"/>
                <a:pathLst>
                  <a:path h="330077" w="1895495">
                    <a:moveTo>
                      <a:pt x="0" y="0"/>
                    </a:moveTo>
                    <a:lnTo>
                      <a:pt x="1895495" y="0"/>
                    </a:lnTo>
                    <a:lnTo>
                      <a:pt x="1895495" y="330077"/>
                    </a:lnTo>
                    <a:lnTo>
                      <a:pt x="0" y="33007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59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0" y="352578"/>
              <a:ext cx="13087076" cy="15444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748"/>
                </a:lnSpc>
              </a:pPr>
              <a:r>
                <a:rPr lang="en-US" sz="7063" spc="692">
                  <a:solidFill>
                    <a:srgbClr val="231F20"/>
                  </a:solidFill>
                  <a:latin typeface="Oswald Bold"/>
                </a:rPr>
                <a:t>WEBOLDAL CÉLJA: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0946636" y="5143500"/>
            <a:ext cx="4230168" cy="4114800"/>
          </a:xfrm>
          <a:custGeom>
            <a:avLst/>
            <a:gdLst/>
            <a:ahLst/>
            <a:cxnLst/>
            <a:rect r="r" b="b" t="t" l="l"/>
            <a:pathLst>
              <a:path h="4114800" w="4230168">
                <a:moveTo>
                  <a:pt x="0" y="0"/>
                </a:moveTo>
                <a:lnTo>
                  <a:pt x="4230168" y="0"/>
                </a:lnTo>
                <a:lnTo>
                  <a:pt x="42301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219946" y="2531588"/>
            <a:ext cx="13848107" cy="1768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78"/>
              </a:lnSpc>
              <a:spcBef>
                <a:spcPct val="0"/>
              </a:spcBef>
            </a:pPr>
            <a:r>
              <a:rPr lang="en-US" sz="3462" spc="339">
                <a:solidFill>
                  <a:srgbClr val="231F20"/>
                </a:solidFill>
                <a:latin typeface="Open Sans 1"/>
              </a:rPr>
              <a:t>A projekt célja egy modern weboldal létrehozása, amely lehetővé teszi a felhasználók számára, hogy könnyedén keressenek és foglaljanak szállást.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36426" y="4569857"/>
            <a:ext cx="7749782" cy="33783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92179" indent="-296090" lvl="1">
              <a:lnSpc>
                <a:spcPts val="3839"/>
              </a:lnSpc>
              <a:buFont typeface="Arial"/>
              <a:buChar char="•"/>
            </a:pPr>
            <a:r>
              <a:rPr lang="en-US" sz="2742">
                <a:solidFill>
                  <a:srgbClr val="231F20"/>
                </a:solidFill>
                <a:latin typeface="Open Sans 2 Bold"/>
              </a:rPr>
              <a:t>Keresés és Foglalás</a:t>
            </a:r>
          </a:p>
          <a:p>
            <a:pPr algn="just" marL="1184358" indent="-394786" lvl="2">
              <a:lnSpc>
                <a:spcPts val="3839"/>
              </a:lnSpc>
              <a:buFont typeface="Arial"/>
              <a:buChar char="⚬"/>
            </a:pPr>
            <a:r>
              <a:rPr lang="en-US" sz="2742">
                <a:solidFill>
                  <a:srgbClr val="231F20"/>
                </a:solidFill>
                <a:latin typeface="Open Sans 2"/>
              </a:rPr>
              <a:t>Könnyű és a</a:t>
            </a:r>
            <a:r>
              <a:rPr lang="en-US" sz="2742">
                <a:solidFill>
                  <a:srgbClr val="231F20"/>
                </a:solidFill>
                <a:latin typeface="Open Sans 2"/>
              </a:rPr>
              <a:t>szálláskeresés országosan.</a:t>
            </a:r>
          </a:p>
          <a:p>
            <a:pPr algn="just" marL="1184358" indent="-394786" lvl="2">
              <a:lnSpc>
                <a:spcPts val="3839"/>
              </a:lnSpc>
              <a:buFont typeface="Arial"/>
              <a:buChar char="⚬"/>
            </a:pPr>
            <a:r>
              <a:rPr lang="en-US" sz="2742">
                <a:solidFill>
                  <a:srgbClr val="231F20"/>
                </a:solidFill>
                <a:latin typeface="Open Sans 2"/>
              </a:rPr>
              <a:t>Egyszerű foglalási folyamat.</a:t>
            </a:r>
          </a:p>
          <a:p>
            <a:pPr algn="just" marL="592179" indent="-296090" lvl="1">
              <a:lnSpc>
                <a:spcPts val="3839"/>
              </a:lnSpc>
              <a:buFont typeface="Arial"/>
              <a:buChar char="•"/>
            </a:pPr>
            <a:r>
              <a:rPr lang="en-US" sz="2742">
                <a:solidFill>
                  <a:srgbClr val="231F20"/>
                </a:solidFill>
                <a:latin typeface="Open Sans 2 Bold"/>
              </a:rPr>
              <a:t>Országos Lefedettség</a:t>
            </a:r>
          </a:p>
          <a:p>
            <a:pPr algn="just" marL="1184358" indent="-394786" lvl="2">
              <a:lnSpc>
                <a:spcPts val="3839"/>
              </a:lnSpc>
              <a:buFont typeface="Arial"/>
              <a:buChar char="⚬"/>
            </a:pPr>
            <a:r>
              <a:rPr lang="en-US" sz="2742">
                <a:solidFill>
                  <a:srgbClr val="231F20"/>
                </a:solidFill>
                <a:latin typeface="Open Sans 2"/>
              </a:rPr>
              <a:t>Szállások elérhetőek országszerte.</a:t>
            </a:r>
          </a:p>
          <a:p>
            <a:pPr algn="just" marL="1184358" indent="-394786" lvl="2">
              <a:lnSpc>
                <a:spcPts val="3839"/>
              </a:lnSpc>
              <a:buFont typeface="Arial"/>
              <a:buChar char="⚬"/>
            </a:pPr>
            <a:r>
              <a:rPr lang="en-US" sz="2742">
                <a:solidFill>
                  <a:srgbClr val="231F20"/>
                </a:solidFill>
                <a:latin typeface="Open Sans 2"/>
              </a:rPr>
              <a:t>Utazók és turisták könnyen találnak megfelelő szállást.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36426" y="8093000"/>
            <a:ext cx="7749782" cy="19210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92179" indent="-296090" lvl="1">
              <a:lnSpc>
                <a:spcPts val="3839"/>
              </a:lnSpc>
              <a:buFont typeface="Arial"/>
              <a:buChar char="•"/>
            </a:pPr>
            <a:r>
              <a:rPr lang="en-US" sz="2742">
                <a:solidFill>
                  <a:srgbClr val="231F20"/>
                </a:solidFill>
                <a:latin typeface="Open Sans 2 Bold"/>
              </a:rPr>
              <a:t>Részletes információk</a:t>
            </a:r>
          </a:p>
          <a:p>
            <a:pPr algn="just" marL="1184358" indent="-394786" lvl="2">
              <a:lnSpc>
                <a:spcPts val="3839"/>
              </a:lnSpc>
              <a:buFont typeface="Arial"/>
              <a:buChar char="⚬"/>
            </a:pPr>
            <a:r>
              <a:rPr lang="en-US" sz="2742">
                <a:solidFill>
                  <a:srgbClr val="231F20"/>
                </a:solidFill>
                <a:latin typeface="Open Sans 2"/>
              </a:rPr>
              <a:t>Szállások részletes leírása.</a:t>
            </a:r>
          </a:p>
          <a:p>
            <a:pPr algn="just" marL="1184358" indent="-394786" lvl="2">
              <a:lnSpc>
                <a:spcPts val="3839"/>
              </a:lnSpc>
              <a:buFont typeface="Arial"/>
              <a:buChar char="⚬"/>
            </a:pPr>
            <a:r>
              <a:rPr lang="en-US" sz="2742">
                <a:solidFill>
                  <a:srgbClr val="231F20"/>
                </a:solidFill>
                <a:latin typeface="Open Sans 2"/>
              </a:rPr>
              <a:t>Árak és elérhető kényelmi szolgáltatások.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16436996" y="6372717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5112194" y="-5758799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517838" y="384548"/>
            <a:ext cx="13252325" cy="1709214"/>
            <a:chOff x="0" y="0"/>
            <a:chExt cx="17669766" cy="2278952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17669766" cy="2278952"/>
              <a:chOff x="0" y="0"/>
              <a:chExt cx="2559239" cy="330077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559240" cy="330077"/>
              </a:xfrm>
              <a:custGeom>
                <a:avLst/>
                <a:gdLst/>
                <a:ahLst/>
                <a:cxnLst/>
                <a:rect r="r" b="b" t="t" l="l"/>
                <a:pathLst>
                  <a:path h="330077" w="2559240">
                    <a:moveTo>
                      <a:pt x="0" y="0"/>
                    </a:moveTo>
                    <a:lnTo>
                      <a:pt x="2559240" y="0"/>
                    </a:lnTo>
                    <a:lnTo>
                      <a:pt x="2559240" y="330077"/>
                    </a:lnTo>
                    <a:lnTo>
                      <a:pt x="0" y="33007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59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0" y="352578"/>
              <a:ext cx="17669766" cy="15444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748"/>
                </a:lnSpc>
              </a:pPr>
              <a:r>
                <a:rPr lang="en-US" sz="7063" spc="692">
                  <a:solidFill>
                    <a:srgbClr val="231F20"/>
                  </a:solidFill>
                  <a:latin typeface="Oswald Bold"/>
                </a:rPr>
                <a:t>TERVEZETT FUNKCIÓK: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672983" y="2511936"/>
            <a:ext cx="16397791" cy="6914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02446" indent="-351223" lvl="1">
              <a:lnSpc>
                <a:spcPts val="5563"/>
              </a:lnSpc>
              <a:buFont typeface="Arial"/>
              <a:buChar char="•"/>
            </a:pPr>
            <a:r>
              <a:rPr lang="en-US" sz="3253" spc="318">
                <a:solidFill>
                  <a:srgbClr val="231F20"/>
                </a:solidFill>
                <a:latin typeface="Oswald Bold"/>
              </a:rPr>
              <a:t>FELHASZNÁLÓK KEZELÉSE ( SZÁLLÁS ADÓ, SZÁLLÁS FOGLALÓ) (CRUD)</a:t>
            </a:r>
          </a:p>
          <a:p>
            <a:pPr marL="702446" indent="-351223" lvl="1">
              <a:lnSpc>
                <a:spcPts val="5563"/>
              </a:lnSpc>
              <a:buFont typeface="Arial"/>
              <a:buChar char="•"/>
            </a:pPr>
            <a:r>
              <a:rPr lang="en-US" sz="3253" spc="318">
                <a:solidFill>
                  <a:srgbClr val="231F20"/>
                </a:solidFill>
                <a:latin typeface="Oswald Bold"/>
              </a:rPr>
              <a:t>FELHASZNÁLÓI MUNKAMENET MEGVALÓSÍTÁSA TÖBB JOGOSULTSÁGI SZINTTEL </a:t>
            </a:r>
          </a:p>
          <a:p>
            <a:pPr marL="702446" indent="-351223" lvl="1">
              <a:lnSpc>
                <a:spcPts val="5563"/>
              </a:lnSpc>
              <a:buFont typeface="Arial"/>
              <a:buChar char="•"/>
            </a:pPr>
            <a:r>
              <a:rPr lang="en-US" sz="3253" spc="318">
                <a:solidFill>
                  <a:srgbClr val="231F20"/>
                </a:solidFill>
                <a:latin typeface="Oswald Bold"/>
              </a:rPr>
              <a:t>SZÁLLÁS KERESÉS</a:t>
            </a:r>
          </a:p>
          <a:p>
            <a:pPr marL="702446" indent="-351223" lvl="1">
              <a:lnSpc>
                <a:spcPts val="5563"/>
              </a:lnSpc>
              <a:buFont typeface="Arial"/>
              <a:buChar char="•"/>
            </a:pPr>
            <a:r>
              <a:rPr lang="en-US" sz="3253" spc="318">
                <a:solidFill>
                  <a:srgbClr val="231F20"/>
                </a:solidFill>
                <a:latin typeface="Oswald Bold"/>
              </a:rPr>
              <a:t>SZÁLLÁSHELYEK ÉRTÉKELÉSE</a:t>
            </a:r>
          </a:p>
          <a:p>
            <a:pPr marL="702446" indent="-351223" lvl="1">
              <a:lnSpc>
                <a:spcPts val="5563"/>
              </a:lnSpc>
              <a:buFont typeface="Arial"/>
              <a:buChar char="•"/>
            </a:pPr>
            <a:r>
              <a:rPr lang="en-US" sz="3253" spc="318">
                <a:solidFill>
                  <a:srgbClr val="231F20"/>
                </a:solidFill>
                <a:latin typeface="Oswald Bold"/>
              </a:rPr>
              <a:t>FOGLALÁS</a:t>
            </a:r>
          </a:p>
          <a:p>
            <a:pPr marL="702446" indent="-351223" lvl="1">
              <a:lnSpc>
                <a:spcPts val="5563"/>
              </a:lnSpc>
              <a:buFont typeface="Arial"/>
              <a:buChar char="•"/>
            </a:pPr>
            <a:r>
              <a:rPr lang="en-US" sz="3253" spc="318">
                <a:solidFill>
                  <a:srgbClr val="231F20"/>
                </a:solidFill>
                <a:latin typeface="Oswald Bold"/>
              </a:rPr>
              <a:t>FELKAPOTT ÚTI CÉLOK</a:t>
            </a:r>
          </a:p>
          <a:p>
            <a:pPr marL="702446" indent="-351223" lvl="1">
              <a:lnSpc>
                <a:spcPts val="5563"/>
              </a:lnSpc>
              <a:buFont typeface="Arial"/>
              <a:buChar char="•"/>
            </a:pPr>
            <a:r>
              <a:rPr lang="en-US" sz="3253" spc="318">
                <a:solidFill>
                  <a:srgbClr val="231F20"/>
                </a:solidFill>
                <a:latin typeface="Oswald Bold"/>
              </a:rPr>
              <a:t>LEGOLCSÓBB SZÁLLÁSHELYEK</a:t>
            </a:r>
          </a:p>
          <a:p>
            <a:pPr marL="702446" indent="-351223" lvl="1">
              <a:lnSpc>
                <a:spcPts val="5563"/>
              </a:lnSpc>
              <a:buFont typeface="Arial"/>
              <a:buChar char="•"/>
            </a:pPr>
            <a:r>
              <a:rPr lang="en-US" sz="3253" spc="318">
                <a:solidFill>
                  <a:srgbClr val="231F20"/>
                </a:solidFill>
                <a:latin typeface="Oswald Bold"/>
              </a:rPr>
              <a:t>LEGUTÓBB KERESETT SZÁLLÁSHELYEK</a:t>
            </a:r>
          </a:p>
          <a:p>
            <a:pPr marL="702446" indent="-351223" lvl="1">
              <a:lnSpc>
                <a:spcPts val="5563"/>
              </a:lnSpc>
              <a:buFont typeface="Arial"/>
              <a:buChar char="•"/>
            </a:pPr>
            <a:r>
              <a:rPr lang="en-US" sz="3253" spc="318">
                <a:solidFill>
                  <a:srgbClr val="231F20"/>
                </a:solidFill>
                <a:latin typeface="Oswald Bold"/>
              </a:rPr>
              <a:t>SZÁLLÁS ADÓ OLDAL (CRUD)</a:t>
            </a:r>
          </a:p>
          <a:p>
            <a:pPr marL="702446" indent="-351223" lvl="1">
              <a:lnSpc>
                <a:spcPts val="5563"/>
              </a:lnSpc>
              <a:buFont typeface="Arial"/>
              <a:buChar char="•"/>
            </a:pPr>
            <a:r>
              <a:rPr lang="en-US" sz="3253" spc="318">
                <a:solidFill>
                  <a:srgbClr val="231F20"/>
                </a:solidFill>
                <a:latin typeface="Oswald Bold"/>
              </a:rPr>
              <a:t>SZÁLLÁS FOGLALÓ (CRUD)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16436996" y="6372717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5112194" y="-5758799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517838" y="384548"/>
            <a:ext cx="13252325" cy="1709214"/>
            <a:chOff x="0" y="0"/>
            <a:chExt cx="17669766" cy="2278952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17669766" cy="2278952"/>
              <a:chOff x="0" y="0"/>
              <a:chExt cx="2559239" cy="330077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559240" cy="330077"/>
              </a:xfrm>
              <a:custGeom>
                <a:avLst/>
                <a:gdLst/>
                <a:ahLst/>
                <a:cxnLst/>
                <a:rect r="r" b="b" t="t" l="l"/>
                <a:pathLst>
                  <a:path h="330077" w="2559240">
                    <a:moveTo>
                      <a:pt x="0" y="0"/>
                    </a:moveTo>
                    <a:lnTo>
                      <a:pt x="2559240" y="0"/>
                    </a:lnTo>
                    <a:lnTo>
                      <a:pt x="2559240" y="330077"/>
                    </a:lnTo>
                    <a:lnTo>
                      <a:pt x="0" y="33007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59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0" y="352578"/>
              <a:ext cx="17669766" cy="15444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748"/>
                </a:lnSpc>
              </a:pPr>
              <a:r>
                <a:rPr lang="en-US" sz="7063" spc="692">
                  <a:solidFill>
                    <a:srgbClr val="231F20"/>
                  </a:solidFill>
                  <a:latin typeface="Oswald Bold"/>
                </a:rPr>
                <a:t>MUNKA ÜTEME: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2548544" y="4091736"/>
            <a:ext cx="13190912" cy="30344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928955" indent="-464477" lvl="1">
              <a:lnSpc>
                <a:spcPts val="6023"/>
              </a:lnSpc>
              <a:buFont typeface="Arial"/>
              <a:buChar char="•"/>
            </a:pPr>
            <a:r>
              <a:rPr lang="en-US" sz="4302" spc="210">
                <a:solidFill>
                  <a:srgbClr val="231F20"/>
                </a:solidFill>
                <a:latin typeface="Open Sans 2 Bold"/>
              </a:rPr>
              <a:t> HETENTE MEETING</a:t>
            </a:r>
          </a:p>
          <a:p>
            <a:pPr algn="ctr" marL="928955" indent="-464477" lvl="1">
              <a:lnSpc>
                <a:spcPts val="6023"/>
              </a:lnSpc>
              <a:buFont typeface="Arial"/>
              <a:buChar char="•"/>
            </a:pPr>
            <a:r>
              <a:rPr lang="en-US" sz="4302" spc="210">
                <a:solidFill>
                  <a:srgbClr val="231F20"/>
                </a:solidFill>
                <a:latin typeface="Open Sans 2 Bold"/>
              </a:rPr>
              <a:t>MEGOLDÁSOK KÖZÖS ÁTTEKINTÉSE</a:t>
            </a:r>
          </a:p>
          <a:p>
            <a:pPr algn="ctr" marL="928955" indent="-464477" lvl="1">
              <a:lnSpc>
                <a:spcPts val="6023"/>
              </a:lnSpc>
              <a:buFont typeface="Arial"/>
              <a:buChar char="•"/>
            </a:pPr>
            <a:r>
              <a:rPr lang="en-US" sz="4302" spc="210">
                <a:solidFill>
                  <a:srgbClr val="231F20"/>
                </a:solidFill>
                <a:latin typeface="Open Sans 2 Bold"/>
              </a:rPr>
              <a:t>JAVASLATOK, ÉSZREVÉTELEK MEGOSZTÁSA</a:t>
            </a:r>
          </a:p>
          <a:p>
            <a:pPr algn="ctr" marL="928955" indent="-464477" lvl="1">
              <a:lnSpc>
                <a:spcPts val="6023"/>
              </a:lnSpc>
              <a:buFont typeface="Arial"/>
              <a:buChar char="•"/>
            </a:pPr>
            <a:r>
              <a:rPr lang="en-US" sz="4302" spc="210">
                <a:solidFill>
                  <a:srgbClr val="231F20"/>
                </a:solidFill>
                <a:latin typeface="Open Sans 2 Bold"/>
              </a:rPr>
              <a:t>FELADATOK / HATÁRIDŐK KIOSZTÁSA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16436996" y="6372717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5112194" y="-5758799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517838" y="384548"/>
            <a:ext cx="13252325" cy="1709214"/>
            <a:chOff x="0" y="0"/>
            <a:chExt cx="17669766" cy="2278952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17669766" cy="2278952"/>
              <a:chOff x="0" y="0"/>
              <a:chExt cx="2559239" cy="330077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559240" cy="330077"/>
              </a:xfrm>
              <a:custGeom>
                <a:avLst/>
                <a:gdLst/>
                <a:ahLst/>
                <a:cxnLst/>
                <a:rect r="r" b="b" t="t" l="l"/>
                <a:pathLst>
                  <a:path h="330077" w="2559240">
                    <a:moveTo>
                      <a:pt x="0" y="0"/>
                    </a:moveTo>
                    <a:lnTo>
                      <a:pt x="2559240" y="0"/>
                    </a:lnTo>
                    <a:lnTo>
                      <a:pt x="2559240" y="330077"/>
                    </a:lnTo>
                    <a:lnTo>
                      <a:pt x="0" y="33007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59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0" y="352578"/>
              <a:ext cx="17669766" cy="15444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748"/>
                </a:lnSpc>
              </a:pPr>
              <a:r>
                <a:rPr lang="en-US" sz="7063" spc="692">
                  <a:solidFill>
                    <a:srgbClr val="231F20"/>
                  </a:solidFill>
                  <a:latin typeface="Oswald Bold"/>
                </a:rPr>
                <a:t>HATÁRIDŐK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420232" y="3499501"/>
            <a:ext cx="15447536" cy="4576398"/>
          </a:xfrm>
          <a:custGeom>
            <a:avLst/>
            <a:gdLst/>
            <a:ahLst/>
            <a:cxnLst/>
            <a:rect r="r" b="b" t="t" l="l"/>
            <a:pathLst>
              <a:path h="4576398" w="15447536">
                <a:moveTo>
                  <a:pt x="0" y="0"/>
                </a:moveTo>
                <a:lnTo>
                  <a:pt x="15447536" y="0"/>
                </a:lnTo>
                <a:lnTo>
                  <a:pt x="15447536" y="4576398"/>
                </a:lnTo>
                <a:lnTo>
                  <a:pt x="0" y="457639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16436996" y="6372717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5112194" y="-5758799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517838" y="384548"/>
            <a:ext cx="13252325" cy="1709214"/>
            <a:chOff x="0" y="0"/>
            <a:chExt cx="17669766" cy="2278952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17669766" cy="2278952"/>
              <a:chOff x="0" y="0"/>
              <a:chExt cx="2559239" cy="330077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559240" cy="330077"/>
              </a:xfrm>
              <a:custGeom>
                <a:avLst/>
                <a:gdLst/>
                <a:ahLst/>
                <a:cxnLst/>
                <a:rect r="r" b="b" t="t" l="l"/>
                <a:pathLst>
                  <a:path h="330077" w="2559240">
                    <a:moveTo>
                      <a:pt x="0" y="0"/>
                    </a:moveTo>
                    <a:lnTo>
                      <a:pt x="2559240" y="0"/>
                    </a:lnTo>
                    <a:lnTo>
                      <a:pt x="2559240" y="330077"/>
                    </a:lnTo>
                    <a:lnTo>
                      <a:pt x="0" y="33007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59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0" y="352578"/>
              <a:ext cx="17669766" cy="15444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748"/>
                </a:lnSpc>
              </a:pPr>
              <a:r>
                <a:rPr lang="en-US" sz="7063" spc="692">
                  <a:solidFill>
                    <a:srgbClr val="231F20"/>
                  </a:solidFill>
                  <a:latin typeface="Oswald Bold"/>
                </a:rPr>
                <a:t>GANTT DIAGRAM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028700" y="2578647"/>
            <a:ext cx="16122920" cy="7328600"/>
          </a:xfrm>
          <a:custGeom>
            <a:avLst/>
            <a:gdLst/>
            <a:ahLst/>
            <a:cxnLst/>
            <a:rect r="r" b="b" t="t" l="l"/>
            <a:pathLst>
              <a:path h="7328600" w="16122920">
                <a:moveTo>
                  <a:pt x="0" y="0"/>
                </a:moveTo>
                <a:lnTo>
                  <a:pt x="16122920" y="0"/>
                </a:lnTo>
                <a:lnTo>
                  <a:pt x="16122920" y="7328600"/>
                </a:lnTo>
                <a:lnTo>
                  <a:pt x="0" y="73286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16436996" y="6372717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5112194" y="-5758799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05203" y="4542091"/>
            <a:ext cx="15277594" cy="964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28"/>
              </a:lnSpc>
            </a:pPr>
            <a:r>
              <a:rPr lang="en-US" sz="4811" spc="471">
                <a:solidFill>
                  <a:srgbClr val="231F20"/>
                </a:solidFill>
                <a:latin typeface="Oswald Bold"/>
              </a:rPr>
              <a:t>HAMAROSAN FOLYTATJUK A 2. MÉRFÖLDKŐVEL..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DAFxEt4VywY</dc:identifier>
  <dcterms:modified xsi:type="dcterms:W3CDTF">2011-08-01T06:04:30Z</dcterms:modified>
  <cp:revision>1</cp:revision>
  <dc:title>1merfoldko</dc:title>
</cp:coreProperties>
</file>