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6efbac5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6efbac5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Forces are applied in a way representative of feasible actuation methods currently employed in physical soft robotic arms (applying nodally instead of at end-effector). Simulates muscle contraction and </a:t>
            </a:r>
            <a:r>
              <a:rPr lang="en"/>
              <a:t>granular packing methods.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6efbac5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6efbac5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prof for a next step on how to simulate the robotic arm moving without it </a:t>
            </a:r>
            <a:r>
              <a:rPr lang="en"/>
              <a:t>swinging</a:t>
            </a:r>
            <a:r>
              <a:rPr lang="en"/>
              <a:t> continuously </a:t>
            </a:r>
            <a:endParaRPr/>
          </a:p>
          <a:p>
            <a:pPr indent="0" lvl="0" marL="0" rtl="0" algn="l">
              <a:spcBef>
                <a:spcPts val="0"/>
              </a:spcBef>
              <a:spcAft>
                <a:spcPts val="0"/>
              </a:spcAft>
              <a:buNone/>
            </a:pPr>
            <a:r>
              <a:rPr lang="en"/>
              <a:t>Fixed the last node at the target position ("goal")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6efbac564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6efbac564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Concerns: Researcher has to compute deflection angle to find the forces to apply. With inverse kinematic results, force required needs to be computed.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6efbac564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6efbac564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an inputted end effector location, our framework can work like an inverse kinematics solver and produce the necessary angles to achieve an end point. In addition, our framework can also adapt around any obstacles as well. Dodging an </a:t>
            </a:r>
            <a:r>
              <a:rPr lang="en"/>
              <a:t>obstacle can be modeled by a manual force input at a node.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17a212f4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17a212f4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1800"/>
              </a:spcBef>
              <a:spcAft>
                <a:spcPts val="0"/>
              </a:spcAft>
              <a:buNone/>
            </a:pPr>
            <a:r>
              <a:rPr b="1" lang="en" sz="2700">
                <a:latin typeface="Times New Roman"/>
                <a:ea typeface="Times New Roman"/>
                <a:cs typeface="Times New Roman"/>
                <a:sym typeface="Times New Roman"/>
              </a:rPr>
              <a:t>Modeling a </a:t>
            </a:r>
            <a:r>
              <a:rPr b="1" lang="en" sz="2700">
                <a:solidFill>
                  <a:srgbClr val="FF0000"/>
                </a:solidFill>
                <a:latin typeface="Times New Roman"/>
                <a:ea typeface="Times New Roman"/>
                <a:cs typeface="Times New Roman"/>
                <a:sym typeface="Times New Roman"/>
              </a:rPr>
              <a:t>S</a:t>
            </a:r>
            <a:r>
              <a:rPr b="1" lang="en" sz="2700">
                <a:latin typeface="Times New Roman"/>
                <a:ea typeface="Times New Roman"/>
                <a:cs typeface="Times New Roman"/>
                <a:sym typeface="Times New Roman"/>
              </a:rPr>
              <a:t>oft </a:t>
            </a:r>
            <a:r>
              <a:rPr b="1" lang="en" sz="2700">
                <a:solidFill>
                  <a:srgbClr val="FF0000"/>
                </a:solidFill>
                <a:latin typeface="Times New Roman"/>
                <a:ea typeface="Times New Roman"/>
                <a:cs typeface="Times New Roman"/>
                <a:sym typeface="Times New Roman"/>
              </a:rPr>
              <a:t>M</a:t>
            </a:r>
            <a:r>
              <a:rPr b="1" lang="en" sz="2700">
                <a:latin typeface="Times New Roman"/>
                <a:ea typeface="Times New Roman"/>
                <a:cs typeface="Times New Roman"/>
                <a:sym typeface="Times New Roman"/>
              </a:rPr>
              <a:t>odular </a:t>
            </a:r>
            <a:r>
              <a:rPr b="1" lang="en" sz="2700">
                <a:solidFill>
                  <a:srgbClr val="FF0000"/>
                </a:solidFill>
                <a:latin typeface="Times New Roman"/>
                <a:ea typeface="Times New Roman"/>
                <a:cs typeface="Times New Roman"/>
                <a:sym typeface="Times New Roman"/>
              </a:rPr>
              <a:t>A</a:t>
            </a:r>
            <a:r>
              <a:rPr b="1" lang="en" sz="2700">
                <a:latin typeface="Times New Roman"/>
                <a:ea typeface="Times New Roman"/>
                <a:cs typeface="Times New Roman"/>
                <a:sym typeface="Times New Roman"/>
              </a:rPr>
              <a:t>daptive </a:t>
            </a:r>
            <a:r>
              <a:rPr b="1" lang="en" sz="2700">
                <a:solidFill>
                  <a:srgbClr val="FF0000"/>
                </a:solidFill>
                <a:latin typeface="Times New Roman"/>
                <a:ea typeface="Times New Roman"/>
                <a:cs typeface="Times New Roman"/>
                <a:sym typeface="Times New Roman"/>
              </a:rPr>
              <a:t>R</a:t>
            </a:r>
            <a:r>
              <a:rPr b="1" lang="en" sz="2700">
                <a:latin typeface="Times New Roman"/>
                <a:ea typeface="Times New Roman"/>
                <a:cs typeface="Times New Roman"/>
                <a:sym typeface="Times New Roman"/>
              </a:rPr>
              <a:t>obotic </a:t>
            </a:r>
            <a:r>
              <a:rPr b="1" lang="en" sz="2700">
                <a:solidFill>
                  <a:srgbClr val="FF0000"/>
                </a:solidFill>
                <a:latin typeface="Times New Roman"/>
                <a:ea typeface="Times New Roman"/>
                <a:cs typeface="Times New Roman"/>
                <a:sym typeface="Times New Roman"/>
              </a:rPr>
              <a:t>T</a:t>
            </a:r>
            <a:r>
              <a:rPr b="1" lang="en" sz="2700">
                <a:latin typeface="Times New Roman"/>
                <a:ea typeface="Times New Roman"/>
                <a:cs typeface="Times New Roman"/>
                <a:sym typeface="Times New Roman"/>
              </a:rPr>
              <a:t>echnology </a:t>
            </a:r>
            <a:r>
              <a:rPr b="1" lang="en" sz="2700">
                <a:latin typeface="Times New Roman"/>
                <a:ea typeface="Times New Roman"/>
                <a:cs typeface="Times New Roman"/>
                <a:sym typeface="Times New Roman"/>
              </a:rPr>
              <a:t>(SMART)</a:t>
            </a:r>
            <a:r>
              <a:rPr b="1" lang="en" sz="2700">
                <a:latin typeface="Times New Roman"/>
                <a:ea typeface="Times New Roman"/>
                <a:cs typeface="Times New Roman"/>
                <a:sym typeface="Times New Roman"/>
              </a:rPr>
              <a:t> Arm </a:t>
            </a:r>
            <a:endParaRPr b="1" sz="2700">
              <a:latin typeface="Times New Roman"/>
              <a:ea typeface="Times New Roman"/>
              <a:cs typeface="Times New Roman"/>
              <a:sym typeface="Times New Roman"/>
            </a:endParaRPr>
          </a:p>
          <a:p>
            <a:pPr indent="0" lvl="0" marL="0" rtl="0" algn="l">
              <a:spcBef>
                <a:spcPts val="1800"/>
              </a:spcBef>
              <a:spcAft>
                <a:spcPts val="0"/>
              </a:spcAft>
              <a:buClr>
                <a:schemeClr val="dk1"/>
              </a:buClr>
              <a:buSzPts val="1100"/>
              <a:buFont typeface="Arial"/>
              <a:buNone/>
            </a:pPr>
            <a:r>
              <a:t/>
            </a:r>
            <a:endParaRPr b="1" sz="2300">
              <a:latin typeface="Times New Roman"/>
              <a:ea typeface="Times New Roman"/>
              <a:cs typeface="Times New Roman"/>
              <a:sym typeface="Times New Roman"/>
            </a:endParaRPr>
          </a:p>
        </p:txBody>
      </p:sp>
      <p:sp>
        <p:nvSpPr>
          <p:cNvPr id="55" name="Google Shape;55;p13"/>
          <p:cNvSpPr txBox="1"/>
          <p:nvPr>
            <p:ph idx="1" type="subTitle"/>
          </p:nvPr>
        </p:nvSpPr>
        <p:spPr>
          <a:xfrm>
            <a:off x="311700" y="2972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Che Jin Goh and Agathiya Tharun</a:t>
            </a:r>
            <a:endParaRPr sz="1800"/>
          </a:p>
        </p:txBody>
      </p:sp>
      <p:sp>
        <p:nvSpPr>
          <p:cNvPr id="56" name="Google Shape;56;p13"/>
          <p:cNvSpPr txBox="1"/>
          <p:nvPr/>
        </p:nvSpPr>
        <p:spPr>
          <a:xfrm>
            <a:off x="311700" y="181650"/>
            <a:ext cx="31431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MAE263F Midterm Presentation</a:t>
            </a:r>
            <a:endParaRPr sz="15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a:t>
            </a:r>
            <a:endParaRPr/>
          </a:p>
        </p:txBody>
      </p:sp>
      <p:sp>
        <p:nvSpPr>
          <p:cNvPr id="62" name="Google Shape;62;p1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Goal: </a:t>
            </a:r>
            <a:endParaRPr b="1" u="sng"/>
          </a:p>
          <a:p>
            <a:pPr indent="-317500" lvl="0" marL="457200" rtl="0" algn="l">
              <a:spcBef>
                <a:spcPts val="1200"/>
              </a:spcBef>
              <a:spcAft>
                <a:spcPts val="0"/>
              </a:spcAft>
              <a:buSzPts val="1400"/>
              <a:buChar char="-"/>
            </a:pPr>
            <a:r>
              <a:rPr lang="en"/>
              <a:t>Simulate a modular soft robotic arm</a:t>
            </a:r>
            <a:endParaRPr/>
          </a:p>
          <a:p>
            <a:pPr indent="-317500" lvl="0" marL="457200" rtl="0" algn="l">
              <a:spcBef>
                <a:spcPts val="0"/>
              </a:spcBef>
              <a:spcAft>
                <a:spcPts val="0"/>
              </a:spcAft>
              <a:buSzPts val="1400"/>
              <a:buChar char="-"/>
            </a:pPr>
            <a:r>
              <a:rPr lang="en"/>
              <a:t>Develop a foundational framework for researchers to leverage and tweak to model their proposal</a:t>
            </a:r>
            <a:endParaRPr/>
          </a:p>
          <a:p>
            <a:pPr indent="0" lvl="0" marL="0" rtl="0" algn="l">
              <a:spcBef>
                <a:spcPts val="1200"/>
              </a:spcBef>
              <a:spcAft>
                <a:spcPts val="0"/>
              </a:spcAft>
              <a:buNone/>
            </a:pPr>
            <a:r>
              <a:rPr b="1" lang="en" u="sng"/>
              <a:t>Method:</a:t>
            </a:r>
            <a:endParaRPr b="1" u="sng"/>
          </a:p>
          <a:p>
            <a:pPr indent="-317500" lvl="0" marL="457200" rtl="0" algn="l">
              <a:spcBef>
                <a:spcPts val="1200"/>
              </a:spcBef>
              <a:spcAft>
                <a:spcPts val="0"/>
              </a:spcAft>
              <a:buSzPts val="1400"/>
              <a:buChar char="-"/>
            </a:pPr>
            <a:r>
              <a:rPr lang="en"/>
              <a:t>Assign variable stiffness to each node</a:t>
            </a:r>
            <a:endParaRPr/>
          </a:p>
          <a:p>
            <a:pPr indent="-317500" lvl="0" marL="457200" rtl="0" algn="l">
              <a:spcBef>
                <a:spcPts val="0"/>
              </a:spcBef>
              <a:spcAft>
                <a:spcPts val="0"/>
              </a:spcAft>
              <a:buSzPts val="1400"/>
              <a:buChar char="-"/>
            </a:pPr>
            <a:r>
              <a:rPr lang="en"/>
              <a:t>Apply forces to “spawned joints” in a representative way to induce bending</a:t>
            </a:r>
            <a:endParaRPr/>
          </a:p>
          <a:p>
            <a:pPr indent="-304800" lvl="1" marL="914400" rtl="0" algn="l">
              <a:spcBef>
                <a:spcPts val="0"/>
              </a:spcBef>
              <a:spcAft>
                <a:spcPts val="0"/>
              </a:spcAft>
              <a:buSzPts val="1200"/>
              <a:buChar char="-"/>
            </a:pPr>
            <a:r>
              <a:rPr lang="en"/>
              <a:t>Unstiffened nodes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63" name="Google Shape;63;p14"/>
          <p:cNvPicPr preferRelativeResize="0"/>
          <p:nvPr/>
        </p:nvPicPr>
        <p:blipFill>
          <a:blip r:embed="rId3">
            <a:alphaModFix/>
          </a:blip>
          <a:stretch>
            <a:fillRect/>
          </a:stretch>
        </p:blipFill>
        <p:spPr>
          <a:xfrm>
            <a:off x="4497675" y="1357325"/>
            <a:ext cx="4194176" cy="2092735"/>
          </a:xfrm>
          <a:prstGeom prst="rect">
            <a:avLst/>
          </a:prstGeom>
          <a:noFill/>
          <a:ln>
            <a:noFill/>
          </a:ln>
        </p:spPr>
      </p:pic>
      <p:sp>
        <p:nvSpPr>
          <p:cNvPr id="64" name="Google Shape;64;p14"/>
          <p:cNvSpPr txBox="1"/>
          <p:nvPr/>
        </p:nvSpPr>
        <p:spPr>
          <a:xfrm>
            <a:off x="4473162" y="3450050"/>
            <a:ext cx="42432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lt2"/>
                </a:solidFill>
              </a:rPr>
              <a:t>Figure 1: Simulated vs physical representation of soft arm</a:t>
            </a:r>
            <a:endParaRPr sz="10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Arm Capabilities</a:t>
            </a:r>
            <a:endParaRPr/>
          </a:p>
        </p:txBody>
      </p:sp>
      <p:sp>
        <p:nvSpPr>
          <p:cNvPr id="70" name="Google Shape;70;p15"/>
          <p:cNvSpPr txBox="1"/>
          <p:nvPr>
            <p:ph idx="1" type="body"/>
          </p:nvPr>
        </p:nvSpPr>
        <p:spPr>
          <a:xfrm>
            <a:off x="311700" y="1152475"/>
            <a:ext cx="4891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User-defined number of nodes, lengths, and stiffnesses</a:t>
            </a:r>
            <a:endParaRPr sz="1800"/>
          </a:p>
          <a:p>
            <a:pPr indent="-342900" lvl="0" marL="457200" rtl="0" algn="l">
              <a:spcBef>
                <a:spcPts val="0"/>
              </a:spcBef>
              <a:spcAft>
                <a:spcPts val="0"/>
              </a:spcAft>
              <a:buSzPts val="1800"/>
              <a:buChar char="-"/>
            </a:pPr>
            <a:r>
              <a:rPr lang="en" sz="1800"/>
              <a:t>Applied 1-DOF forces to induce bending at “spawned joints”</a:t>
            </a:r>
            <a:endParaRPr sz="1800"/>
          </a:p>
          <a:p>
            <a:pPr indent="-342900" lvl="1" marL="914400" rtl="0" algn="l">
              <a:spcBef>
                <a:spcPts val="0"/>
              </a:spcBef>
              <a:spcAft>
                <a:spcPts val="0"/>
              </a:spcAft>
              <a:buSzPts val="1800"/>
              <a:buChar char="-"/>
            </a:pPr>
            <a:r>
              <a:rPr lang="en" sz="1800"/>
              <a:t>Mimics physical contraction and rotational actuation</a:t>
            </a:r>
            <a:endParaRPr sz="1800"/>
          </a:p>
          <a:p>
            <a:pPr indent="-342900" lvl="0" marL="457200" rtl="0" algn="l">
              <a:spcBef>
                <a:spcPts val="0"/>
              </a:spcBef>
              <a:spcAft>
                <a:spcPts val="0"/>
              </a:spcAft>
              <a:buSzPts val="1800"/>
              <a:buChar char="-"/>
            </a:pPr>
            <a:r>
              <a:rPr lang="en" sz="1800"/>
              <a:t>SMART Arm can reach tight spaces near the base that traditional arms cannot; enhanced workspace</a:t>
            </a:r>
            <a:endParaRPr sz="1800"/>
          </a:p>
        </p:txBody>
      </p:sp>
      <p:pic>
        <p:nvPicPr>
          <p:cNvPr id="71" name="Google Shape;71;p15"/>
          <p:cNvPicPr preferRelativeResize="0"/>
          <p:nvPr/>
        </p:nvPicPr>
        <p:blipFill>
          <a:blip r:embed="rId3">
            <a:alphaModFix/>
          </a:blip>
          <a:stretch>
            <a:fillRect/>
          </a:stretch>
        </p:blipFill>
        <p:spPr>
          <a:xfrm>
            <a:off x="5202900" y="1152475"/>
            <a:ext cx="3629400" cy="3613672"/>
          </a:xfrm>
          <a:prstGeom prst="rect">
            <a:avLst/>
          </a:prstGeom>
          <a:noFill/>
          <a:ln>
            <a:noFill/>
          </a:ln>
        </p:spPr>
      </p:pic>
      <p:cxnSp>
        <p:nvCxnSpPr>
          <p:cNvPr id="72" name="Google Shape;72;p15"/>
          <p:cNvCxnSpPr/>
          <p:nvPr/>
        </p:nvCxnSpPr>
        <p:spPr>
          <a:xfrm flipH="1" rot="10800000">
            <a:off x="5895050" y="3781650"/>
            <a:ext cx="1044900" cy="672000"/>
          </a:xfrm>
          <a:prstGeom prst="straightConnector1">
            <a:avLst/>
          </a:prstGeom>
          <a:noFill/>
          <a:ln cap="flat" cmpd="sng" w="28575">
            <a:solidFill>
              <a:srgbClr val="0000FF"/>
            </a:solidFill>
            <a:prstDash val="solid"/>
            <a:round/>
            <a:headEnd len="med" w="med" type="none"/>
            <a:tailEnd len="med" w="med" type="triangle"/>
          </a:ln>
        </p:spPr>
      </p:cxnSp>
      <p:cxnSp>
        <p:nvCxnSpPr>
          <p:cNvPr id="73" name="Google Shape;73;p15"/>
          <p:cNvCxnSpPr/>
          <p:nvPr/>
        </p:nvCxnSpPr>
        <p:spPr>
          <a:xfrm rot="10800000">
            <a:off x="7134750" y="3797750"/>
            <a:ext cx="918900" cy="735600"/>
          </a:xfrm>
          <a:prstGeom prst="straightConnector1">
            <a:avLst/>
          </a:prstGeom>
          <a:noFill/>
          <a:ln cap="flat" cmpd="sng" w="28575">
            <a:solidFill>
              <a:srgbClr val="0000FF"/>
            </a:solidFill>
            <a:prstDash val="solid"/>
            <a:round/>
            <a:headEnd len="med" w="med" type="none"/>
            <a:tailEnd len="med" w="med" type="triangle"/>
          </a:ln>
        </p:spPr>
      </p:cxnSp>
      <p:sp>
        <p:nvSpPr>
          <p:cNvPr id="74" name="Google Shape;74;p15"/>
          <p:cNvSpPr txBox="1"/>
          <p:nvPr/>
        </p:nvSpPr>
        <p:spPr>
          <a:xfrm>
            <a:off x="5274250" y="4267650"/>
            <a:ext cx="807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rPr>
              <a:t>Base</a:t>
            </a:r>
            <a:endParaRPr sz="1600">
              <a:solidFill>
                <a:schemeClr val="lt1"/>
              </a:solidFill>
            </a:endParaRPr>
          </a:p>
        </p:txBody>
      </p:sp>
      <p:sp>
        <p:nvSpPr>
          <p:cNvPr id="75" name="Google Shape;75;p15"/>
          <p:cNvSpPr txBox="1"/>
          <p:nvPr/>
        </p:nvSpPr>
        <p:spPr>
          <a:xfrm>
            <a:off x="8024400" y="4435550"/>
            <a:ext cx="807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rPr>
              <a:t>Endpoint</a:t>
            </a:r>
            <a:endParaRPr sz="11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SMART Arm Capabilities</a:t>
            </a:r>
            <a:endParaRPr/>
          </a:p>
        </p:txBody>
      </p:sp>
      <p:sp>
        <p:nvSpPr>
          <p:cNvPr id="81" name="Google Shape;81;p16"/>
          <p:cNvSpPr txBox="1"/>
          <p:nvPr>
            <p:ph idx="1" type="body"/>
          </p:nvPr>
        </p:nvSpPr>
        <p:spPr>
          <a:xfrm>
            <a:off x="311700" y="1152475"/>
            <a:ext cx="2241000" cy="15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SMART Arm leveraging soft robotic capabilities and variable nodal stiffness</a:t>
            </a:r>
            <a:endParaRPr/>
          </a:p>
        </p:txBody>
      </p:sp>
      <p:pic>
        <p:nvPicPr>
          <p:cNvPr id="82" name="Google Shape;82;p16"/>
          <p:cNvPicPr preferRelativeResize="0"/>
          <p:nvPr/>
        </p:nvPicPr>
        <p:blipFill>
          <a:blip r:embed="rId3">
            <a:alphaModFix/>
          </a:blip>
          <a:stretch>
            <a:fillRect/>
          </a:stretch>
        </p:blipFill>
        <p:spPr>
          <a:xfrm>
            <a:off x="2552825" y="1165975"/>
            <a:ext cx="4038350" cy="3389400"/>
          </a:xfrm>
          <a:prstGeom prst="rect">
            <a:avLst/>
          </a:prstGeom>
          <a:noFill/>
          <a:ln>
            <a:noFill/>
          </a:ln>
        </p:spPr>
      </p:pic>
      <p:sp>
        <p:nvSpPr>
          <p:cNvPr id="83" name="Google Shape;83;p16"/>
          <p:cNvSpPr txBox="1"/>
          <p:nvPr>
            <p:ph idx="1" type="body"/>
          </p:nvPr>
        </p:nvSpPr>
        <p:spPr>
          <a:xfrm>
            <a:off x="311700" y="2923600"/>
            <a:ext cx="2241000" cy="16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Traditional</a:t>
            </a:r>
            <a:r>
              <a:rPr lang="en"/>
              <a:t> robotic arm with 2 DOF</a:t>
            </a:r>
            <a:endParaRPr/>
          </a:p>
        </p:txBody>
      </p:sp>
      <p:sp>
        <p:nvSpPr>
          <p:cNvPr id="84" name="Google Shape;84;p16"/>
          <p:cNvSpPr txBox="1"/>
          <p:nvPr>
            <p:ph idx="1" type="body"/>
          </p:nvPr>
        </p:nvSpPr>
        <p:spPr>
          <a:xfrm>
            <a:off x="6591300" y="1152513"/>
            <a:ext cx="2241000" cy="15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SMART Arm morphing to 1 DOF with variable nodal stiffness</a:t>
            </a:r>
            <a:endParaRPr/>
          </a:p>
        </p:txBody>
      </p:sp>
      <p:sp>
        <p:nvSpPr>
          <p:cNvPr id="85" name="Google Shape;85;p16"/>
          <p:cNvSpPr txBox="1"/>
          <p:nvPr>
            <p:ph idx="1" type="body"/>
          </p:nvPr>
        </p:nvSpPr>
        <p:spPr>
          <a:xfrm>
            <a:off x="6591300" y="2923638"/>
            <a:ext cx="2241000" cy="164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Traditional robotic arm with 1 DOF</a:t>
            </a:r>
            <a:endParaRPr/>
          </a:p>
        </p:txBody>
      </p:sp>
      <p:sp>
        <p:nvSpPr>
          <p:cNvPr id="86" name="Google Shape;86;p16"/>
          <p:cNvSpPr txBox="1"/>
          <p:nvPr/>
        </p:nvSpPr>
        <p:spPr>
          <a:xfrm>
            <a:off x="3128875" y="2043725"/>
            <a:ext cx="807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50E6</a:t>
            </a:r>
            <a:endParaRPr>
              <a:solidFill>
                <a:schemeClr val="lt1"/>
              </a:solidFill>
            </a:endParaRPr>
          </a:p>
        </p:txBody>
      </p:sp>
      <p:sp>
        <p:nvSpPr>
          <p:cNvPr id="87" name="Google Shape;87;p16"/>
          <p:cNvSpPr txBox="1"/>
          <p:nvPr/>
        </p:nvSpPr>
        <p:spPr>
          <a:xfrm>
            <a:off x="3516955" y="1351625"/>
            <a:ext cx="807900" cy="40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70</a:t>
            </a:r>
            <a:r>
              <a:rPr lang="en">
                <a:solidFill>
                  <a:schemeClr val="lt1"/>
                </a:solidFill>
              </a:rPr>
              <a:t>E6</a:t>
            </a:r>
            <a:endParaRPr>
              <a:solidFill>
                <a:schemeClr val="lt1"/>
              </a:solidFill>
            </a:endParaRPr>
          </a:p>
        </p:txBody>
      </p:sp>
      <p:cxnSp>
        <p:nvCxnSpPr>
          <p:cNvPr id="88" name="Google Shape;88;p16"/>
          <p:cNvCxnSpPr>
            <a:stCxn id="82" idx="0"/>
            <a:endCxn id="82" idx="2"/>
          </p:cNvCxnSpPr>
          <p:nvPr/>
        </p:nvCxnSpPr>
        <p:spPr>
          <a:xfrm>
            <a:off x="4572000" y="1165975"/>
            <a:ext cx="0" cy="3389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Inverse Kinematics Solver</a:t>
            </a:r>
            <a:endParaRPr/>
          </a:p>
        </p:txBody>
      </p:sp>
      <p:sp>
        <p:nvSpPr>
          <p:cNvPr id="94" name="Google Shape;94;p17"/>
          <p:cNvSpPr txBox="1"/>
          <p:nvPr>
            <p:ph idx="1" type="body"/>
          </p:nvPr>
        </p:nvSpPr>
        <p:spPr>
          <a:xfrm>
            <a:off x="311700" y="1152475"/>
            <a:ext cx="8520600" cy="1565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SMART Arm can be used as an IK solver and produce the shape required to reach an endpoint. </a:t>
            </a:r>
            <a:endParaRPr sz="1600"/>
          </a:p>
          <a:p>
            <a:pPr indent="-330200" lvl="0" marL="457200" rtl="0" algn="l">
              <a:spcBef>
                <a:spcPts val="0"/>
              </a:spcBef>
              <a:spcAft>
                <a:spcPts val="0"/>
              </a:spcAft>
              <a:buSzPts val="1600"/>
              <a:buChar char="-"/>
            </a:pPr>
            <a:r>
              <a:rPr lang="en" sz="1600"/>
              <a:t>Manual force inputs can be used to dodge obstacles as needed.</a:t>
            </a:r>
            <a:endParaRPr sz="1600"/>
          </a:p>
          <a:p>
            <a:pPr indent="-330200" lvl="0" marL="457200" rtl="0" algn="l">
              <a:spcBef>
                <a:spcPts val="0"/>
              </a:spcBef>
              <a:spcAft>
                <a:spcPts val="0"/>
              </a:spcAft>
              <a:buSzPts val="1600"/>
              <a:buChar char="-"/>
            </a:pPr>
            <a:r>
              <a:rPr lang="en" sz="1600"/>
              <a:t>Variable stiffnesses are leveraged to vary arm fluidity/continuity</a:t>
            </a:r>
            <a:endParaRPr sz="1600"/>
          </a:p>
        </p:txBody>
      </p:sp>
      <p:grpSp>
        <p:nvGrpSpPr>
          <p:cNvPr id="95" name="Google Shape;95;p17"/>
          <p:cNvGrpSpPr/>
          <p:nvPr/>
        </p:nvGrpSpPr>
        <p:grpSpPr>
          <a:xfrm>
            <a:off x="311700" y="2852356"/>
            <a:ext cx="2684399" cy="1944969"/>
            <a:chOff x="311700" y="3080956"/>
            <a:chExt cx="2684399" cy="1944969"/>
          </a:xfrm>
        </p:grpSpPr>
        <p:pic>
          <p:nvPicPr>
            <p:cNvPr id="96" name="Google Shape;96;p17"/>
            <p:cNvPicPr preferRelativeResize="0"/>
            <p:nvPr/>
          </p:nvPicPr>
          <p:blipFill>
            <a:blip r:embed="rId3">
              <a:alphaModFix/>
            </a:blip>
            <a:stretch>
              <a:fillRect/>
            </a:stretch>
          </p:blipFill>
          <p:spPr>
            <a:xfrm>
              <a:off x="311700" y="3080956"/>
              <a:ext cx="2684399" cy="1944969"/>
            </a:xfrm>
            <a:prstGeom prst="rect">
              <a:avLst/>
            </a:prstGeom>
            <a:noFill/>
            <a:ln>
              <a:noFill/>
            </a:ln>
          </p:spPr>
        </p:pic>
        <p:sp>
          <p:nvSpPr>
            <p:cNvPr id="97" name="Google Shape;97;p17"/>
            <p:cNvSpPr/>
            <p:nvPr/>
          </p:nvSpPr>
          <p:spPr>
            <a:xfrm>
              <a:off x="964850" y="3911850"/>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7"/>
            <p:cNvSpPr/>
            <p:nvPr/>
          </p:nvSpPr>
          <p:spPr>
            <a:xfrm>
              <a:off x="1093925" y="3564650"/>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7"/>
            <p:cNvSpPr/>
            <p:nvPr/>
          </p:nvSpPr>
          <p:spPr>
            <a:xfrm>
              <a:off x="1699225" y="3544300"/>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7"/>
            <p:cNvSpPr/>
            <p:nvPr/>
          </p:nvSpPr>
          <p:spPr>
            <a:xfrm>
              <a:off x="1344625" y="3773525"/>
              <a:ext cx="651300" cy="4068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Obstacle</a:t>
              </a:r>
              <a:endParaRPr sz="800">
                <a:solidFill>
                  <a:schemeClr val="dk1"/>
                </a:solidFill>
              </a:endParaRPr>
            </a:p>
          </p:txBody>
        </p:sp>
      </p:grpSp>
      <p:grpSp>
        <p:nvGrpSpPr>
          <p:cNvPr id="101" name="Google Shape;101;p17"/>
          <p:cNvGrpSpPr/>
          <p:nvPr/>
        </p:nvGrpSpPr>
        <p:grpSpPr>
          <a:xfrm>
            <a:off x="3141671" y="2852350"/>
            <a:ext cx="2783014" cy="1944975"/>
            <a:chOff x="3141671" y="3080950"/>
            <a:chExt cx="2783014" cy="1944975"/>
          </a:xfrm>
        </p:grpSpPr>
        <p:pic>
          <p:nvPicPr>
            <p:cNvPr id="102" name="Google Shape;102;p17"/>
            <p:cNvPicPr preferRelativeResize="0"/>
            <p:nvPr/>
          </p:nvPicPr>
          <p:blipFill>
            <a:blip r:embed="rId4">
              <a:alphaModFix/>
            </a:blip>
            <a:stretch>
              <a:fillRect/>
            </a:stretch>
          </p:blipFill>
          <p:spPr>
            <a:xfrm>
              <a:off x="3141671" y="3080950"/>
              <a:ext cx="2783014" cy="1944975"/>
            </a:xfrm>
            <a:prstGeom prst="rect">
              <a:avLst/>
            </a:prstGeom>
            <a:noFill/>
            <a:ln>
              <a:noFill/>
            </a:ln>
          </p:spPr>
        </p:pic>
        <p:sp>
          <p:nvSpPr>
            <p:cNvPr id="103" name="Google Shape;103;p17"/>
            <p:cNvSpPr/>
            <p:nvPr/>
          </p:nvSpPr>
          <p:spPr>
            <a:xfrm>
              <a:off x="4206550" y="4057900"/>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7"/>
            <p:cNvSpPr/>
            <p:nvPr/>
          </p:nvSpPr>
          <p:spPr>
            <a:xfrm>
              <a:off x="4592400" y="4309851"/>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7"/>
            <p:cNvSpPr/>
            <p:nvPr/>
          </p:nvSpPr>
          <p:spPr>
            <a:xfrm>
              <a:off x="5029612" y="3954662"/>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 name="Google Shape;106;p17"/>
            <p:cNvSpPr/>
            <p:nvPr/>
          </p:nvSpPr>
          <p:spPr>
            <a:xfrm rot="-2284">
              <a:off x="4422025" y="3773681"/>
              <a:ext cx="451500" cy="4065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rPr>
                <a:t>Obs</a:t>
              </a:r>
              <a:endParaRPr sz="800">
                <a:solidFill>
                  <a:schemeClr val="dk1"/>
                </a:solidFill>
              </a:endParaRPr>
            </a:p>
          </p:txBody>
        </p:sp>
        <p:sp>
          <p:nvSpPr>
            <p:cNvPr id="107" name="Google Shape;107;p17"/>
            <p:cNvSpPr/>
            <p:nvPr/>
          </p:nvSpPr>
          <p:spPr>
            <a:xfrm>
              <a:off x="3988644" y="4244142"/>
              <a:ext cx="348300" cy="2085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1"/>
                  </a:solidFill>
                </a:rPr>
                <a:t>Obs</a:t>
              </a:r>
              <a:endParaRPr sz="600">
                <a:solidFill>
                  <a:schemeClr val="dk1"/>
                </a:solidFill>
              </a:endParaRPr>
            </a:p>
          </p:txBody>
        </p:sp>
      </p:grpSp>
      <p:grpSp>
        <p:nvGrpSpPr>
          <p:cNvPr id="108" name="Google Shape;108;p17"/>
          <p:cNvGrpSpPr/>
          <p:nvPr/>
        </p:nvGrpSpPr>
        <p:grpSpPr>
          <a:xfrm>
            <a:off x="6070248" y="2852350"/>
            <a:ext cx="2762052" cy="1944973"/>
            <a:chOff x="6070248" y="3080950"/>
            <a:chExt cx="2762052" cy="1944973"/>
          </a:xfrm>
        </p:grpSpPr>
        <p:pic>
          <p:nvPicPr>
            <p:cNvPr id="109" name="Google Shape;109;p17"/>
            <p:cNvPicPr preferRelativeResize="0"/>
            <p:nvPr/>
          </p:nvPicPr>
          <p:blipFill>
            <a:blip r:embed="rId5">
              <a:alphaModFix/>
            </a:blip>
            <a:stretch>
              <a:fillRect/>
            </a:stretch>
          </p:blipFill>
          <p:spPr>
            <a:xfrm>
              <a:off x="6070248" y="3080950"/>
              <a:ext cx="2762052" cy="1944973"/>
            </a:xfrm>
            <a:prstGeom prst="rect">
              <a:avLst/>
            </a:prstGeom>
            <a:noFill/>
            <a:ln>
              <a:noFill/>
            </a:ln>
          </p:spPr>
        </p:pic>
        <p:sp>
          <p:nvSpPr>
            <p:cNvPr id="110" name="Google Shape;110;p17"/>
            <p:cNvSpPr/>
            <p:nvPr/>
          </p:nvSpPr>
          <p:spPr>
            <a:xfrm>
              <a:off x="6792850" y="3897843"/>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7"/>
            <p:cNvSpPr/>
            <p:nvPr/>
          </p:nvSpPr>
          <p:spPr>
            <a:xfrm>
              <a:off x="7268726" y="3916519"/>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7550181" y="3540188"/>
              <a:ext cx="73800" cy="93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7"/>
            <p:cNvSpPr/>
            <p:nvPr/>
          </p:nvSpPr>
          <p:spPr>
            <a:xfrm>
              <a:off x="6994219" y="3603230"/>
              <a:ext cx="348300" cy="208500"/>
            </a:xfrm>
            <a:prstGeom prst="roundRect">
              <a:avLst>
                <a:gd fmla="val 16667"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
                  <a:solidFill>
                    <a:schemeClr val="dk1"/>
                  </a:solidFill>
                </a:rPr>
                <a:t>Obs</a:t>
              </a:r>
              <a:endParaRPr sz="600">
                <a:solidFill>
                  <a:schemeClr val="dk1"/>
                </a:solidFill>
              </a:endParaRPr>
            </a:p>
          </p:txBody>
        </p:sp>
        <p:sp>
          <p:nvSpPr>
            <p:cNvPr id="114" name="Google Shape;114;p17"/>
            <p:cNvSpPr/>
            <p:nvPr/>
          </p:nvSpPr>
          <p:spPr>
            <a:xfrm flipH="1">
              <a:off x="7070425" y="3803625"/>
              <a:ext cx="681300" cy="572700"/>
            </a:xfrm>
            <a:prstGeom prst="corner">
              <a:avLst>
                <a:gd fmla="val 48149" name="adj1"/>
                <a:gd fmla="val 38188" name="adj2"/>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dk1"/>
                  </a:solidFill>
                </a:rPr>
                <a:t>Obstacle</a:t>
              </a:r>
              <a:endParaRPr sz="900">
                <a:solidFill>
                  <a:schemeClr val="dk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r>
              <a:rPr lang="en"/>
              <a:t> </a:t>
            </a:r>
            <a:endParaRPr/>
          </a:p>
        </p:txBody>
      </p:sp>
      <p:sp>
        <p:nvSpPr>
          <p:cNvPr id="120" name="Google Shape;12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Hajiesmaili, E., &amp; Clarke, D. R. (2021). Dielectric elastomer actuators. Retrieved from https://pubs.aip.org/aip/jap/article/129/15/151102/1025587/Dielectric-elastomer-actuators</a:t>
            </a:r>
            <a:endParaRPr sz="1350">
              <a:latin typeface="Times New Roman"/>
              <a:ea typeface="Times New Roman"/>
              <a:cs typeface="Times New Roman"/>
              <a:sym typeface="Times New Roman"/>
            </a:endParaRPr>
          </a:p>
          <a:p>
            <a:pPr indent="-314325" lvl="0" marL="457200" rtl="0" algn="l">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(N.d.). Retrieved from https://ieeexplore.ieee.org/stamp/stamp.jsp?tp=&amp;arnumber=8722799</a:t>
            </a:r>
            <a:endParaRPr sz="1350">
              <a:latin typeface="Times New Roman"/>
              <a:ea typeface="Times New Roman"/>
              <a:cs typeface="Times New Roman"/>
              <a:sym typeface="Times New Roman"/>
            </a:endParaRPr>
          </a:p>
          <a:p>
            <a:pPr indent="-314325" lvl="0" marL="457200" rtl="0" algn="l">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Jiang, H., Wang, Z., Jin, Y., Chen, X., Li, P., Gan, Y., … Chen, X. (2021). </a:t>
            </a:r>
            <a:r>
              <a:rPr i="1" lang="en" sz="1350">
                <a:latin typeface="Times New Roman"/>
                <a:ea typeface="Times New Roman"/>
                <a:cs typeface="Times New Roman"/>
                <a:sym typeface="Times New Roman"/>
              </a:rPr>
              <a:t>The International Journal of Robotics Research</a:t>
            </a:r>
            <a:r>
              <a:rPr lang="en" sz="1350">
                <a:latin typeface="Times New Roman"/>
                <a:ea typeface="Times New Roman"/>
                <a:cs typeface="Times New Roman"/>
                <a:sym typeface="Times New Roman"/>
              </a:rPr>
              <a:t>, </a:t>
            </a:r>
            <a:r>
              <a:rPr i="1" lang="en" sz="1350">
                <a:latin typeface="Times New Roman"/>
                <a:ea typeface="Times New Roman"/>
                <a:cs typeface="Times New Roman"/>
                <a:sym typeface="Times New Roman"/>
              </a:rPr>
              <a:t>40</a:t>
            </a:r>
            <a:r>
              <a:rPr lang="en" sz="1350">
                <a:latin typeface="Times New Roman"/>
                <a:ea typeface="Times New Roman"/>
                <a:cs typeface="Times New Roman"/>
                <a:sym typeface="Times New Roman"/>
              </a:rPr>
              <a:t>(1), 411–434. doi:10.1177/0278364920979367</a:t>
            </a:r>
            <a:endParaRPr sz="1350">
              <a:latin typeface="Times New Roman"/>
              <a:ea typeface="Times New Roman"/>
              <a:cs typeface="Times New Roman"/>
              <a:sym typeface="Times New Roman"/>
            </a:endParaRPr>
          </a:p>
          <a:p>
            <a:pPr indent="-314325" lvl="0" marL="457200" rtl="0" algn="l">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Liow, L., &amp; Howard, D. (2024). </a:t>
            </a:r>
            <a:r>
              <a:rPr i="1" lang="en" sz="1350">
                <a:latin typeface="Times New Roman"/>
                <a:ea typeface="Times New Roman"/>
                <a:cs typeface="Times New Roman"/>
                <a:sym typeface="Times New Roman"/>
              </a:rPr>
              <a:t>Frontiers for Young Minds</a:t>
            </a:r>
            <a:r>
              <a:rPr lang="en" sz="1350">
                <a:latin typeface="Times New Roman"/>
                <a:ea typeface="Times New Roman"/>
                <a:cs typeface="Times New Roman"/>
                <a:sym typeface="Times New Roman"/>
              </a:rPr>
              <a:t>, </a:t>
            </a:r>
            <a:r>
              <a:rPr i="1" lang="en" sz="1350">
                <a:latin typeface="Times New Roman"/>
                <a:ea typeface="Times New Roman"/>
                <a:cs typeface="Times New Roman"/>
                <a:sym typeface="Times New Roman"/>
              </a:rPr>
              <a:t>12</a:t>
            </a:r>
            <a:r>
              <a:rPr lang="en" sz="1350">
                <a:latin typeface="Times New Roman"/>
                <a:ea typeface="Times New Roman"/>
                <a:cs typeface="Times New Roman"/>
                <a:sym typeface="Times New Roman"/>
              </a:rPr>
              <a:t>. doi:10.3389/frym.2024.1341887</a:t>
            </a:r>
            <a:endParaRPr sz="1350">
              <a:latin typeface="Times New Roman"/>
              <a:ea typeface="Times New Roman"/>
              <a:cs typeface="Times New Roman"/>
              <a:sym typeface="Times New Roman"/>
            </a:endParaRPr>
          </a:p>
          <a:p>
            <a:pPr indent="-314325" lvl="0" marL="457200" rtl="0" algn="l">
              <a:lnSpc>
                <a:spcPct val="150000"/>
              </a:lnSpc>
              <a:spcBef>
                <a:spcPts val="0"/>
              </a:spcBef>
              <a:spcAft>
                <a:spcPts val="0"/>
              </a:spcAft>
              <a:buSzPts val="1350"/>
              <a:buFont typeface="Times New Roman"/>
              <a:buAutoNum type="arabicParenR"/>
            </a:pPr>
            <a:r>
              <a:rPr lang="en" sz="1350">
                <a:latin typeface="Times New Roman"/>
                <a:ea typeface="Times New Roman"/>
                <a:cs typeface="Times New Roman"/>
                <a:sym typeface="Times New Roman"/>
              </a:rPr>
              <a:t>Scalet, G. (2020). Two-Way and Multiple-Way Shape Memory Polymers for Soft Robotics: An Overview. Retrieved from https://www.mdpi.com/2076-0825/9/1/10</a:t>
            </a:r>
            <a:endParaRPr sz="135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35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35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35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350">
              <a:latin typeface="Times New Roman"/>
              <a:ea typeface="Times New Roman"/>
              <a:cs typeface="Times New Roman"/>
              <a:sym typeface="Times New Roman"/>
            </a:endParaRPr>
          </a:p>
          <a:p>
            <a:pPr indent="0" lvl="0" marL="0" rtl="0" algn="l">
              <a:spcBef>
                <a:spcPts val="0"/>
              </a:spcBef>
              <a:spcAft>
                <a:spcPts val="1200"/>
              </a:spcAft>
              <a:buNone/>
            </a:pPr>
            <a:r>
              <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