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8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11d604519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11d604519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Soft robotic arms are designed to overcome the limitations of conventional rigid robotic systems. Traditional robots are restricted by their fixed joints and rigid structures, which limit their ability to adapt to unpredictable environments. This restricts their reachable workspace, adaptability, and potential for safe collaboration with humans.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Soft robotic arms on the other hand, use flexible materials and dynamically adjustable structures to enhance movement capabilities. These robots can modify their joint locations and lengths, expanding their reach and allowing for safe interactions in uncertain environments. However, there are still some challenges such as limited degrees of freedom, scalability issues due to bulky actuators, which hinder their potential for performing complex tasks. Our proposed research aims to address these challenges by modeling and optimizing the behavior of soft robotic arms.</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117a212f4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117a212f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en" b="1">
                <a:solidFill>
                  <a:schemeClr val="dk1"/>
                </a:solidFill>
              </a:rPr>
              <a:t>Research Focus</a:t>
            </a: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Model and optimize the behavior of soft robotic arms to expand their functional capabilities and real-world applications.</a:t>
            </a:r>
            <a:endParaRPr sz="1000" b="1">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b="1">
                <a:solidFill>
                  <a:schemeClr val="dk1"/>
                </a:solidFill>
              </a:rPr>
              <a:t>Simulation Framework Design</a:t>
            </a:r>
            <a:endParaRPr sz="1000" b="1">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The problem is approached as a beam bending problem, treating the soft robotic arm as a series of nodes that can bend and adjust.</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The first node is fixed, representing the base of the robotic arm, while N nodes are placed along the length to allow flexible movement.</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b="1">
                <a:solidFill>
                  <a:schemeClr val="dk1"/>
                </a:solidFill>
              </a:rPr>
              <a:t>Objective</a:t>
            </a:r>
            <a:endParaRPr sz="1000" b="1">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Enable the arm to reach complex positions, such as areas close to its base, which are challenging for traditional rigid robotic arms.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b="1">
                <a:solidFill>
                  <a:schemeClr val="dk1"/>
                </a:solidFill>
              </a:rPr>
              <a:t>Variable Stiffness Implementation</a:t>
            </a:r>
            <a:endParaRPr sz="1000" b="1">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Each node has adjustable stiffness, allowing controlled bending at different sections of the arm.</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Variable stiffness provides adaptability for navigating complex environments.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By selectively stiffening specific nodes, targeted bending is achieved to reach desired positions.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b="1">
                <a:solidFill>
                  <a:schemeClr val="dk1"/>
                </a:solidFill>
              </a:rPr>
              <a:t>Actuation Mechanism</a:t>
            </a:r>
            <a:endParaRPr sz="1000" b="1">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Once stiffness is adjusted, forces are applied to move the arm towards a specific direction.</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The combination of stiffness control and actuation allows precise movement and configuration for different tasks.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Accounts for weight</a:t>
            </a:r>
            <a:endParaRPr sz="10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000">
              <a:solidFill>
                <a:schemeClr val="dk1"/>
              </a:solidFill>
            </a:endParaRPr>
          </a:p>
          <a:p>
            <a:pPr marL="0" lvl="0" indent="0" algn="l" rtl="0">
              <a:spcBef>
                <a:spcPts val="120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17a212f4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17a212f4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a:t>
            </a:r>
            <a:br>
              <a:rPr lang="en"/>
            </a:br>
            <a:br>
              <a:rPr lang="en"/>
            </a:br>
            <a:r>
              <a:rPr lang="en"/>
              <a:t>Actuation means change in natural curvature, not usually simulated by applying an external force</a:t>
            </a:r>
            <a:br>
              <a:rPr lang="en"/>
            </a:br>
            <a:br>
              <a:rPr lang="en"/>
            </a:br>
            <a:r>
              <a:rPr lang="en"/>
              <a:t>Mention boundary conditions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117a212f4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117a212f4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rmAutofit/>
          </a:bodyPr>
          <a:lstStyle/>
          <a:p>
            <a:pPr marL="0" lvl="0" indent="0" algn="ctr" rtl="0">
              <a:spcBef>
                <a:spcPts val="1800"/>
              </a:spcBef>
              <a:spcAft>
                <a:spcPts val="0"/>
              </a:spcAft>
              <a:buNone/>
            </a:pPr>
            <a:r>
              <a:rPr lang="en" sz="2700" b="1">
                <a:latin typeface="Times New Roman"/>
                <a:ea typeface="Times New Roman"/>
                <a:cs typeface="Times New Roman"/>
                <a:sym typeface="Times New Roman"/>
              </a:rPr>
              <a:t>Modeling a </a:t>
            </a:r>
            <a:r>
              <a:rPr lang="en" sz="2700" b="1">
                <a:solidFill>
                  <a:srgbClr val="FF0000"/>
                </a:solidFill>
                <a:latin typeface="Times New Roman"/>
                <a:ea typeface="Times New Roman"/>
                <a:cs typeface="Times New Roman"/>
                <a:sym typeface="Times New Roman"/>
              </a:rPr>
              <a:t>S</a:t>
            </a:r>
            <a:r>
              <a:rPr lang="en" sz="2700" b="1">
                <a:latin typeface="Times New Roman"/>
                <a:ea typeface="Times New Roman"/>
                <a:cs typeface="Times New Roman"/>
                <a:sym typeface="Times New Roman"/>
              </a:rPr>
              <a:t>oft </a:t>
            </a:r>
            <a:r>
              <a:rPr lang="en" sz="2700" b="1">
                <a:solidFill>
                  <a:srgbClr val="FF0000"/>
                </a:solidFill>
                <a:latin typeface="Times New Roman"/>
                <a:ea typeface="Times New Roman"/>
                <a:cs typeface="Times New Roman"/>
                <a:sym typeface="Times New Roman"/>
              </a:rPr>
              <a:t>M</a:t>
            </a:r>
            <a:r>
              <a:rPr lang="en" sz="2700" b="1">
                <a:latin typeface="Times New Roman"/>
                <a:ea typeface="Times New Roman"/>
                <a:cs typeface="Times New Roman"/>
                <a:sym typeface="Times New Roman"/>
              </a:rPr>
              <a:t>odular </a:t>
            </a:r>
            <a:r>
              <a:rPr lang="en" sz="2700" b="1">
                <a:solidFill>
                  <a:srgbClr val="FF0000"/>
                </a:solidFill>
                <a:latin typeface="Times New Roman"/>
                <a:ea typeface="Times New Roman"/>
                <a:cs typeface="Times New Roman"/>
                <a:sym typeface="Times New Roman"/>
              </a:rPr>
              <a:t>A</a:t>
            </a:r>
            <a:r>
              <a:rPr lang="en" sz="2700" b="1">
                <a:latin typeface="Times New Roman"/>
                <a:ea typeface="Times New Roman"/>
                <a:cs typeface="Times New Roman"/>
                <a:sym typeface="Times New Roman"/>
              </a:rPr>
              <a:t>daptive </a:t>
            </a:r>
            <a:r>
              <a:rPr lang="en" sz="2700" b="1">
                <a:solidFill>
                  <a:srgbClr val="FF0000"/>
                </a:solidFill>
                <a:latin typeface="Times New Roman"/>
                <a:ea typeface="Times New Roman"/>
                <a:cs typeface="Times New Roman"/>
                <a:sym typeface="Times New Roman"/>
              </a:rPr>
              <a:t>R</a:t>
            </a:r>
            <a:r>
              <a:rPr lang="en" sz="2700" b="1">
                <a:latin typeface="Times New Roman"/>
                <a:ea typeface="Times New Roman"/>
                <a:cs typeface="Times New Roman"/>
                <a:sym typeface="Times New Roman"/>
              </a:rPr>
              <a:t>obotic </a:t>
            </a:r>
            <a:r>
              <a:rPr lang="en" sz="2700" b="1">
                <a:solidFill>
                  <a:srgbClr val="FF0000"/>
                </a:solidFill>
                <a:latin typeface="Times New Roman"/>
                <a:ea typeface="Times New Roman"/>
                <a:cs typeface="Times New Roman"/>
                <a:sym typeface="Times New Roman"/>
              </a:rPr>
              <a:t>T</a:t>
            </a:r>
            <a:r>
              <a:rPr lang="en" sz="2700" b="1">
                <a:latin typeface="Times New Roman"/>
                <a:ea typeface="Times New Roman"/>
                <a:cs typeface="Times New Roman"/>
                <a:sym typeface="Times New Roman"/>
              </a:rPr>
              <a:t>echnology (SMART) Arm </a:t>
            </a:r>
            <a:endParaRPr sz="2700" b="1">
              <a:latin typeface="Times New Roman"/>
              <a:ea typeface="Times New Roman"/>
              <a:cs typeface="Times New Roman"/>
              <a:sym typeface="Times New Roman"/>
            </a:endParaRPr>
          </a:p>
          <a:p>
            <a:pPr marL="0" lvl="0" indent="0" algn="l" rtl="0">
              <a:spcBef>
                <a:spcPts val="1800"/>
              </a:spcBef>
              <a:spcAft>
                <a:spcPts val="0"/>
              </a:spcAft>
              <a:buClr>
                <a:schemeClr val="dk1"/>
              </a:buClr>
              <a:buSzPts val="1100"/>
              <a:buFont typeface="Arial"/>
              <a:buNone/>
            </a:pPr>
            <a:endParaRPr sz="2300" b="1">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9727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a:t>Che Jin Goh and Agathiya Tharun</a:t>
            </a:r>
            <a:endParaRPr sz="1800"/>
          </a:p>
        </p:txBody>
      </p:sp>
      <p:sp>
        <p:nvSpPr>
          <p:cNvPr id="56" name="Google Shape;56;p13"/>
          <p:cNvSpPr txBox="1"/>
          <p:nvPr/>
        </p:nvSpPr>
        <p:spPr>
          <a:xfrm>
            <a:off x="311700" y="181650"/>
            <a:ext cx="31431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rPr>
              <a:t>MAE263F Project Proposal</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62" name="Google Shape;62;p14"/>
          <p:cNvSpPr txBox="1">
            <a:spLocks noGrp="1"/>
          </p:cNvSpPr>
          <p:nvPr>
            <p:ph type="body" idx="1"/>
          </p:nvPr>
        </p:nvSpPr>
        <p:spPr>
          <a:xfrm>
            <a:off x="311700" y="1152475"/>
            <a:ext cx="4520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t>Rigid Robotic Arms</a:t>
            </a:r>
            <a:endParaRPr sz="1800" b="1"/>
          </a:p>
          <a:p>
            <a:pPr marL="457200" lvl="0" indent="-311150" algn="l" rtl="0">
              <a:spcBef>
                <a:spcPts val="1200"/>
              </a:spcBef>
              <a:spcAft>
                <a:spcPts val="0"/>
              </a:spcAft>
              <a:buSzPts val="1300"/>
              <a:buChar char="●"/>
            </a:pPr>
            <a:r>
              <a:rPr lang="en" sz="1300"/>
              <a:t>Fixed joints locations and stiffness</a:t>
            </a:r>
            <a:endParaRPr sz="1300"/>
          </a:p>
          <a:p>
            <a:pPr marL="457200" lvl="0" indent="-311150" algn="l" rtl="0">
              <a:spcBef>
                <a:spcPts val="0"/>
              </a:spcBef>
              <a:spcAft>
                <a:spcPts val="0"/>
              </a:spcAft>
              <a:buSzPts val="1300"/>
              <a:buChar char="●"/>
            </a:pPr>
            <a:r>
              <a:rPr lang="en" sz="1300"/>
              <a:t>Rigid structures</a:t>
            </a:r>
            <a:endParaRPr sz="1300"/>
          </a:p>
          <a:p>
            <a:pPr marL="457200" lvl="0" indent="-311150" algn="l" rtl="0">
              <a:spcBef>
                <a:spcPts val="0"/>
              </a:spcBef>
              <a:spcAft>
                <a:spcPts val="0"/>
              </a:spcAft>
              <a:buSzPts val="1300"/>
              <a:buChar char="●"/>
            </a:pPr>
            <a:r>
              <a:rPr lang="en" sz="1300"/>
              <a:t>Limiting adaptability</a:t>
            </a:r>
            <a:endParaRPr sz="1300"/>
          </a:p>
          <a:p>
            <a:pPr marL="457200" lvl="0" indent="-311150" algn="l" rtl="0">
              <a:spcBef>
                <a:spcPts val="0"/>
              </a:spcBef>
              <a:spcAft>
                <a:spcPts val="0"/>
              </a:spcAft>
              <a:buSzPts val="1300"/>
              <a:buChar char="●"/>
            </a:pPr>
            <a:r>
              <a:rPr lang="en" sz="1300"/>
              <a:t>Limited workspace</a:t>
            </a:r>
            <a:endParaRPr sz="1300"/>
          </a:p>
          <a:p>
            <a:pPr marL="457200" lvl="0" indent="-311150" algn="l" rtl="0">
              <a:spcBef>
                <a:spcPts val="0"/>
              </a:spcBef>
              <a:spcAft>
                <a:spcPts val="0"/>
              </a:spcAft>
              <a:buSzPts val="1300"/>
              <a:buChar char="●"/>
            </a:pPr>
            <a:r>
              <a:rPr lang="en" sz="1300"/>
              <a:t>Safety hazard during human-robot collaboration</a:t>
            </a:r>
            <a:endParaRPr sz="1300"/>
          </a:p>
        </p:txBody>
      </p:sp>
      <p:sp>
        <p:nvSpPr>
          <p:cNvPr id="63" name="Google Shape;63;p14"/>
          <p:cNvSpPr txBox="1">
            <a:spLocks noGrp="1"/>
          </p:cNvSpPr>
          <p:nvPr>
            <p:ph type="body" idx="2"/>
          </p:nvPr>
        </p:nvSpPr>
        <p:spPr>
          <a:xfrm>
            <a:off x="4603800" y="1152475"/>
            <a:ext cx="4520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t>Soft Robotic Arms</a:t>
            </a:r>
            <a:endParaRPr sz="1800" b="1"/>
          </a:p>
          <a:p>
            <a:pPr marL="457200" lvl="0" indent="-311150" algn="l" rtl="0">
              <a:spcBef>
                <a:spcPts val="1200"/>
              </a:spcBef>
              <a:spcAft>
                <a:spcPts val="0"/>
              </a:spcAft>
              <a:buSzPts val="1300"/>
              <a:buChar char="●"/>
            </a:pPr>
            <a:r>
              <a:rPr lang="en" sz="1300"/>
              <a:t>Flexible materials</a:t>
            </a:r>
            <a:endParaRPr sz="1300"/>
          </a:p>
          <a:p>
            <a:pPr marL="457200" lvl="0" indent="-311150" algn="l" rtl="0">
              <a:spcBef>
                <a:spcPts val="0"/>
              </a:spcBef>
              <a:spcAft>
                <a:spcPts val="0"/>
              </a:spcAft>
              <a:buSzPts val="1300"/>
              <a:buChar char="●"/>
            </a:pPr>
            <a:r>
              <a:rPr lang="en" sz="1300"/>
              <a:t>Dynamic structures enhance versatility</a:t>
            </a:r>
            <a:endParaRPr sz="1300"/>
          </a:p>
          <a:p>
            <a:pPr marL="457200" lvl="0" indent="-311150" algn="l" rtl="0">
              <a:spcBef>
                <a:spcPts val="0"/>
              </a:spcBef>
              <a:spcAft>
                <a:spcPts val="0"/>
              </a:spcAft>
              <a:buSzPts val="1300"/>
              <a:buChar char="●"/>
            </a:pPr>
            <a:r>
              <a:rPr lang="en" sz="1300"/>
              <a:t>Dynamic joint locations</a:t>
            </a:r>
            <a:endParaRPr sz="1300"/>
          </a:p>
          <a:p>
            <a:pPr marL="457200" lvl="0" indent="-311150" algn="l" rtl="0">
              <a:spcBef>
                <a:spcPts val="0"/>
              </a:spcBef>
              <a:spcAft>
                <a:spcPts val="0"/>
              </a:spcAft>
              <a:buSzPts val="1300"/>
              <a:buChar char="●"/>
            </a:pPr>
            <a:r>
              <a:rPr lang="en" sz="1300"/>
              <a:t>Increased safety in unpredictable environments</a:t>
            </a:r>
            <a:endParaRPr sz="1300"/>
          </a:p>
          <a:p>
            <a:pPr marL="457200" lvl="0" indent="-311150" algn="l" rtl="0">
              <a:spcBef>
                <a:spcPts val="0"/>
              </a:spcBef>
              <a:spcAft>
                <a:spcPts val="0"/>
              </a:spcAft>
              <a:buSzPts val="1300"/>
              <a:buChar char="●"/>
            </a:pPr>
            <a:r>
              <a:rPr lang="en" sz="1300"/>
              <a:t>Increased adaptability, functionality, and workspace</a:t>
            </a:r>
            <a:endParaRPr sz="1300"/>
          </a:p>
        </p:txBody>
      </p:sp>
      <p:pic>
        <p:nvPicPr>
          <p:cNvPr id="64" name="Google Shape;64;p14"/>
          <p:cNvPicPr preferRelativeResize="0"/>
          <p:nvPr/>
        </p:nvPicPr>
        <p:blipFill>
          <a:blip r:embed="rId3">
            <a:alphaModFix/>
          </a:blip>
          <a:stretch>
            <a:fillRect/>
          </a:stretch>
        </p:blipFill>
        <p:spPr>
          <a:xfrm>
            <a:off x="1200388" y="3005600"/>
            <a:ext cx="2974866" cy="1672250"/>
          </a:xfrm>
          <a:prstGeom prst="rect">
            <a:avLst/>
          </a:prstGeom>
          <a:noFill/>
          <a:ln>
            <a:noFill/>
          </a:ln>
        </p:spPr>
      </p:pic>
      <p:sp>
        <p:nvSpPr>
          <p:cNvPr id="65" name="Google Shape;65;p14"/>
          <p:cNvSpPr txBox="1"/>
          <p:nvPr/>
        </p:nvSpPr>
        <p:spPr>
          <a:xfrm>
            <a:off x="1700375" y="4738025"/>
            <a:ext cx="1974900" cy="32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2"/>
                </a:solidFill>
              </a:rPr>
              <a:t>KUKA robotic arm</a:t>
            </a:r>
            <a:endParaRPr sz="1100">
              <a:solidFill>
                <a:schemeClr val="lt2"/>
              </a:solidFill>
            </a:endParaRPr>
          </a:p>
        </p:txBody>
      </p:sp>
      <p:pic>
        <p:nvPicPr>
          <p:cNvPr id="66" name="Google Shape;66;p14"/>
          <p:cNvPicPr preferRelativeResize="0"/>
          <p:nvPr/>
        </p:nvPicPr>
        <p:blipFill>
          <a:blip r:embed="rId4">
            <a:alphaModFix/>
          </a:blip>
          <a:stretch>
            <a:fillRect/>
          </a:stretch>
        </p:blipFill>
        <p:spPr>
          <a:xfrm>
            <a:off x="5199475" y="3005600"/>
            <a:ext cx="3329350" cy="1672250"/>
          </a:xfrm>
          <a:prstGeom prst="rect">
            <a:avLst/>
          </a:prstGeom>
          <a:noFill/>
          <a:ln>
            <a:noFill/>
          </a:ln>
        </p:spPr>
      </p:pic>
      <p:sp>
        <p:nvSpPr>
          <p:cNvPr id="67" name="Google Shape;67;p14"/>
          <p:cNvSpPr txBox="1"/>
          <p:nvPr/>
        </p:nvSpPr>
        <p:spPr>
          <a:xfrm>
            <a:off x="5876700" y="4738025"/>
            <a:ext cx="1974900" cy="32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2"/>
                </a:solidFill>
              </a:rPr>
              <a:t>Bionic SoftArm</a:t>
            </a:r>
            <a:endParaRPr sz="11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Simulation</a:t>
            </a:r>
            <a:endParaRPr/>
          </a:p>
        </p:txBody>
      </p:sp>
      <p:sp>
        <p:nvSpPr>
          <p:cNvPr id="73" name="Google Shape;73;p15"/>
          <p:cNvSpPr txBox="1">
            <a:spLocks noGrp="1"/>
          </p:cNvSpPr>
          <p:nvPr>
            <p:ph type="body" idx="1"/>
          </p:nvPr>
        </p:nvSpPr>
        <p:spPr>
          <a:xfrm>
            <a:off x="311700" y="1152475"/>
            <a:ext cx="4865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2"/>
              </a:buClr>
              <a:buSzPts val="1800"/>
              <a:buChar char="●"/>
            </a:pPr>
            <a:r>
              <a:rPr lang="en" b="1"/>
              <a:t>Objective: </a:t>
            </a:r>
            <a:r>
              <a:rPr lang="en"/>
              <a:t>Maximize workspace, adaptability, and configuration potential</a:t>
            </a:r>
            <a:endParaRPr b="1"/>
          </a:p>
          <a:p>
            <a:pPr marL="457200" lvl="0" indent="-342900" algn="l" rtl="0">
              <a:lnSpc>
                <a:spcPct val="115000"/>
              </a:lnSpc>
              <a:spcBef>
                <a:spcPts val="1200"/>
              </a:spcBef>
              <a:spcAft>
                <a:spcPts val="0"/>
              </a:spcAft>
              <a:buClr>
                <a:schemeClr val="lt2"/>
              </a:buClr>
              <a:buSzPts val="1800"/>
              <a:buChar char="●"/>
            </a:pPr>
            <a:r>
              <a:rPr lang="en" b="1"/>
              <a:t>Simulation Framework Architecture: </a:t>
            </a:r>
            <a:r>
              <a:rPr lang="en"/>
              <a:t>Dynamic beam bending problem</a:t>
            </a:r>
            <a:endParaRPr/>
          </a:p>
          <a:p>
            <a:pPr marL="457200" lvl="0" indent="-342900" algn="l" rtl="0">
              <a:lnSpc>
                <a:spcPct val="115000"/>
              </a:lnSpc>
              <a:spcBef>
                <a:spcPts val="1000"/>
              </a:spcBef>
              <a:spcAft>
                <a:spcPts val="0"/>
              </a:spcAft>
              <a:buClr>
                <a:schemeClr val="lt2"/>
              </a:buClr>
              <a:buSzPts val="1800"/>
              <a:buChar char="●"/>
            </a:pPr>
            <a:r>
              <a:rPr lang="en" b="1"/>
              <a:t>Variable Stiffness Implementation: </a:t>
            </a:r>
            <a:r>
              <a:rPr lang="en"/>
              <a:t>Each node has an adjustable stiffness and location</a:t>
            </a:r>
            <a:endParaRPr/>
          </a:p>
          <a:p>
            <a:pPr marL="457200" lvl="0" indent="-342900" algn="l" rtl="0">
              <a:lnSpc>
                <a:spcPct val="115000"/>
              </a:lnSpc>
              <a:spcBef>
                <a:spcPts val="1200"/>
              </a:spcBef>
              <a:spcAft>
                <a:spcPts val="0"/>
              </a:spcAft>
              <a:buClr>
                <a:schemeClr val="lt2"/>
              </a:buClr>
              <a:buSzPts val="1800"/>
              <a:buChar char="●"/>
            </a:pPr>
            <a:r>
              <a:rPr lang="en" b="1"/>
              <a:t>Actuation Mechanism: </a:t>
            </a:r>
            <a:r>
              <a:rPr lang="en"/>
              <a:t>Simulate forces at each module/link (edge)</a:t>
            </a:r>
            <a:endParaRPr/>
          </a:p>
          <a:p>
            <a:pPr marL="0" lvl="0" indent="0" algn="l" rtl="0">
              <a:lnSpc>
                <a:spcPct val="115000"/>
              </a:lnSpc>
              <a:spcBef>
                <a:spcPts val="1200"/>
              </a:spcBef>
              <a:spcAft>
                <a:spcPts val="0"/>
              </a:spcAft>
              <a:buSzPts val="852"/>
              <a:buNone/>
            </a:pPr>
            <a:endParaRPr>
              <a:solidFill>
                <a:schemeClr val="dk1"/>
              </a:solidFill>
            </a:endParaRPr>
          </a:p>
          <a:p>
            <a:pPr marL="0" lvl="0" indent="0" algn="l" rtl="0">
              <a:lnSpc>
                <a:spcPct val="115000"/>
              </a:lnSpc>
              <a:spcBef>
                <a:spcPts val="1200"/>
              </a:spcBef>
              <a:spcAft>
                <a:spcPts val="1200"/>
              </a:spcAft>
              <a:buSzPts val="852"/>
              <a:buNone/>
            </a:pPr>
            <a:endParaRPr>
              <a:solidFill>
                <a:schemeClr val="dk1"/>
              </a:solidFill>
            </a:endParaRPr>
          </a:p>
        </p:txBody>
      </p:sp>
      <p:pic>
        <p:nvPicPr>
          <p:cNvPr id="74" name="Google Shape;74;p15"/>
          <p:cNvPicPr preferRelativeResize="0"/>
          <p:nvPr/>
        </p:nvPicPr>
        <p:blipFill rotWithShape="1">
          <a:blip r:embed="rId3">
            <a:alphaModFix/>
          </a:blip>
          <a:srcRect l="4235" t="6676" r="7159" b="2488"/>
          <a:stretch/>
        </p:blipFill>
        <p:spPr>
          <a:xfrm>
            <a:off x="5176800" y="1453450"/>
            <a:ext cx="3443476" cy="264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Hypothetical Physical Representation</a:t>
            </a:r>
            <a:endParaRPr/>
          </a:p>
          <a:p>
            <a:pPr marL="0" lvl="0" indent="0" algn="l" rtl="0">
              <a:spcBef>
                <a:spcPts val="0"/>
              </a:spcBef>
              <a:spcAft>
                <a:spcPts val="0"/>
              </a:spcAft>
              <a:buNone/>
            </a:pPr>
            <a:endParaRPr/>
          </a:p>
        </p:txBody>
      </p:sp>
      <p:sp>
        <p:nvSpPr>
          <p:cNvPr id="80" name="Google Shape;80;p16"/>
          <p:cNvSpPr txBox="1">
            <a:spLocks noGrp="1"/>
          </p:cNvSpPr>
          <p:nvPr>
            <p:ph type="body" idx="1"/>
          </p:nvPr>
        </p:nvSpPr>
        <p:spPr>
          <a:xfrm>
            <a:off x="311700" y="1152475"/>
            <a:ext cx="5088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Pneumatic, hydraulic, dielectric elastomer, shape memory alloy/polymer, and fibrous actuation</a:t>
            </a:r>
            <a:endParaRPr/>
          </a:p>
          <a:p>
            <a:pPr marL="457200" lvl="0" indent="-342900" algn="l" rtl="0">
              <a:spcBef>
                <a:spcPts val="1200"/>
              </a:spcBef>
              <a:spcAft>
                <a:spcPts val="0"/>
              </a:spcAft>
              <a:buSzPts val="1800"/>
              <a:buChar char="●"/>
            </a:pPr>
            <a:r>
              <a:rPr lang="en"/>
              <a:t>Dynamic link length</a:t>
            </a:r>
            <a:endParaRPr/>
          </a:p>
          <a:p>
            <a:pPr marL="914400" lvl="1" indent="-317500" algn="l" rtl="0">
              <a:spcBef>
                <a:spcPts val="0"/>
              </a:spcBef>
              <a:spcAft>
                <a:spcPts val="0"/>
              </a:spcAft>
              <a:buSzPts val="1400"/>
              <a:buChar char="○"/>
            </a:pPr>
            <a:r>
              <a:rPr lang="en"/>
              <a:t>Joint location</a:t>
            </a:r>
            <a:endParaRPr/>
          </a:p>
          <a:p>
            <a:pPr marL="457200" lvl="0" indent="-342900" algn="l" rtl="0">
              <a:spcBef>
                <a:spcPts val="0"/>
              </a:spcBef>
              <a:spcAft>
                <a:spcPts val="0"/>
              </a:spcAft>
              <a:buSzPts val="1800"/>
              <a:buChar char="●"/>
            </a:pPr>
            <a:r>
              <a:rPr lang="en"/>
              <a:t>Variable joint stiffness</a:t>
            </a:r>
            <a:endParaRPr/>
          </a:p>
          <a:p>
            <a:pPr marL="914400" lvl="1" indent="-317500" algn="l" rtl="0">
              <a:spcBef>
                <a:spcPts val="0"/>
              </a:spcBef>
              <a:spcAft>
                <a:spcPts val="0"/>
              </a:spcAft>
              <a:buSzPts val="1400"/>
              <a:buChar char="○"/>
            </a:pPr>
            <a:r>
              <a:rPr lang="en"/>
              <a:t>Second Moment of Area</a:t>
            </a:r>
            <a:endParaRPr/>
          </a:p>
          <a:p>
            <a:pPr marL="457200" lvl="0" indent="-342900" algn="l" rtl="0">
              <a:spcBef>
                <a:spcPts val="0"/>
              </a:spcBef>
              <a:spcAft>
                <a:spcPts val="0"/>
              </a:spcAft>
              <a:buSzPts val="1800"/>
              <a:buChar char="●"/>
            </a:pPr>
            <a:r>
              <a:rPr lang="en"/>
              <a:t>Node count</a:t>
            </a:r>
            <a:endParaRPr/>
          </a:p>
        </p:txBody>
      </p:sp>
      <p:pic>
        <p:nvPicPr>
          <p:cNvPr id="81" name="Google Shape;81;p16"/>
          <p:cNvPicPr preferRelativeResize="0"/>
          <p:nvPr/>
        </p:nvPicPr>
        <p:blipFill>
          <a:blip r:embed="rId3">
            <a:alphaModFix/>
          </a:blip>
          <a:stretch>
            <a:fillRect/>
          </a:stretch>
        </p:blipFill>
        <p:spPr>
          <a:xfrm>
            <a:off x="5400550" y="1152475"/>
            <a:ext cx="3264875" cy="3657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4325" algn="l" rtl="0">
              <a:lnSpc>
                <a:spcPct val="150000"/>
              </a:lnSpc>
              <a:spcBef>
                <a:spcPts val="0"/>
              </a:spcBef>
              <a:spcAft>
                <a:spcPts val="0"/>
              </a:spcAft>
              <a:buSzPts val="1350"/>
              <a:buFont typeface="Times New Roman"/>
              <a:buAutoNum type="arabicParenR"/>
            </a:pPr>
            <a:r>
              <a:rPr lang="en" sz="1350" dirty="0">
                <a:latin typeface="Times New Roman"/>
                <a:ea typeface="Times New Roman"/>
                <a:cs typeface="Times New Roman"/>
                <a:sym typeface="Times New Roman"/>
              </a:rPr>
              <a:t>Hajiesmaili, E., &amp; Clarke, D. R. (2021). Dielectric elastomer actuators. Retrieved from https://pubs.aip.org/aip/jap/article/129/15/151102/1025587/Dielectric-elastomer-actuators</a:t>
            </a:r>
            <a:endParaRPr sz="1350" dirty="0">
              <a:latin typeface="Times New Roman"/>
              <a:ea typeface="Times New Roman"/>
              <a:cs typeface="Times New Roman"/>
              <a:sym typeface="Times New Roman"/>
            </a:endParaRPr>
          </a:p>
          <a:p>
            <a:pPr marL="457200" lvl="0" indent="-314325" algn="l" rtl="0">
              <a:lnSpc>
                <a:spcPct val="150000"/>
              </a:lnSpc>
              <a:spcBef>
                <a:spcPts val="0"/>
              </a:spcBef>
              <a:spcAft>
                <a:spcPts val="0"/>
              </a:spcAft>
              <a:buSzPts val="1350"/>
              <a:buFont typeface="Times New Roman"/>
              <a:buAutoNum type="arabicParenR"/>
            </a:pPr>
            <a:r>
              <a:rPr lang="en" sz="1350" dirty="0">
                <a:latin typeface="Times New Roman"/>
                <a:ea typeface="Times New Roman"/>
                <a:cs typeface="Times New Roman"/>
                <a:sym typeface="Times New Roman"/>
              </a:rPr>
              <a:t>(N.d.). Retrieved from https://ieeexplore.ieee.org/stamp/stamp.jsp?tp=&amp;arnumber=8722799</a:t>
            </a:r>
            <a:endParaRPr sz="1350" dirty="0">
              <a:latin typeface="Times New Roman"/>
              <a:ea typeface="Times New Roman"/>
              <a:cs typeface="Times New Roman"/>
              <a:sym typeface="Times New Roman"/>
            </a:endParaRPr>
          </a:p>
          <a:p>
            <a:pPr marL="457200" lvl="0" indent="-314325" algn="l" rtl="0">
              <a:lnSpc>
                <a:spcPct val="150000"/>
              </a:lnSpc>
              <a:spcBef>
                <a:spcPts val="0"/>
              </a:spcBef>
              <a:spcAft>
                <a:spcPts val="0"/>
              </a:spcAft>
              <a:buSzPts val="1350"/>
              <a:buFont typeface="Times New Roman"/>
              <a:buAutoNum type="arabicParenR"/>
            </a:pPr>
            <a:r>
              <a:rPr lang="en" sz="1350" dirty="0">
                <a:latin typeface="Times New Roman"/>
                <a:ea typeface="Times New Roman"/>
                <a:cs typeface="Times New Roman"/>
                <a:sym typeface="Times New Roman"/>
              </a:rPr>
              <a:t>Jiang, H., Wang, Z., Jin, Y., Chen, X., Li, P., Gan, Y., … Chen, X. (2021). </a:t>
            </a:r>
            <a:r>
              <a:rPr lang="en" sz="1350" i="1" dirty="0">
                <a:latin typeface="Times New Roman"/>
                <a:ea typeface="Times New Roman"/>
                <a:cs typeface="Times New Roman"/>
                <a:sym typeface="Times New Roman"/>
              </a:rPr>
              <a:t>The International Journal of Robotics Research</a:t>
            </a:r>
            <a:r>
              <a:rPr lang="en" sz="1350" dirty="0">
                <a:latin typeface="Times New Roman"/>
                <a:ea typeface="Times New Roman"/>
                <a:cs typeface="Times New Roman"/>
                <a:sym typeface="Times New Roman"/>
              </a:rPr>
              <a:t>, </a:t>
            </a:r>
            <a:r>
              <a:rPr lang="en" sz="1350" i="1" dirty="0">
                <a:latin typeface="Times New Roman"/>
                <a:ea typeface="Times New Roman"/>
                <a:cs typeface="Times New Roman"/>
                <a:sym typeface="Times New Roman"/>
              </a:rPr>
              <a:t>40</a:t>
            </a:r>
            <a:r>
              <a:rPr lang="en" sz="1350" dirty="0">
                <a:latin typeface="Times New Roman"/>
                <a:ea typeface="Times New Roman"/>
                <a:cs typeface="Times New Roman"/>
                <a:sym typeface="Times New Roman"/>
              </a:rPr>
              <a:t>(1), 411–434. doi:10.1177/0278364920979367</a:t>
            </a:r>
            <a:endParaRPr sz="1350" dirty="0">
              <a:latin typeface="Times New Roman"/>
              <a:ea typeface="Times New Roman"/>
              <a:cs typeface="Times New Roman"/>
              <a:sym typeface="Times New Roman"/>
            </a:endParaRPr>
          </a:p>
          <a:p>
            <a:pPr marL="457200" lvl="0" indent="-314325" algn="l" rtl="0">
              <a:lnSpc>
                <a:spcPct val="150000"/>
              </a:lnSpc>
              <a:spcBef>
                <a:spcPts val="0"/>
              </a:spcBef>
              <a:spcAft>
                <a:spcPts val="0"/>
              </a:spcAft>
              <a:buSzPts val="1350"/>
              <a:buFont typeface="Times New Roman"/>
              <a:buAutoNum type="arabicParenR"/>
            </a:pPr>
            <a:r>
              <a:rPr lang="en" sz="1350" dirty="0">
                <a:latin typeface="Times New Roman"/>
                <a:ea typeface="Times New Roman"/>
                <a:cs typeface="Times New Roman"/>
                <a:sym typeface="Times New Roman"/>
              </a:rPr>
              <a:t>Liow, L., &amp; Howard, D. (2024). </a:t>
            </a:r>
            <a:r>
              <a:rPr lang="en" sz="1350" i="1" dirty="0">
                <a:latin typeface="Times New Roman"/>
                <a:ea typeface="Times New Roman"/>
                <a:cs typeface="Times New Roman"/>
                <a:sym typeface="Times New Roman"/>
              </a:rPr>
              <a:t>Frontiers for Young Minds</a:t>
            </a:r>
            <a:r>
              <a:rPr lang="en" sz="1350" dirty="0">
                <a:latin typeface="Times New Roman"/>
                <a:ea typeface="Times New Roman"/>
                <a:cs typeface="Times New Roman"/>
                <a:sym typeface="Times New Roman"/>
              </a:rPr>
              <a:t>, </a:t>
            </a:r>
            <a:r>
              <a:rPr lang="en" sz="1350" i="1" dirty="0">
                <a:latin typeface="Times New Roman"/>
                <a:ea typeface="Times New Roman"/>
                <a:cs typeface="Times New Roman"/>
                <a:sym typeface="Times New Roman"/>
              </a:rPr>
              <a:t>12</a:t>
            </a:r>
            <a:r>
              <a:rPr lang="en" sz="1350" dirty="0">
                <a:latin typeface="Times New Roman"/>
                <a:ea typeface="Times New Roman"/>
                <a:cs typeface="Times New Roman"/>
                <a:sym typeface="Times New Roman"/>
              </a:rPr>
              <a:t>. doi:10.3389/frym.2024.1341887</a:t>
            </a:r>
            <a:endParaRPr sz="1350" dirty="0">
              <a:latin typeface="Times New Roman"/>
              <a:ea typeface="Times New Roman"/>
              <a:cs typeface="Times New Roman"/>
              <a:sym typeface="Times New Roman"/>
            </a:endParaRPr>
          </a:p>
          <a:p>
            <a:pPr marL="457200" lvl="0" indent="-314325" algn="l" rtl="0">
              <a:lnSpc>
                <a:spcPct val="150000"/>
              </a:lnSpc>
              <a:spcBef>
                <a:spcPts val="0"/>
              </a:spcBef>
              <a:spcAft>
                <a:spcPts val="0"/>
              </a:spcAft>
              <a:buSzPts val="1350"/>
              <a:buFont typeface="Times New Roman"/>
              <a:buAutoNum type="arabicParenR"/>
            </a:pPr>
            <a:r>
              <a:rPr lang="en" sz="1350" dirty="0">
                <a:latin typeface="Times New Roman"/>
                <a:ea typeface="Times New Roman"/>
                <a:cs typeface="Times New Roman"/>
                <a:sym typeface="Times New Roman"/>
              </a:rPr>
              <a:t>Scalet, G. (2020). Two-Way and Multiple-Way Shape Memory Polymers for Soft Robotics: An Overview. Retrieved from https://www.mdpi.com/2076-0825/9/1/10</a:t>
            </a:r>
            <a:endParaRPr sz="1350" dirty="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135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35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350" dirty="0">
              <a:latin typeface="Times New Roman"/>
              <a:ea typeface="Times New Roman"/>
              <a:cs typeface="Times New Roman"/>
              <a:sym typeface="Times New Roman"/>
            </a:endParaRPr>
          </a:p>
          <a:p>
            <a:pPr marL="0" lvl="0" indent="0" algn="l" rtl="0">
              <a:spcBef>
                <a:spcPts val="0"/>
              </a:spcBef>
              <a:spcAft>
                <a:spcPts val="1200"/>
              </a:spcAft>
              <a:buNone/>
            </a:pPr>
            <a:endParaRPr sz="21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664</Words>
  <Application>Microsoft Office PowerPoint</Application>
  <PresentationFormat>On-screen Show (16:9)</PresentationFormat>
  <Paragraphs>56</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Times New Roman</vt:lpstr>
      <vt:lpstr>Simple Dark</vt:lpstr>
      <vt:lpstr>Modeling a Soft Modular Adaptive Robotic Technology (SMART) Arm  </vt:lpstr>
      <vt:lpstr>Background</vt:lpstr>
      <vt:lpstr>Simulation</vt:lpstr>
      <vt:lpstr>Hypothetical Physical Representation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Aggy T</cp:lastModifiedBy>
  <cp:revision>1</cp:revision>
  <dcterms:modified xsi:type="dcterms:W3CDTF">2024-11-05T07:21:49Z</dcterms:modified>
</cp:coreProperties>
</file>