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Presentation: https://www.youtube.com/watch?v=QWtYACdzOog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ndpowerengineering.com/pumped-hydro-storage-market-to-surpass-350-billion-by-2024/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www.medicinenet.com/body_surface_area/definition.htm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www.engineeringtoolbox.com/thermal-expansion-pipes-d_283.htm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s://doi.org/10.1016/j.rser.2018.03.003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hyperlink" Target="https://www.lmnoeng.com/Flow/LeakRate.php" TargetMode="Externa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625" y="691975"/>
            <a:ext cx="2642100" cy="4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1499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Problem Description: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114999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Design a hydro storage system to store energy from a solar field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11499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1499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Goals for the system: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114999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High Efficiency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114999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Low Cost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114999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Few Environmental and Cultural Concerns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14999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1499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Energy Loss Factors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Pipe Friction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Energy in the water is lost to the pipe 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Bends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Creates turbulence which dissipates energy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Turbine and Pump Efficiency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Balance between efficiency and cost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Factors Considered Negligible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Evaporation - 0.26% mass loss per day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Temperature affecting pipe length - 0.0006% efficiency loss</a:t>
            </a:r>
            <a:r>
              <a:rPr lang="en" sz="700" baseline="30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7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Leaks in pipes - 0.34% mass loss per day</a:t>
            </a:r>
            <a:r>
              <a:rPr lang="en" sz="7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7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Animals/People falling into reservoir - 0.007% mass loss per incident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6600" y="74000"/>
            <a:ext cx="9014100" cy="65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Times New Roman"/>
                <a:ea typeface="Times New Roman"/>
                <a:cs typeface="Times New Roman"/>
                <a:sym typeface="Times New Roman"/>
              </a:rPr>
              <a:t>Modeling a Solar-Hydro Storage System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Team 30 - Alyssa Devincenzi, Natalie Harvey, Matthew Stuber, &amp; Agathiya Tharun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88900" y="684475"/>
            <a:ext cx="2852400" cy="4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Physics Model</a:t>
            </a: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Downhill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 - derived from downhill UAE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Mass is calculated first - used for final equation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Energy consumption - does not include pump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Uphill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Input Energy - derived from uphill UAE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Use the result from mass calculations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SzPts val="700"/>
              <a:buFont typeface="Times New Roman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Energy consumption - does not include turbine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Site Specifications</a:t>
            </a: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810525" y="673375"/>
            <a:ext cx="3226800" cy="4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Program Development</a:t>
            </a: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Features of the Program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efficiency analysis AND cost analysis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both inputs and results to a text file for future review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desired, contains a module that will take a range of parameters and output ALL potential designs to a CSV file.  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Optimal Results for Each Potential Site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Choosing The Overall Optimal Design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Proposed Site and Design Choices</a:t>
            </a: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723475" y="831075"/>
            <a:ext cx="7500" cy="416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5686563" y="838375"/>
            <a:ext cx="12000" cy="4186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13"/>
          <p:cNvGrpSpPr/>
          <p:nvPr/>
        </p:nvGrpSpPr>
        <p:grpSpPr>
          <a:xfrm>
            <a:off x="3273224" y="1798929"/>
            <a:ext cx="1871118" cy="582509"/>
            <a:chOff x="3145361" y="1767391"/>
            <a:chExt cx="1871118" cy="582509"/>
          </a:xfrm>
        </p:grpSpPr>
        <p:grpSp>
          <p:nvGrpSpPr>
            <p:cNvPr id="61" name="Google Shape;61;p13"/>
            <p:cNvGrpSpPr/>
            <p:nvPr/>
          </p:nvGrpSpPr>
          <p:grpSpPr>
            <a:xfrm>
              <a:off x="3145361" y="1767391"/>
              <a:ext cx="1871118" cy="489227"/>
              <a:chOff x="2745735" y="2324925"/>
              <a:chExt cx="1565527" cy="354950"/>
            </a:xfrm>
          </p:grpSpPr>
          <p:pic>
            <p:nvPicPr>
              <p:cNvPr id="62" name="Google Shape;62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745735" y="2395375"/>
                <a:ext cx="1565527" cy="192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13"/>
              <p:cNvPicPr preferRelativeResize="0"/>
              <p:nvPr/>
            </p:nvPicPr>
            <p:blipFill rotWithShape="1">
              <a:blip r:embed="rId4">
                <a:alphaModFix/>
              </a:blip>
              <a:srcRect b="13718"/>
              <a:stretch/>
            </p:blipFill>
            <p:spPr>
              <a:xfrm>
                <a:off x="3420688" y="2324925"/>
                <a:ext cx="299400" cy="140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012975" y="2487775"/>
                <a:ext cx="1199163" cy="19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" name="Google Shape;65;p13"/>
            <p:cNvSpPr txBox="1"/>
            <p:nvPr/>
          </p:nvSpPr>
          <p:spPr>
            <a:xfrm>
              <a:off x="3629412" y="2157600"/>
              <a:ext cx="9030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4: Mass Equation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2928604" y="2936600"/>
            <a:ext cx="2560357" cy="486000"/>
            <a:chOff x="2895879" y="2835225"/>
            <a:chExt cx="2560357" cy="486000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95879" y="2835225"/>
              <a:ext cx="2560357" cy="39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 txBox="1"/>
            <p:nvPr/>
          </p:nvSpPr>
          <p:spPr>
            <a:xfrm>
              <a:off x="3568113" y="3103425"/>
              <a:ext cx="12813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5: Energy Input Equation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" name="Google Shape;69;p13"/>
          <p:cNvSpPr txBox="1"/>
          <p:nvPr/>
        </p:nvSpPr>
        <p:spPr>
          <a:xfrm>
            <a:off x="1560000" y="1966750"/>
            <a:ext cx="10140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Fg. 1: Wendefurth Pumped Storage Power Plant</a:t>
            </a:r>
            <a:r>
              <a:rPr lang="en" sz="600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600"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9329" y="838375"/>
            <a:ext cx="933226" cy="1204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1" name="Google Shape;71;p13"/>
          <p:cNvSpPr txBox="1"/>
          <p:nvPr/>
        </p:nvSpPr>
        <p:spPr>
          <a:xfrm>
            <a:off x="7228025" y="4601050"/>
            <a:ext cx="1871100" cy="5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Times New Roman"/>
                <a:ea typeface="Times New Roman"/>
                <a:cs typeface="Times New Roman"/>
                <a:sym typeface="Times New Roman"/>
              </a:rPr>
              <a:t>Citations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https://www.windpowerengineering.com/pumped-hydro-storage-market-to-surpass-350-billion-by-2024/</a:t>
            </a:r>
            <a:r>
              <a:rPr lang="en" sz="400">
                <a:latin typeface="Times New Roman"/>
                <a:ea typeface="Times New Roman"/>
                <a:cs typeface="Times New Roman"/>
                <a:sym typeface="Times New Roman"/>
              </a:rPr>
              <a:t> - 1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 u="sng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https://www.lmnoeng.com/Flow/LeakRate.php</a:t>
            </a:r>
            <a:r>
              <a:rPr lang="en" sz="400">
                <a:latin typeface="Times New Roman"/>
                <a:ea typeface="Times New Roman"/>
                <a:cs typeface="Times New Roman"/>
                <a:sym typeface="Times New Roman"/>
              </a:rPr>
              <a:t> - 2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 u="sng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https://doi.org/10.1016/j.rser.2018.03.003</a:t>
            </a:r>
            <a:r>
              <a:rPr lang="en" sz="400">
                <a:latin typeface="Times New Roman"/>
                <a:ea typeface="Times New Roman"/>
                <a:cs typeface="Times New Roman"/>
                <a:sym typeface="Times New Roman"/>
              </a:rPr>
              <a:t> - 3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 u="sng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https://www.engineeringtoolbox.com/thermal-expansion-pipes-d_283.html</a:t>
            </a:r>
            <a:r>
              <a:rPr lang="en" sz="400">
                <a:latin typeface="Times New Roman"/>
                <a:ea typeface="Times New Roman"/>
                <a:cs typeface="Times New Roman"/>
                <a:sym typeface="Times New Roman"/>
              </a:rPr>
              <a:t> - 4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 u="sng"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https://www.medicinenet.com/body_surface_area/definition.htm</a:t>
            </a:r>
            <a:r>
              <a:rPr lang="en" sz="400">
                <a:latin typeface="Times New Roman"/>
                <a:ea typeface="Times New Roman"/>
                <a:cs typeface="Times New Roman"/>
                <a:sym typeface="Times New Roman"/>
              </a:rPr>
              <a:t> - 5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6697250" y="2152975"/>
            <a:ext cx="1453375" cy="443050"/>
            <a:chOff x="6697237" y="2215100"/>
            <a:chExt cx="1453375" cy="443050"/>
          </a:xfrm>
        </p:grpSpPr>
        <p:pic>
          <p:nvPicPr>
            <p:cNvPr id="73" name="Google Shape;73;p13"/>
            <p:cNvPicPr preferRelativeResize="0"/>
            <p:nvPr/>
          </p:nvPicPr>
          <p:blipFill rotWithShape="1">
            <a:blip r:embed="rId13">
              <a:alphaModFix/>
            </a:blip>
            <a:srcRect t="1501" r="487" b="2242"/>
            <a:stretch/>
          </p:blipFill>
          <p:spPr>
            <a:xfrm>
              <a:off x="6697237" y="2215100"/>
              <a:ext cx="1453375" cy="33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3"/>
            <p:cNvSpPr txBox="1"/>
            <p:nvPr/>
          </p:nvSpPr>
          <p:spPr>
            <a:xfrm>
              <a:off x="6702513" y="2485350"/>
              <a:ext cx="12582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7: Optimized Results by Zone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7152838" y="3657913"/>
            <a:ext cx="1807875" cy="943125"/>
            <a:chOff x="7189600" y="3657925"/>
            <a:chExt cx="1807875" cy="943125"/>
          </a:xfrm>
        </p:grpSpPr>
        <p:pic>
          <p:nvPicPr>
            <p:cNvPr id="76" name="Google Shape;76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189600" y="3657925"/>
              <a:ext cx="1807875" cy="767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3"/>
            <p:cNvSpPr txBox="1"/>
            <p:nvPr/>
          </p:nvSpPr>
          <p:spPr>
            <a:xfrm>
              <a:off x="7648225" y="4349650"/>
              <a:ext cx="8748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10: Zone 1 Layout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5887113" y="3657918"/>
            <a:ext cx="1172700" cy="1188844"/>
            <a:chOff x="5923875" y="3657931"/>
            <a:chExt cx="1172700" cy="1188844"/>
          </a:xfrm>
        </p:grpSpPr>
        <p:pic>
          <p:nvPicPr>
            <p:cNvPr id="79" name="Google Shape;79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957799" y="3657931"/>
              <a:ext cx="1086363" cy="1097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3"/>
            <p:cNvSpPr txBox="1"/>
            <p:nvPr/>
          </p:nvSpPr>
          <p:spPr>
            <a:xfrm>
              <a:off x="5923875" y="4673975"/>
              <a:ext cx="11727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9: Proposed Design Choices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2804829" y="3715254"/>
            <a:ext cx="2807902" cy="1131523"/>
            <a:chOff x="2782575" y="3785650"/>
            <a:chExt cx="2852400" cy="11347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3388125" y="4638050"/>
              <a:ext cx="17430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6: Specifications by Zone</a:t>
              </a:r>
              <a:r>
                <a:rPr lang="en" sz="600" baseline="30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600" baseline="30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2782575" y="3785650"/>
              <a:ext cx="2852400" cy="933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3"/>
          <p:cNvGrpSpPr/>
          <p:nvPr/>
        </p:nvGrpSpPr>
        <p:grpSpPr>
          <a:xfrm>
            <a:off x="5810525" y="2786475"/>
            <a:ext cx="3134700" cy="583488"/>
            <a:chOff x="5810525" y="2737725"/>
            <a:chExt cx="3134700" cy="583488"/>
          </a:xfrm>
        </p:grpSpPr>
        <p:pic>
          <p:nvPicPr>
            <p:cNvPr id="85" name="Google Shape;85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810525" y="2737725"/>
              <a:ext cx="3134700" cy="526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3"/>
            <p:cNvSpPr txBox="1"/>
            <p:nvPr/>
          </p:nvSpPr>
          <p:spPr>
            <a:xfrm>
              <a:off x="6952388" y="3148413"/>
              <a:ext cx="12582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8: Decision Matrix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69700" y="3192275"/>
            <a:ext cx="2595850" cy="582725"/>
            <a:chOff x="69700" y="3192275"/>
            <a:chExt cx="2595850" cy="582725"/>
          </a:xfrm>
        </p:grpSpPr>
        <p:grpSp>
          <p:nvGrpSpPr>
            <p:cNvPr id="88" name="Google Shape;88;p13"/>
            <p:cNvGrpSpPr/>
            <p:nvPr/>
          </p:nvGrpSpPr>
          <p:grpSpPr>
            <a:xfrm>
              <a:off x="69700" y="3192275"/>
              <a:ext cx="2595850" cy="582725"/>
              <a:chOff x="69700" y="3377275"/>
              <a:chExt cx="2595850" cy="582725"/>
            </a:xfrm>
          </p:grpSpPr>
          <p:pic>
            <p:nvPicPr>
              <p:cNvPr id="89" name="Google Shape;89;p13"/>
              <p:cNvPicPr preferRelativeResize="0"/>
              <p:nvPr/>
            </p:nvPicPr>
            <p:blipFill rotWithShape="1">
              <a:blip r:embed="rId18">
                <a:alphaModFix/>
              </a:blip>
              <a:srcRect/>
              <a:stretch/>
            </p:blipFill>
            <p:spPr>
              <a:xfrm>
                <a:off x="69700" y="3377275"/>
                <a:ext cx="2595850" cy="397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Google Shape;90;p13"/>
              <p:cNvSpPr txBox="1"/>
              <p:nvPr/>
            </p:nvSpPr>
            <p:spPr>
              <a:xfrm>
                <a:off x="678950" y="3711600"/>
                <a:ext cx="1342800" cy="2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Fg. 2: Energy Consumption Equation</a:t>
                </a:r>
                <a:endParaRPr/>
              </a:p>
            </p:txBody>
          </p:sp>
        </p:grpSp>
        <p:pic>
          <p:nvPicPr>
            <p:cNvPr id="91" name="Google Shape;91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1982625" y="3565450"/>
              <a:ext cx="559925" cy="1026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3"/>
          <p:cNvGrpSpPr/>
          <p:nvPr/>
        </p:nvGrpSpPr>
        <p:grpSpPr>
          <a:xfrm>
            <a:off x="3194682" y="930893"/>
            <a:ext cx="2005935" cy="378707"/>
            <a:chOff x="3194682" y="930893"/>
            <a:chExt cx="2005935" cy="378707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3409700" y="1091800"/>
              <a:ext cx="1575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Times New Roman"/>
                  <a:ea typeface="Times New Roman"/>
                  <a:cs typeface="Times New Roman"/>
                  <a:sym typeface="Times New Roman"/>
                </a:rPr>
                <a:t>Fg. 3: Universal Accounting Equation (UAE)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94" name="Google Shape;94;p13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3194682" y="930893"/>
              <a:ext cx="2005935" cy="256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On-screen Show (16:9)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Tharun, Agathiya</cp:lastModifiedBy>
  <cp:revision>1</cp:revision>
  <dcterms:modified xsi:type="dcterms:W3CDTF">2021-02-08T19:23:51Z</dcterms:modified>
</cp:coreProperties>
</file>