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Average" panose="020B0604020202020204" charset="0"/>
      <p:regular r:id="rId4"/>
    </p:embeddedFont>
    <p:embeddedFont>
      <p:font typeface="Oswald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6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21"/>
  </p:normalViewPr>
  <p:slideViewPr>
    <p:cSldViewPr snapToGrid="0" snapToObjects="1">
      <p:cViewPr>
        <p:scale>
          <a:sx n="87" d="100"/>
          <a:sy n="87" d="100"/>
        </p:scale>
        <p:origin x="2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e31196aa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e31196aa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16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84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1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1" y="3174878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6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42897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1" lvl="1" indent="-317497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87" lvl="2" indent="-317497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83" lvl="3" indent="-317497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78" lvl="4" indent="-317497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74" lvl="5" indent="-317497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70" lvl="6" indent="-317497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65" lvl="7" indent="-317497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761" lvl="8" indent="-317497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1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4289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91" lvl="1" indent="-31749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87" lvl="2" indent="-317497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83" lvl="3" indent="-317497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78" lvl="4" indent="-31749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74" lvl="5" indent="-317497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70" lvl="6" indent="-317497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65" lvl="7" indent="-31749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761" lvl="8" indent="-317497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1" lvl="1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87" lvl="2" indent="-304797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83" lvl="3" indent="-304797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78" lvl="4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74" lvl="5" indent="-304797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70" lvl="6" indent="-304797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65" lvl="7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61" lvl="8" indent="-304797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91" lvl="1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87" lvl="2" indent="-304797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83" lvl="3" indent="-304797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78" lvl="4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74" lvl="5" indent="-304797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70" lvl="6" indent="-304797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65" lvl="7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61" lvl="8" indent="-304797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1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2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96" lvl="0" indent="-304797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91" lvl="1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87" lvl="2" indent="-304797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83" lvl="3" indent="-304797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78" lvl="4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74" lvl="5" indent="-304797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70" lvl="6" indent="-304797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65" lvl="7" indent="-304797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761" lvl="8" indent="-304797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1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1" y="724201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96" lvl="0" indent="-34289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391" lvl="1" indent="-31749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587" lvl="2" indent="-31749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783" lvl="3" indent="-31749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5978" lvl="4" indent="-31749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174" lvl="5" indent="-31749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370" lvl="6" indent="-31749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565" lvl="7" indent="-31749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761" lvl="8" indent="-317497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6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196" lvl="0" indent="-22859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4DE7F8-A945-3B43-ADA4-61CCD6A8783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8FB323-221B-4AF3-A3C4-1B71E6F97FB2}"/>
              </a:ext>
            </a:extLst>
          </p:cNvPr>
          <p:cNvSpPr/>
          <p:nvPr/>
        </p:nvSpPr>
        <p:spPr>
          <a:xfrm flipH="1">
            <a:off x="19676" y="931122"/>
            <a:ext cx="37785" cy="456055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88"/>
          </a:p>
        </p:txBody>
      </p:sp>
      <p:pic>
        <p:nvPicPr>
          <p:cNvPr id="61" name="Google Shape;61;p13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2496"/>
          <a:stretch/>
        </p:blipFill>
        <p:spPr>
          <a:xfrm>
            <a:off x="10685993" y="1704046"/>
            <a:ext cx="1333485" cy="147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284" y="2449703"/>
            <a:ext cx="1932344" cy="108871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75395" y="1243009"/>
            <a:ext cx="3078924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Angsana New" panose="020B0502040204020203" pitchFamily="18" charset="-34"/>
                <a:sym typeface="Average"/>
              </a:rPr>
              <a:t>To support space exploration, the Resilient Extra Terrestrial Habitat Institute (RETHi) has goals of developing an environmental mapping and a modular end effector system to be compatible with robots that can autonomously repair and maintain resilient extraterrestrial habitats.</a:t>
            </a:r>
            <a:endParaRPr sz="1100" dirty="0">
              <a:solidFill>
                <a:schemeClr val="bg1">
                  <a:lumMod val="50000"/>
                </a:schemeClr>
              </a:solidFill>
              <a:latin typeface="Average" panose="020B0604020202020204" charset="0"/>
              <a:ea typeface="Average"/>
              <a:cs typeface="Angsana New" panose="020B0502040204020203" pitchFamily="18" charset="-34"/>
              <a:sym typeface="Average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446645" y="1249798"/>
            <a:ext cx="3783209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 b="1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Modular End-Effector System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Utilize a modular pneumatic gripper tool end-effector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Vacuum pump instead of a pressurized air tank.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3D printed prototype (porous material) of PC6-01 connector mount. 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M</a:t>
            </a:r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aterial jeopardizes air pressure and thus required manufacturing in aluminum instead. </a:t>
            </a:r>
          </a:p>
          <a:p>
            <a:endParaRPr lang="en" sz="600" dirty="0">
              <a:solidFill>
                <a:schemeClr val="bg1">
                  <a:lumMod val="50000"/>
                </a:schemeClr>
              </a:solidFill>
              <a:latin typeface="Average" panose="020B0604020202020204" charset="0"/>
              <a:ea typeface="Average"/>
              <a:cs typeface="Times New Roman" panose="02020603050405020304" pitchFamily="18" charset="0"/>
              <a:sym typeface="Average"/>
            </a:endParaRPr>
          </a:p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Autonomous</a:t>
            </a:r>
            <a:r>
              <a:rPr lang="en" sz="1100" b="1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 Mapping System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Robot Operating System (ROS) was used to build the system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Mapping prototypes trialed on a Turtlebot3 and ported to a Fetch robot, simulated on Gazebo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Used a trial world to simulate an explorable environment</a:t>
            </a:r>
          </a:p>
        </p:txBody>
      </p:sp>
      <p:sp>
        <p:nvSpPr>
          <p:cNvPr id="82" name="Google Shape;82;p13"/>
          <p:cNvSpPr txBox="1"/>
          <p:nvPr/>
        </p:nvSpPr>
        <p:spPr>
          <a:xfrm>
            <a:off x="79574" y="3776017"/>
            <a:ext cx="3367081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 b="1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Modular End-Effector System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Connector mount is being manufactured at Purdue’s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Bechtel Innovation Design Center</a:t>
            </a:r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 to prevent air leakage. 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VF-2 CNC Mill, Bandsaw, Hand Tap</a:t>
            </a:r>
            <a:endParaRPr sz="1100" dirty="0">
              <a:solidFill>
                <a:schemeClr val="bg1">
                  <a:lumMod val="50000"/>
                </a:schemeClr>
              </a:solidFill>
              <a:latin typeface="Average" panose="020B0604020202020204" charset="0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9721690" y="4154398"/>
            <a:ext cx="2297788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5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</a:rPr>
              <a:t>A successful robot will be able to: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</a:rPr>
              <a:t>Autonomously navigate to a maintenance/repair site.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-US" sz="115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</a:rPr>
              <a:t>Choose the appropriate end-effectors and tools needed.</a:t>
            </a:r>
          </a:p>
          <a:p>
            <a:pPr marL="171448" indent="-171448">
              <a:buFont typeface="Arial" panose="020B0604020202020204" pitchFamily="34" charset="0"/>
              <a:buChar char="•"/>
            </a:pPr>
            <a:r>
              <a:rPr lang="en-US" sz="115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</a:rPr>
              <a:t>Complete the repair or maintenance task.</a:t>
            </a:r>
          </a:p>
          <a:p>
            <a:r>
              <a:rPr lang="en" sz="115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This project is continuously being worked on to improve the efficiency of various systems.</a:t>
            </a: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971" y="4748869"/>
            <a:ext cx="1277559" cy="11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A picture containing re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b="4370"/>
          <a:stretch/>
        </p:blipFill>
        <p:spPr>
          <a:xfrm rot="-5400000">
            <a:off x="411976" y="4590382"/>
            <a:ext cx="1111250" cy="141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250233" y="5561447"/>
            <a:ext cx="624589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 dirty="0">
                <a:latin typeface="Average" panose="020B0604020202020204" charset="0"/>
                <a:ea typeface="Average"/>
                <a:cs typeface="Average"/>
                <a:sym typeface="Average"/>
              </a:rPr>
              <a:t>As the leading university in this </a:t>
            </a:r>
            <a:r>
              <a:rPr lang="en-US" sz="1100" dirty="0">
                <a:latin typeface="Average" panose="020B0604020202020204" charset="0"/>
                <a:ea typeface="Average"/>
                <a:cs typeface="Average"/>
                <a:sym typeface="Average"/>
              </a:rPr>
              <a:t>NASA funded project, further developments are planned to improve the productivity and efficiency of the various end effectors and mapping algorithm.</a:t>
            </a:r>
            <a:endParaRPr sz="1100" dirty="0">
              <a:latin typeface="Average" panose="020B0604020202020204" charset="0"/>
            </a:endParaRPr>
          </a:p>
        </p:txBody>
      </p:sp>
      <p:sp>
        <p:nvSpPr>
          <p:cNvPr id="43" name="Title 4">
            <a:extLst>
              <a:ext uri="{FF2B5EF4-FFF2-40B4-BE49-F238E27FC236}">
                <a16:creationId xmlns:a16="http://schemas.microsoft.com/office/drawing/2014/main" id="{4E570383-4C7F-7045-B0D7-340E72D1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" y="-26564"/>
            <a:ext cx="11353800" cy="931340"/>
          </a:xfrm>
        </p:spPr>
        <p:txBody>
          <a:bodyPr/>
          <a:lstStyle/>
          <a:p>
            <a:r>
              <a:rPr lang="en-US" sz="2300" b="1" dirty="0">
                <a:latin typeface="Average" panose="020B0604020202020204" charset="0"/>
                <a:cs typeface="Arial" panose="020B0604020202020204" pitchFamily="34" charset="0"/>
              </a:rPr>
              <a:t>Development of a Modular End-Effector System and Autonomous Mapping Platform</a:t>
            </a:r>
            <a:br>
              <a:rPr lang="en-US" sz="2300" b="1" dirty="0">
                <a:latin typeface="Average" panose="020B0604020202020204" charset="0"/>
                <a:cs typeface="Arial" panose="020B0604020202020204" pitchFamily="34" charset="0"/>
              </a:rPr>
            </a:br>
            <a:r>
              <a:rPr lang="en-US" sz="2300" b="1" dirty="0">
                <a:latin typeface="Average" panose="020B0604020202020204" charset="0"/>
                <a:cs typeface="Arial" panose="020B0604020202020204" pitchFamily="34" charset="0"/>
              </a:rPr>
              <a:t>for Robotic Maintenance &amp; Repair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242372-C569-024B-8BDA-0A0A245C8E3A}"/>
              </a:ext>
            </a:extLst>
          </p:cNvPr>
          <p:cNvSpPr/>
          <p:nvPr/>
        </p:nvSpPr>
        <p:spPr>
          <a:xfrm>
            <a:off x="167474" y="1008903"/>
            <a:ext cx="3091547" cy="2696831"/>
          </a:xfrm>
          <a:prstGeom prst="roundRect">
            <a:avLst>
              <a:gd name="adj" fmla="val 298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8" dirty="0"/>
          </a:p>
        </p:txBody>
      </p:sp>
      <p:sp>
        <p:nvSpPr>
          <p:cNvPr id="64" name="Google Shape;64;p13"/>
          <p:cNvSpPr/>
          <p:nvPr/>
        </p:nvSpPr>
        <p:spPr>
          <a:xfrm>
            <a:off x="79574" y="959829"/>
            <a:ext cx="3230101" cy="321600"/>
          </a:xfrm>
          <a:prstGeom prst="roundRect">
            <a:avLst>
              <a:gd name="adj" fmla="val 16667"/>
            </a:avLst>
          </a:prstGeom>
          <a:solidFill>
            <a:srgbClr val="B65A2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tx1"/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Research Goals</a:t>
            </a:r>
            <a:endParaRPr sz="1600" b="1" dirty="0">
              <a:solidFill>
                <a:schemeClr val="tx1"/>
              </a:solidFill>
              <a:latin typeface="Average" panose="020B0604020202020204" charset="0"/>
              <a:ea typeface="Average"/>
              <a:cs typeface="Average"/>
              <a:sym typeface="Average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D3C38D0-73CC-B74D-B29E-FA734D2FD040}"/>
              </a:ext>
            </a:extLst>
          </p:cNvPr>
          <p:cNvSpPr/>
          <p:nvPr/>
        </p:nvSpPr>
        <p:spPr>
          <a:xfrm>
            <a:off x="3444070" y="961290"/>
            <a:ext cx="6896091" cy="2743199"/>
          </a:xfrm>
          <a:prstGeom prst="roundRect">
            <a:avLst>
              <a:gd name="adj" fmla="val 298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8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6A64B71-D737-154D-9FCA-8A3CE5F68417}"/>
              </a:ext>
            </a:extLst>
          </p:cNvPr>
          <p:cNvSpPr/>
          <p:nvPr/>
        </p:nvSpPr>
        <p:spPr>
          <a:xfrm>
            <a:off x="76941" y="3808611"/>
            <a:ext cx="9465173" cy="2299523"/>
          </a:xfrm>
          <a:prstGeom prst="roundRect">
            <a:avLst>
              <a:gd name="adj" fmla="val 298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31103F-1E72-0043-BD97-B1E5EC370299}"/>
              </a:ext>
            </a:extLst>
          </p:cNvPr>
          <p:cNvSpPr/>
          <p:nvPr/>
        </p:nvSpPr>
        <p:spPr>
          <a:xfrm>
            <a:off x="3250234" y="4095103"/>
            <a:ext cx="41719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100" b="1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verage" panose="020B0604020202020204" charset="0"/>
              </a:rPr>
              <a:t>Autonomous Mapping System</a:t>
            </a:r>
          </a:p>
          <a:p>
            <a:pPr marL="171448" indent="-171448" fontAlgn="base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</a:rPr>
              <a:t>System assumed a lower-cost Red Green Blue Depth (RGBD) camera (as opposed to a stereo camera) and the Fetch robot’s built-in laser rangefinder</a:t>
            </a:r>
          </a:p>
          <a:p>
            <a:pPr marL="171448" indent="-171448" fontAlgn="base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</a:rPr>
              <a:t>Visual Simultaneous Localization and Mapping (vSLAM) uses sensor information to explore, navigate through, and build a 3D map of the environment</a:t>
            </a:r>
          </a:p>
          <a:p>
            <a:pPr marL="171448" indent="-171448" fontAlgn="base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verage" panose="020B0604020202020204" charset="0"/>
              </a:rPr>
              <a:t>Autonomously determines where it can go and maps those areas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28CF9D-6CBA-1F44-9D4C-E697B74E0F57}"/>
              </a:ext>
            </a:extLst>
          </p:cNvPr>
          <p:cNvSpPr/>
          <p:nvPr/>
        </p:nvSpPr>
        <p:spPr>
          <a:xfrm>
            <a:off x="1047252" y="3510598"/>
            <a:ext cx="1401346" cy="216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750" dirty="0">
                <a:latin typeface="Average" panose="020B0604020202020204" charset="0"/>
                <a:ea typeface="Average"/>
                <a:cs typeface="Average"/>
                <a:sym typeface="Average"/>
              </a:rPr>
              <a:t>https://www.purdue.edu/rethi/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B06D417-2B1D-2C44-824C-4BEB10F3338F}"/>
              </a:ext>
            </a:extLst>
          </p:cNvPr>
          <p:cNvSpPr/>
          <p:nvPr/>
        </p:nvSpPr>
        <p:spPr>
          <a:xfrm>
            <a:off x="9734130" y="3850709"/>
            <a:ext cx="2265348" cy="2257416"/>
          </a:xfrm>
          <a:prstGeom prst="roundRect">
            <a:avLst>
              <a:gd name="adj" fmla="val 298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8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D155E00-35C8-4D4C-B226-762907624BBA}"/>
              </a:ext>
            </a:extLst>
          </p:cNvPr>
          <p:cNvCxnSpPr>
            <a:cxnSpLocks/>
          </p:cNvCxnSpPr>
          <p:nvPr/>
        </p:nvCxnSpPr>
        <p:spPr>
          <a:xfrm>
            <a:off x="9875887" y="2152185"/>
            <a:ext cx="0" cy="363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oogle Shape;67;p13" descr="A close-up of a toy&#10;&#10;Description automatically generated with medium confidence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 t="7364" r="12516" b="9606"/>
          <a:stretch/>
        </p:blipFill>
        <p:spPr>
          <a:xfrm>
            <a:off x="8014855" y="1751200"/>
            <a:ext cx="1283854" cy="16231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71" name="Google Shape;71;p13"/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 l="18427" t="54512"/>
          <a:stretch/>
        </p:blipFill>
        <p:spPr>
          <a:xfrm rot="16200000">
            <a:off x="9262227" y="2429059"/>
            <a:ext cx="1131949" cy="841946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</p:pic>
      <p:cxnSp>
        <p:nvCxnSpPr>
          <p:cNvPr id="73" name="Google Shape;73;p13"/>
          <p:cNvCxnSpPr>
            <a:cxnSpLocks/>
            <a:stCxn id="44" idx="0"/>
          </p:cNvCxnSpPr>
          <p:nvPr/>
        </p:nvCxnSpPr>
        <p:spPr>
          <a:xfrm flipV="1">
            <a:off x="8506944" y="2308248"/>
            <a:ext cx="1162557" cy="300902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74;p13"/>
          <p:cNvCxnSpPr>
            <a:cxnSpLocks/>
            <a:stCxn id="44" idx="4"/>
          </p:cNvCxnSpPr>
          <p:nvPr/>
        </p:nvCxnSpPr>
        <p:spPr>
          <a:xfrm>
            <a:off x="8506944" y="2905276"/>
            <a:ext cx="1160991" cy="489025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70" name="Google Shape;70;p13" descr="A picture containing projector&#10;&#10;Description automatically generated"/>
          <p:cNvPicPr preferRelativeResize="0"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58550" y="1430934"/>
            <a:ext cx="848219" cy="11305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76" name="Google Shape;76;p13"/>
          <p:cNvSpPr txBox="1"/>
          <p:nvPr/>
        </p:nvSpPr>
        <p:spPr>
          <a:xfrm>
            <a:off x="7123986" y="2651550"/>
            <a:ext cx="936147" cy="28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800" dirty="0">
                <a:latin typeface="Average" panose="020B0604020202020204" charset="0"/>
                <a:ea typeface="Average"/>
                <a:cs typeface="Average"/>
                <a:sym typeface="Average"/>
              </a:rPr>
              <a:t>Modular </a:t>
            </a:r>
          </a:p>
          <a:p>
            <a:r>
              <a:rPr lang="en" sz="800" dirty="0">
                <a:latin typeface="Average" panose="020B0604020202020204" charset="0"/>
                <a:ea typeface="Average"/>
                <a:cs typeface="Average"/>
                <a:sym typeface="Average"/>
              </a:rPr>
              <a:t>Gripper End-Effector</a:t>
            </a:r>
            <a:endParaRPr sz="800" dirty="0">
              <a:latin typeface="Average" panose="020B0604020202020204" charset="0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9314838" y="1868882"/>
            <a:ext cx="983794" cy="41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 dirty="0">
                <a:latin typeface="Average" panose="020B0604020202020204" charset="0"/>
                <a:ea typeface="Average"/>
                <a:cs typeface="Average"/>
                <a:sym typeface="Average"/>
              </a:rPr>
              <a:t>PC6-01 Connector </a:t>
            </a:r>
            <a:endParaRPr sz="800" dirty="0">
              <a:latin typeface="Average" panose="020B0604020202020204" charset="0"/>
              <a:ea typeface="Average"/>
              <a:cs typeface="Average"/>
              <a:sym typeface="Average"/>
            </a:endParaRPr>
          </a:p>
          <a:p>
            <a:pPr algn="ctr"/>
            <a:r>
              <a:rPr lang="en" sz="800" dirty="0">
                <a:latin typeface="Average" panose="020B0604020202020204" charset="0"/>
                <a:ea typeface="Average"/>
                <a:cs typeface="Average"/>
                <a:sym typeface="Average"/>
              </a:rPr>
              <a:t>Holder</a:t>
            </a:r>
            <a:endParaRPr sz="800" dirty="0">
              <a:latin typeface="Average" panose="020B0604020202020204" charset="0"/>
              <a:ea typeface="Average"/>
              <a:cs typeface="Average"/>
              <a:sym typeface="Average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E37F9B-33C4-1E48-93F6-ED1CD0380DBC}"/>
              </a:ext>
            </a:extLst>
          </p:cNvPr>
          <p:cNvSpPr/>
          <p:nvPr/>
        </p:nvSpPr>
        <p:spPr>
          <a:xfrm>
            <a:off x="8064869" y="2171190"/>
            <a:ext cx="612393" cy="713325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8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B263A9-B5B2-C54B-9F4A-41BE5AC69710}"/>
              </a:ext>
            </a:extLst>
          </p:cNvPr>
          <p:cNvCxnSpPr>
            <a:cxnSpLocks/>
            <a:stCxn id="33" idx="7"/>
            <a:endCxn id="70" idx="7"/>
          </p:cNvCxnSpPr>
          <p:nvPr/>
        </p:nvCxnSpPr>
        <p:spPr>
          <a:xfrm flipH="1" flipV="1">
            <a:off x="7782550" y="1596492"/>
            <a:ext cx="805029" cy="67916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210CADF-BDDF-9B4D-BAC0-8CEDB83DDB76}"/>
              </a:ext>
            </a:extLst>
          </p:cNvPr>
          <p:cNvCxnSpPr>
            <a:cxnSpLocks/>
            <a:stCxn id="33" idx="4"/>
            <a:endCxn id="70" idx="4"/>
          </p:cNvCxnSpPr>
          <p:nvPr/>
        </p:nvCxnSpPr>
        <p:spPr>
          <a:xfrm flipH="1" flipV="1">
            <a:off x="7482660" y="2561435"/>
            <a:ext cx="888406" cy="32308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EF41759-6627-F74E-B254-BE380F860CB3}"/>
              </a:ext>
            </a:extLst>
          </p:cNvPr>
          <p:cNvSpPr txBox="1"/>
          <p:nvPr/>
        </p:nvSpPr>
        <p:spPr>
          <a:xfrm>
            <a:off x="7939028" y="1574125"/>
            <a:ext cx="1503404" cy="205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rage" panose="020B0604020202020204" charset="0"/>
              </a:rPr>
              <a:t>Fetch Mobile Robot Platform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3297538" y="3760985"/>
            <a:ext cx="2793900" cy="321600"/>
          </a:xfrm>
          <a:prstGeom prst="roundRect">
            <a:avLst>
              <a:gd name="adj" fmla="val 16667"/>
            </a:avLst>
          </a:prstGeom>
          <a:solidFill>
            <a:srgbClr val="B65A2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tx1"/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Results and Discussion</a:t>
            </a:r>
            <a:endParaRPr sz="1600" b="1" dirty="0">
              <a:solidFill>
                <a:schemeClr val="tx1"/>
              </a:solidFill>
              <a:latin typeface="Average" panose="020B0604020202020204" charset="0"/>
              <a:ea typeface="Average"/>
              <a:cs typeface="Average"/>
              <a:sym typeface="Average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AB4C11-BA14-5B4D-9A87-0FEB521BC9B0}"/>
              </a:ext>
            </a:extLst>
          </p:cNvPr>
          <p:cNvSpPr/>
          <p:nvPr/>
        </p:nvSpPr>
        <p:spPr>
          <a:xfrm>
            <a:off x="1688491" y="5821945"/>
            <a:ext cx="1407758" cy="216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750" dirty="0">
                <a:latin typeface="Average" panose="020B0604020202020204" charset="0"/>
                <a:ea typeface="Average"/>
                <a:cs typeface="Average"/>
                <a:sym typeface="Average"/>
              </a:rPr>
              <a:t>Partially manufactured mount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59A5712-FFFF-404D-9826-AF4B1B9F0F12}"/>
              </a:ext>
            </a:extLst>
          </p:cNvPr>
          <p:cNvSpPr/>
          <p:nvPr/>
        </p:nvSpPr>
        <p:spPr>
          <a:xfrm>
            <a:off x="150216" y="5827082"/>
            <a:ext cx="1624163" cy="2169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750" dirty="0">
                <a:latin typeface="Average" panose="020B0604020202020204" charset="0"/>
                <a:ea typeface="Average"/>
                <a:cs typeface="Average"/>
                <a:sym typeface="Average"/>
              </a:rPr>
              <a:t>3D printed mount directing airflow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E563A0-9DD0-4B9E-A617-CAD9498714FD}"/>
              </a:ext>
            </a:extLst>
          </p:cNvPr>
          <p:cNvGrpSpPr/>
          <p:nvPr/>
        </p:nvGrpSpPr>
        <p:grpSpPr>
          <a:xfrm>
            <a:off x="7422190" y="3913730"/>
            <a:ext cx="1994685" cy="1515452"/>
            <a:chOff x="7178748" y="3862404"/>
            <a:chExt cx="1994685" cy="1476766"/>
          </a:xfrm>
        </p:grpSpPr>
        <p:pic>
          <p:nvPicPr>
            <p:cNvPr id="86" name="Google Shape;86;p13"/>
            <p:cNvPicPr preferRelativeResize="0">
              <a:picLocks noChangeAspect="1"/>
            </p:cNvPicPr>
            <p:nvPr/>
          </p:nvPicPr>
          <p:blipFill rotWithShape="1">
            <a:blip r:embed="rId10">
              <a:alphaModFix/>
            </a:blip>
            <a:srcRect l="18559" t="18795" r="17131" b="18614"/>
            <a:stretch/>
          </p:blipFill>
          <p:spPr>
            <a:xfrm>
              <a:off x="7178748" y="3862404"/>
              <a:ext cx="1994685" cy="12768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CA6475-7ED7-E147-BE2B-964BE87B07B8}"/>
                </a:ext>
              </a:extLst>
            </p:cNvPr>
            <p:cNvSpPr/>
            <p:nvPr/>
          </p:nvSpPr>
          <p:spPr>
            <a:xfrm>
              <a:off x="7541141" y="5127788"/>
              <a:ext cx="1269899" cy="2113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  <a:spcAft>
                  <a:spcPts val="1600"/>
                </a:spcAft>
              </a:pPr>
              <a:r>
                <a:rPr lang="en-US" sz="750" dirty="0">
                  <a:latin typeface="Average" panose="020B0604020202020204" charset="0"/>
                  <a:ea typeface="Average"/>
                  <a:cs typeface="Average"/>
                  <a:sym typeface="Average"/>
                </a:rPr>
                <a:t>Simulated World Mapping</a:t>
              </a:r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3377334" y="950412"/>
            <a:ext cx="7056450" cy="321600"/>
          </a:xfrm>
          <a:prstGeom prst="roundRect">
            <a:avLst>
              <a:gd name="adj" fmla="val 16667"/>
            </a:avLst>
          </a:prstGeom>
          <a:solidFill>
            <a:srgbClr val="B65A2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tx1"/>
                </a:solidFill>
                <a:latin typeface="Average" panose="020B0604020202020204" charset="0"/>
                <a:ea typeface="Average"/>
                <a:cs typeface="Average"/>
                <a:sym typeface="Average"/>
              </a:rPr>
              <a:t>Approaches</a:t>
            </a:r>
            <a:endParaRPr sz="1600" b="1" dirty="0">
              <a:solidFill>
                <a:schemeClr val="tx1"/>
              </a:solidFill>
              <a:latin typeface="Average" panose="020B0604020202020204" charset="0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9641289" y="3820700"/>
            <a:ext cx="2457667" cy="321600"/>
          </a:xfrm>
          <a:prstGeom prst="roundRect">
            <a:avLst>
              <a:gd name="adj" fmla="val 16667"/>
            </a:avLst>
          </a:prstGeom>
          <a:solidFill>
            <a:srgbClr val="B65A2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 b="1" dirty="0">
                <a:solidFill>
                  <a:schemeClr val="tx1"/>
                </a:solidFill>
                <a:latin typeface="+mn-lt"/>
                <a:ea typeface="Average"/>
                <a:cs typeface="Average"/>
                <a:sym typeface="Average"/>
              </a:rPr>
              <a:t>Conclusions</a:t>
            </a:r>
            <a:endParaRPr sz="1600" b="1" dirty="0">
              <a:solidFill>
                <a:schemeClr val="tx1"/>
              </a:solidFill>
              <a:latin typeface="+mn-lt"/>
              <a:ea typeface="Average"/>
              <a:cs typeface="Average"/>
              <a:sym typeface="Averag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124E29-9BE2-4382-9DA3-1AEA8EAD72DB}"/>
              </a:ext>
            </a:extLst>
          </p:cNvPr>
          <p:cNvSpPr txBox="1"/>
          <p:nvPr/>
        </p:nvSpPr>
        <p:spPr>
          <a:xfrm>
            <a:off x="10617649" y="3165207"/>
            <a:ext cx="14915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sz="800" dirty="0">
                <a:latin typeface="Average" panose="020B0604020202020204" charset="0"/>
              </a:rPr>
              <a:t>https://www.purdue.edu/reth/</a:t>
            </a:r>
            <a:endParaRPr lang="en-US" sz="2088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1B64F3-B673-46EB-AC41-61F5DF4F4471}"/>
              </a:ext>
            </a:extLst>
          </p:cNvPr>
          <p:cNvSpPr txBox="1"/>
          <p:nvPr/>
        </p:nvSpPr>
        <p:spPr>
          <a:xfrm>
            <a:off x="3825931" y="6260040"/>
            <a:ext cx="6132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Agathiya Tharun and Eric Mesina | FYE Purdue ‘24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Average" panose="020B0604020202020204" charset="0"/>
                <a:ea typeface="Average"/>
                <a:cs typeface="Times New Roman" panose="02020603050405020304" pitchFamily="18" charset="0"/>
                <a:sym typeface="Average"/>
              </a:rPr>
              <a:t>Advisor: David J. Cappelleri, School of Mechanical Engineering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B6E3837-1018-E04F-8DCE-A6D8BED19A0D}"/>
              </a:ext>
            </a:extLst>
          </p:cNvPr>
          <p:cNvSpPr/>
          <p:nvPr/>
        </p:nvSpPr>
        <p:spPr>
          <a:xfrm>
            <a:off x="8358877" y="2609150"/>
            <a:ext cx="296133" cy="296126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8" dirty="0"/>
          </a:p>
        </p:txBody>
      </p:sp>
    </p:spTree>
    <p:extLst>
      <p:ext uri="{BB962C8B-B14F-4D97-AF65-F5344CB8AC3E}">
        <p14:creationId xmlns:p14="http://schemas.microsoft.com/office/powerpoint/2010/main" val="296243766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379</Words>
  <Application>Microsoft Office PowerPoint</Application>
  <PresentationFormat>On-screen Show (16:9)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Oswald</vt:lpstr>
      <vt:lpstr>Average</vt:lpstr>
      <vt:lpstr>Slate</vt:lpstr>
      <vt:lpstr>Development of a Modular End-Effector System and Autonomous Mapping Platform for Robotic Maintenance &amp; Repair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Tharun, Agathiya</cp:lastModifiedBy>
  <cp:revision>25</cp:revision>
  <dcterms:modified xsi:type="dcterms:W3CDTF">2021-04-08T17:28:56Z</dcterms:modified>
</cp:coreProperties>
</file>