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451" r:id="rId2"/>
    <p:sldId id="458" r:id="rId3"/>
    <p:sldId id="461" r:id="rId4"/>
    <p:sldId id="455" r:id="rId5"/>
    <p:sldId id="462" r:id="rId6"/>
    <p:sldId id="457" r:id="rId7"/>
    <p:sldId id="438" r:id="rId8"/>
    <p:sldId id="472" r:id="rId9"/>
    <p:sldId id="257" r:id="rId10"/>
    <p:sldId id="444" r:id="rId11"/>
    <p:sldId id="473" r:id="rId12"/>
    <p:sldId id="474" r:id="rId13"/>
    <p:sldId id="475" r:id="rId14"/>
    <p:sldId id="476" r:id="rId15"/>
    <p:sldId id="477" r:id="rId16"/>
    <p:sldId id="466" r:id="rId17"/>
    <p:sldId id="468" r:id="rId18"/>
    <p:sldId id="469" r:id="rId19"/>
    <p:sldId id="470" r:id="rId20"/>
    <p:sldId id="467" r:id="rId21"/>
    <p:sldId id="478" r:id="rId22"/>
    <p:sldId id="471" r:id="rId23"/>
    <p:sldId id="45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472"/>
            <p14:sldId id="257"/>
            <p14:sldId id="444"/>
            <p14:sldId id="473"/>
            <p14:sldId id="474"/>
            <p14:sldId id="475"/>
            <p14:sldId id="476"/>
            <p14:sldId id="477"/>
            <p14:sldId id="466"/>
            <p14:sldId id="468"/>
            <p14:sldId id="469"/>
            <p14:sldId id="470"/>
            <p14:sldId id="467"/>
            <p14:sldId id="478"/>
            <p14:sldId id="471"/>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89" d="100"/>
          <a:sy n="89" d="100"/>
        </p:scale>
        <p:origin x="1146" y="10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14967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341484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144092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018024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Knockout</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we’ll be building</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What is Knockout?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714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Knockout provides</a:t>
            </a:r>
            <a:endParaRPr lang="en-US" dirty="0"/>
          </a:p>
        </p:txBody>
      </p:sp>
      <p:sp>
        <p:nvSpPr>
          <p:cNvPr id="5" name="Content Placeholder 4"/>
          <p:cNvSpPr>
            <a:spLocks noGrp="1"/>
          </p:cNvSpPr>
          <p:nvPr>
            <p:ph sz="quarter" idx="10"/>
          </p:nvPr>
        </p:nvSpPr>
        <p:spPr/>
        <p:txBody>
          <a:bodyPr/>
          <a:lstStyle/>
          <a:p>
            <a:r>
              <a:rPr lang="en-US" dirty="0" smtClean="0"/>
              <a:t>An MVVM library</a:t>
            </a:r>
          </a:p>
          <a:p>
            <a:r>
              <a:rPr lang="en-US" dirty="0" smtClean="0"/>
              <a:t>Automatic UI refresh and updates</a:t>
            </a:r>
          </a:p>
          <a:p>
            <a:r>
              <a:rPr lang="en-US" dirty="0" smtClean="0"/>
              <a:t>Reusable templates</a:t>
            </a:r>
          </a:p>
          <a:p>
            <a:r>
              <a:rPr lang="en-US" dirty="0" smtClean="0"/>
              <a:t>Can be used with nearly any framework</a:t>
            </a:r>
          </a:p>
          <a:p>
            <a:r>
              <a:rPr lang="en-US" dirty="0" smtClean="0"/>
              <a:t>Focused on data binding</a:t>
            </a:r>
          </a:p>
          <a:p>
            <a:r>
              <a:rPr lang="en-US" dirty="0" smtClean="0"/>
              <a:t>Small library size</a:t>
            </a:r>
            <a:endParaRPr lang="en-US" dirty="0"/>
          </a:p>
        </p:txBody>
      </p:sp>
    </p:spTree>
    <p:extLst>
      <p:ext uri="{BB962C8B-B14F-4D97-AF65-F5344CB8AC3E}">
        <p14:creationId xmlns:p14="http://schemas.microsoft.com/office/powerpoint/2010/main" val="170368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Knockout isn’t</a:t>
            </a:r>
            <a:endParaRPr lang="en-US" dirty="0"/>
          </a:p>
        </p:txBody>
      </p:sp>
      <p:sp>
        <p:nvSpPr>
          <p:cNvPr id="3" name="Content Placeholder 2"/>
          <p:cNvSpPr>
            <a:spLocks noGrp="1"/>
          </p:cNvSpPr>
          <p:nvPr>
            <p:ph sz="quarter" idx="10"/>
          </p:nvPr>
        </p:nvSpPr>
        <p:spPr/>
        <p:txBody>
          <a:bodyPr/>
          <a:lstStyle/>
          <a:p>
            <a:r>
              <a:rPr lang="en-US" dirty="0" smtClean="0"/>
              <a:t>A full framework</a:t>
            </a:r>
          </a:p>
          <a:p>
            <a:endParaRPr lang="en-US" dirty="0"/>
          </a:p>
          <a:p>
            <a:r>
              <a:rPr lang="en-US" dirty="0" smtClean="0"/>
              <a:t>Knockout doesn’t compete with jQuery</a:t>
            </a:r>
          </a:p>
          <a:p>
            <a:pPr lvl="1"/>
            <a:r>
              <a:rPr lang="en-US" dirty="0" smtClean="0"/>
              <a:t>Still use jQuery for Ajax calls and effects</a:t>
            </a:r>
          </a:p>
        </p:txBody>
      </p:sp>
    </p:spTree>
    <p:extLst>
      <p:ext uri="{BB962C8B-B14F-4D97-AF65-F5344CB8AC3E}">
        <p14:creationId xmlns:p14="http://schemas.microsoft.com/office/powerpoint/2010/main" val="292823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sz="quarter" idx="10"/>
          </p:nvPr>
        </p:nvSpPr>
        <p:spPr/>
        <p:txBody>
          <a:bodyPr/>
          <a:lstStyle/>
          <a:p>
            <a:r>
              <a:rPr lang="en-US" dirty="0" smtClean="0"/>
              <a:t>Model</a:t>
            </a:r>
          </a:p>
          <a:p>
            <a:pPr lvl="1"/>
            <a:r>
              <a:rPr lang="en-US" dirty="0" smtClean="0"/>
              <a:t>Domain model (or data access layer)</a:t>
            </a:r>
          </a:p>
          <a:p>
            <a:r>
              <a:rPr lang="en-US" dirty="0" smtClean="0"/>
              <a:t>View</a:t>
            </a:r>
          </a:p>
          <a:p>
            <a:pPr lvl="1"/>
            <a:r>
              <a:rPr lang="en-US" dirty="0" smtClean="0"/>
              <a:t>The display the user will see</a:t>
            </a:r>
          </a:p>
          <a:p>
            <a:r>
              <a:rPr lang="en-US" dirty="0" smtClean="0"/>
              <a:t>View model</a:t>
            </a:r>
          </a:p>
          <a:p>
            <a:pPr lvl="1"/>
            <a:r>
              <a:rPr lang="en-US" dirty="0" smtClean="0"/>
              <a:t>The data the user will see</a:t>
            </a:r>
            <a:endParaRPr lang="en-US" dirty="0"/>
          </a:p>
        </p:txBody>
      </p:sp>
    </p:spTree>
    <p:extLst>
      <p:ext uri="{BB962C8B-B14F-4D97-AF65-F5344CB8AC3E}">
        <p14:creationId xmlns:p14="http://schemas.microsoft.com/office/powerpoint/2010/main" val="66313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pictures</a:t>
            </a:r>
            <a:endParaRPr lang="en-US" dirty="0"/>
          </a:p>
        </p:txBody>
      </p:sp>
      <p:sp>
        <p:nvSpPr>
          <p:cNvPr id="4" name="Rounded Rectangle 3"/>
          <p:cNvSpPr/>
          <p:nvPr/>
        </p:nvSpPr>
        <p:spPr>
          <a:xfrm>
            <a:off x="379514" y="2637418"/>
            <a:ext cx="3679115" cy="2173044"/>
          </a:xfrm>
          <a:prstGeom prst="roundRect">
            <a:avLst>
              <a:gd name="adj" fmla="val 11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View</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 name="Rounded Rectangle 4"/>
          <p:cNvSpPr/>
          <p:nvPr/>
        </p:nvSpPr>
        <p:spPr>
          <a:xfrm>
            <a:off x="938911" y="3196816"/>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Name</a:t>
            </a:r>
            <a:endParaRPr lang="en-US" dirty="0"/>
          </a:p>
        </p:txBody>
      </p:sp>
      <p:sp>
        <p:nvSpPr>
          <p:cNvPr id="6" name="Rounded Rectangle 5"/>
          <p:cNvSpPr/>
          <p:nvPr/>
        </p:nvSpPr>
        <p:spPr>
          <a:xfrm>
            <a:off x="938912" y="3955228"/>
            <a:ext cx="2689411" cy="5271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Email</a:t>
            </a:r>
            <a:endParaRPr lang="en-US" dirty="0"/>
          </a:p>
        </p:txBody>
      </p:sp>
      <p:sp>
        <p:nvSpPr>
          <p:cNvPr id="7" name="Rounded Rectangle 6"/>
          <p:cNvSpPr/>
          <p:nvPr/>
        </p:nvSpPr>
        <p:spPr>
          <a:xfrm>
            <a:off x="4393012" y="2637418"/>
            <a:ext cx="3679115" cy="2173044"/>
          </a:xfrm>
          <a:prstGeom prst="roundRect">
            <a:avLst>
              <a:gd name="adj" fmla="val 1126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View Model</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Rounded Rectangle 7"/>
          <p:cNvSpPr/>
          <p:nvPr/>
        </p:nvSpPr>
        <p:spPr>
          <a:xfrm>
            <a:off x="4920136" y="3196816"/>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Name</a:t>
            </a:r>
            <a:endParaRPr lang="en-US" dirty="0"/>
          </a:p>
        </p:txBody>
      </p:sp>
      <p:sp>
        <p:nvSpPr>
          <p:cNvPr id="9" name="Rounded Rectangle 8"/>
          <p:cNvSpPr/>
          <p:nvPr/>
        </p:nvSpPr>
        <p:spPr>
          <a:xfrm>
            <a:off x="4920137" y="3955228"/>
            <a:ext cx="2689411" cy="52712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Email</a:t>
            </a:r>
            <a:endParaRPr lang="en-US" dirty="0"/>
          </a:p>
        </p:txBody>
      </p:sp>
      <p:sp>
        <p:nvSpPr>
          <p:cNvPr id="10" name="Rounded Rectangle 9"/>
          <p:cNvSpPr/>
          <p:nvPr/>
        </p:nvSpPr>
        <p:spPr>
          <a:xfrm>
            <a:off x="8406510" y="1647714"/>
            <a:ext cx="3679115" cy="4152452"/>
          </a:xfrm>
          <a:prstGeom prst="roundRect">
            <a:avLst>
              <a:gd name="adj" fmla="val 1126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Model</a:t>
            </a:r>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1" name="Rounded Rectangle 10"/>
          <p:cNvSpPr/>
          <p:nvPr/>
        </p:nvSpPr>
        <p:spPr>
          <a:xfrm>
            <a:off x="8901361" y="2230422"/>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FirstName</a:t>
            </a:r>
            <a:endParaRPr lang="en-US" dirty="0"/>
          </a:p>
        </p:txBody>
      </p:sp>
      <p:sp>
        <p:nvSpPr>
          <p:cNvPr id="12" name="Rounded Rectangle 11"/>
          <p:cNvSpPr/>
          <p:nvPr/>
        </p:nvSpPr>
        <p:spPr>
          <a:xfrm>
            <a:off x="8901360" y="3568851"/>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Email</a:t>
            </a:r>
            <a:endParaRPr lang="en-US" dirty="0"/>
          </a:p>
        </p:txBody>
      </p:sp>
      <p:sp>
        <p:nvSpPr>
          <p:cNvPr id="13" name="Rounded Rectangle 12"/>
          <p:cNvSpPr/>
          <p:nvPr/>
        </p:nvSpPr>
        <p:spPr>
          <a:xfrm>
            <a:off x="8901360" y="2899636"/>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LastName</a:t>
            </a:r>
            <a:endParaRPr lang="en-US" dirty="0"/>
          </a:p>
        </p:txBody>
      </p:sp>
      <p:sp>
        <p:nvSpPr>
          <p:cNvPr id="14" name="Rounded Rectangle 13"/>
          <p:cNvSpPr/>
          <p:nvPr/>
        </p:nvSpPr>
        <p:spPr>
          <a:xfrm>
            <a:off x="8901359" y="4234480"/>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LoadUser</a:t>
            </a:r>
            <a:r>
              <a:rPr lang="en-US" dirty="0" smtClean="0"/>
              <a:t>()</a:t>
            </a:r>
            <a:endParaRPr lang="en-US" dirty="0"/>
          </a:p>
        </p:txBody>
      </p:sp>
      <p:sp>
        <p:nvSpPr>
          <p:cNvPr id="15" name="Rounded Rectangle 14"/>
          <p:cNvSpPr/>
          <p:nvPr/>
        </p:nvSpPr>
        <p:spPr>
          <a:xfrm>
            <a:off x="8901359" y="4900109"/>
            <a:ext cx="2689411" cy="5271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SaveUser</a:t>
            </a:r>
            <a:r>
              <a:rPr lang="en-US" dirty="0" smtClean="0"/>
              <a:t>()</a:t>
            </a:r>
            <a:endParaRPr lang="en-US" dirty="0"/>
          </a:p>
        </p:txBody>
      </p:sp>
    </p:spTree>
    <p:extLst>
      <p:ext uri="{BB962C8B-B14F-4D97-AF65-F5344CB8AC3E}">
        <p14:creationId xmlns:p14="http://schemas.microsoft.com/office/powerpoint/2010/main" val="1731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Obtaining Knockout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519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NuGet</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Bower</a:t>
            </a:r>
            <a:endParaRPr lang="en-US" dirty="0"/>
          </a:p>
        </p:txBody>
      </p:sp>
    </p:spTree>
    <p:extLst>
      <p:ext uri="{BB962C8B-B14F-4D97-AF65-F5344CB8AC3E}">
        <p14:creationId xmlns:p14="http://schemas.microsoft.com/office/powerpoint/2010/main" val="1189739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Using Knockout from CDN</a:t>
            </a:r>
            <a:endParaRPr lang="en-US" dirty="0"/>
          </a:p>
        </p:txBody>
      </p:sp>
    </p:spTree>
    <p:extLst>
      <p:ext uri="{BB962C8B-B14F-4D97-AF65-F5344CB8AC3E}">
        <p14:creationId xmlns:p14="http://schemas.microsoft.com/office/powerpoint/2010/main" val="1622678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Hello, Knockout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Knockout concepts</a:t>
            </a:r>
            <a:endParaRPr lang="en-US" dirty="0"/>
          </a:p>
        </p:txBody>
      </p:sp>
      <p:sp>
        <p:nvSpPr>
          <p:cNvPr id="5" name="Content Placeholder 4"/>
          <p:cNvSpPr>
            <a:spLocks noGrp="1"/>
          </p:cNvSpPr>
          <p:nvPr>
            <p:ph sz="quarter" idx="10"/>
          </p:nvPr>
        </p:nvSpPr>
        <p:spPr/>
        <p:txBody>
          <a:bodyPr/>
          <a:lstStyle/>
          <a:p>
            <a:r>
              <a:rPr lang="en-US" dirty="0" smtClean="0"/>
              <a:t>Observables</a:t>
            </a:r>
            <a:endParaRPr lang="en-US" dirty="0"/>
          </a:p>
          <a:p>
            <a:pPr lvl="1"/>
            <a:r>
              <a:rPr lang="en-US" dirty="0" smtClean="0"/>
              <a:t>Things we want to keep an eye on</a:t>
            </a:r>
          </a:p>
          <a:p>
            <a:pPr lvl="1"/>
            <a:r>
              <a:rPr lang="en-US" dirty="0" smtClean="0"/>
              <a:t>Values may change</a:t>
            </a:r>
          </a:p>
          <a:p>
            <a:pPr lvl="2"/>
            <a:r>
              <a:rPr lang="en-US" dirty="0" smtClean="0"/>
              <a:t>When they do, everyone that’s interested is alerted</a:t>
            </a:r>
          </a:p>
          <a:p>
            <a:r>
              <a:rPr lang="en-US" dirty="0" smtClean="0"/>
              <a:t>Arrays</a:t>
            </a:r>
          </a:p>
          <a:p>
            <a:pPr lvl="1"/>
            <a:r>
              <a:rPr lang="en-US" dirty="0" smtClean="0"/>
              <a:t>Collections of objects</a:t>
            </a:r>
          </a:p>
          <a:p>
            <a:pPr lvl="1"/>
            <a:r>
              <a:rPr lang="en-US" dirty="0" smtClean="0"/>
              <a:t>Can also be observable</a:t>
            </a:r>
          </a:p>
          <a:p>
            <a:r>
              <a:rPr lang="en-US" dirty="0" smtClean="0"/>
              <a:t>Computed observables</a:t>
            </a:r>
          </a:p>
          <a:p>
            <a:pPr lvl="1"/>
            <a:r>
              <a:rPr lang="en-US" dirty="0" smtClean="0"/>
              <a:t>Values that are the result of code execution</a:t>
            </a:r>
          </a:p>
        </p:txBody>
      </p:sp>
    </p:spTree>
    <p:extLst>
      <p:ext uri="{BB962C8B-B14F-4D97-AF65-F5344CB8AC3E}">
        <p14:creationId xmlns:p14="http://schemas.microsoft.com/office/powerpoint/2010/main" val="267691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Knockout</a:t>
            </a:r>
            <a:endParaRPr lang="en-US" dirty="0"/>
          </a:p>
        </p:txBody>
      </p:sp>
    </p:spTree>
    <p:extLst>
      <p:ext uri="{BB962C8B-B14F-4D97-AF65-F5344CB8AC3E}">
        <p14:creationId xmlns:p14="http://schemas.microsoft.com/office/powerpoint/2010/main" val="187520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9080327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Bringing It All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Loops, Logic and Templates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Knockout</a:t>
            </a:r>
          </a:p>
          <a:p>
            <a:pPr lvl="1"/>
            <a:r>
              <a:rPr lang="en-US" dirty="0" smtClean="0"/>
              <a:t>Possibly XAML developer wanting to move to web</a:t>
            </a:r>
          </a:p>
          <a:p>
            <a:pPr lvl="1"/>
            <a:r>
              <a:rPr lang="en-US" dirty="0" smtClean="0"/>
              <a:t>Looking to fill knowledge gaps</a:t>
            </a:r>
          </a:p>
          <a:p>
            <a:r>
              <a:rPr lang="en-US" dirty="0" smtClean="0"/>
              <a:t>Suggested Prerequisites/Supporting Material</a:t>
            </a:r>
          </a:p>
          <a:p>
            <a:pPr lvl="1"/>
            <a:r>
              <a:rPr lang="en-US" dirty="0" smtClean="0"/>
              <a:t>Visual Studio 2015 Community</a:t>
            </a:r>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 (expires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Knockout</a:t>
            </a:r>
          </a:p>
        </p:txBody>
      </p:sp>
      <p:sp>
        <p:nvSpPr>
          <p:cNvPr id="4" name="Subtitle 3"/>
          <p:cNvSpPr>
            <a:spLocks noGrp="1"/>
          </p:cNvSpPr>
          <p:nvPr>
            <p:ph type="subTitle" idx="1"/>
          </p:nvPr>
        </p:nvSpPr>
        <p:spPr/>
        <p:txBody>
          <a:bodyPr/>
          <a:lstStyle/>
          <a:p>
            <a:r>
              <a:rPr lang="en-CA" dirty="0" smtClean="0"/>
              <a:t>Jon Galloway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Knockout</a:t>
            </a:r>
            <a:endParaRPr lang="en-US" dirty="0"/>
          </a:p>
        </p:txBody>
      </p:sp>
      <p:sp>
        <p:nvSpPr>
          <p:cNvPr id="5" name="Content Placeholder 4"/>
          <p:cNvSpPr>
            <a:spLocks noGrp="1"/>
          </p:cNvSpPr>
          <p:nvPr>
            <p:ph sz="quarter" idx="10"/>
          </p:nvPr>
        </p:nvSpPr>
        <p:spPr/>
        <p:txBody>
          <a:bodyPr/>
          <a:lstStyle/>
          <a:p>
            <a:r>
              <a:rPr lang="en-US" dirty="0" smtClean="0"/>
              <a:t>What is Knockout?</a:t>
            </a:r>
          </a:p>
          <a:p>
            <a:r>
              <a:rPr lang="en-US" dirty="0" smtClean="0"/>
              <a:t>Obtaining Knockout</a:t>
            </a:r>
          </a:p>
          <a:p>
            <a:r>
              <a:rPr lang="en-US" dirty="0" smtClean="0"/>
              <a:t>Hello, Knockout</a:t>
            </a:r>
            <a:endParaRPr lang="en-US" dirty="0"/>
          </a:p>
        </p:txBody>
      </p:sp>
    </p:spTree>
    <p:extLst>
      <p:ext uri="{BB962C8B-B14F-4D97-AF65-F5344CB8AC3E}">
        <p14:creationId xmlns:p14="http://schemas.microsoft.com/office/powerpoint/2010/main" val="11510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Knockout?</a:t>
            </a:r>
            <a:endParaRPr lang="en-US" dirty="0"/>
          </a:p>
        </p:txBody>
      </p:sp>
      <p:sp>
        <p:nvSpPr>
          <p:cNvPr id="3" name="Content Placeholder 2"/>
          <p:cNvSpPr>
            <a:spLocks noGrp="1"/>
          </p:cNvSpPr>
          <p:nvPr>
            <p:ph sz="quarter" idx="10"/>
          </p:nvPr>
        </p:nvSpPr>
        <p:spPr/>
        <p:txBody>
          <a:bodyPr/>
          <a:lstStyle/>
          <a:p>
            <a:r>
              <a:rPr lang="en-CA" dirty="0" smtClean="0"/>
              <a:t>A JavaScript Library (not framework)</a:t>
            </a:r>
          </a:p>
          <a:p>
            <a:r>
              <a:rPr lang="en-CA" dirty="0" smtClean="0"/>
              <a:t>Made to simplify dynamic JavaScript </a:t>
            </a:r>
            <a:r>
              <a:rPr lang="en-CA" dirty="0" err="1" smtClean="0"/>
              <a:t>Uis</a:t>
            </a:r>
            <a:r>
              <a:rPr lang="en-CA" dirty="0" smtClean="0"/>
              <a:t> with the Model-View-</a:t>
            </a:r>
            <a:r>
              <a:rPr lang="en-CA" dirty="0" err="1" smtClean="0"/>
              <a:t>ViewModel</a:t>
            </a:r>
            <a:r>
              <a:rPr lang="en-CA" dirty="0" smtClean="0"/>
              <a:t> </a:t>
            </a:r>
            <a:r>
              <a:rPr lang="en-CA" dirty="0" err="1" smtClean="0"/>
              <a:t>Patern</a:t>
            </a:r>
            <a:endParaRPr lang="en-CA" dirty="0" smtClean="0"/>
          </a:p>
          <a:p>
            <a:r>
              <a:rPr lang="en-CA" dirty="0" smtClean="0"/>
              <a:t>Key concepts</a:t>
            </a:r>
          </a:p>
          <a:p>
            <a:pPr lvl="1"/>
            <a:r>
              <a:rPr lang="en-CA" dirty="0" smtClean="0"/>
              <a:t>Declarative Bindings</a:t>
            </a:r>
          </a:p>
          <a:p>
            <a:pPr lvl="1"/>
            <a:r>
              <a:rPr lang="en-CA" dirty="0" smtClean="0"/>
              <a:t>Automatic UI Refresh</a:t>
            </a:r>
          </a:p>
          <a:p>
            <a:pPr lvl="1"/>
            <a:r>
              <a:rPr lang="en-CA" dirty="0" smtClean="0"/>
              <a:t>Dependency Tracking</a:t>
            </a:r>
          </a:p>
          <a:p>
            <a:pPr lvl="1"/>
            <a:r>
              <a:rPr lang="en-CA" dirty="0" smtClean="0"/>
              <a:t>Templating</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0"/>
            <a:ext cx="13577982" cy="7721600"/>
          </a:xfrm>
          <a:prstGeom prst="rect">
            <a:avLst/>
          </a:prstGeom>
        </p:spPr>
      </p:pic>
    </p:spTree>
    <p:extLst>
      <p:ext uri="{BB962C8B-B14F-4D97-AF65-F5344CB8AC3E}">
        <p14:creationId xmlns:p14="http://schemas.microsoft.com/office/powerpoint/2010/main" val="1269858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6380</TotalTime>
  <Words>476</Words>
  <Application>Microsoft Office PowerPoint</Application>
  <PresentationFormat>Widescreen</PresentationFormat>
  <Paragraphs>144</Paragraphs>
  <Slides>23</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Segoe UI</vt:lpstr>
      <vt:lpstr>Segoe UI Light</vt:lpstr>
      <vt:lpstr>MVA</vt:lpstr>
      <vt:lpstr>Introducing Knockout</vt:lpstr>
      <vt:lpstr>Meet Christopher Harrison | ‏@geektrainer </vt:lpstr>
      <vt:lpstr>Meet Jon Galloway | @jongalloway</vt:lpstr>
      <vt:lpstr>Course Topics</vt:lpstr>
      <vt:lpstr>Setting Expectations</vt:lpstr>
      <vt:lpstr>     Join the MVA Community!</vt:lpstr>
      <vt:lpstr>PowerPoint Presentation</vt:lpstr>
      <vt:lpstr>Introducing Knockout</vt:lpstr>
      <vt:lpstr>What is Knockout?</vt:lpstr>
      <vt:lpstr>What we’ll be building</vt:lpstr>
      <vt:lpstr>PowerPoint Presentation</vt:lpstr>
      <vt:lpstr>What Knockout provides</vt:lpstr>
      <vt:lpstr>What Knockout isn’t</vt:lpstr>
      <vt:lpstr>What is MVVM?</vt:lpstr>
      <vt:lpstr>MVVM in pictures</vt:lpstr>
      <vt:lpstr>PowerPoint Presentation</vt:lpstr>
      <vt:lpstr>Getting Knockout with NuGet</vt:lpstr>
      <vt:lpstr>Getting Knockout with Bower</vt:lpstr>
      <vt:lpstr>Using Knockout from CDN</vt:lpstr>
      <vt:lpstr>PowerPoint Presentation</vt:lpstr>
      <vt:lpstr>Knockout concepts</vt:lpstr>
      <vt:lpstr>Hello, Knockout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136</cp:revision>
  <dcterms:created xsi:type="dcterms:W3CDTF">2014-06-11T19:38:55Z</dcterms:created>
  <dcterms:modified xsi:type="dcterms:W3CDTF">2015-09-08T16:06:14Z</dcterms:modified>
</cp:coreProperties>
</file>