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451" r:id="rId2"/>
    <p:sldId id="458" r:id="rId3"/>
    <p:sldId id="461" r:id="rId4"/>
    <p:sldId id="455" r:id="rId5"/>
    <p:sldId id="462" r:id="rId6"/>
    <p:sldId id="457" r:id="rId7"/>
    <p:sldId id="438" r:id="rId8"/>
    <p:sldId id="257" r:id="rId9"/>
    <p:sldId id="444" r:id="rId10"/>
    <p:sldId id="463" r:id="rId11"/>
    <p:sldId id="464" r:id="rId12"/>
    <p:sldId id="465" r:id="rId13"/>
    <p:sldId id="466" r:id="rId14"/>
    <p:sldId id="468" r:id="rId15"/>
    <p:sldId id="469" r:id="rId16"/>
    <p:sldId id="470" r:id="rId17"/>
    <p:sldId id="467" r:id="rId18"/>
    <p:sldId id="45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58"/>
            <p14:sldId id="461"/>
            <p14:sldId id="455"/>
            <p14:sldId id="462"/>
            <p14:sldId id="457"/>
            <p14:sldId id="438"/>
            <p14:sldId id="257"/>
            <p14:sldId id="444"/>
            <p14:sldId id="463"/>
            <p14:sldId id="464"/>
            <p14:sldId id="465"/>
            <p14:sldId id="466"/>
            <p14:sldId id="468"/>
            <p14:sldId id="469"/>
            <p14:sldId id="470"/>
            <p14:sldId id="467"/>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81713" autoAdjust="0"/>
  </p:normalViewPr>
  <p:slideViewPr>
    <p:cSldViewPr snapToGrid="0">
      <p:cViewPr varScale="1">
        <p:scale>
          <a:sx n="94" d="100"/>
          <a:sy n="94" d="100"/>
        </p:scale>
        <p:origin x="948" y="90"/>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921377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81167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3627975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8</a:t>
            </a:fld>
            <a:endParaRPr lang="en-US" dirty="0"/>
          </a:p>
        </p:txBody>
      </p:sp>
    </p:spTree>
    <p:extLst>
      <p:ext uri="{BB962C8B-B14F-4D97-AF65-F5344CB8AC3E}">
        <p14:creationId xmlns:p14="http://schemas.microsoft.com/office/powerpoint/2010/main" val="3461503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1724137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14</a:t>
            </a:fld>
            <a:endParaRPr lang="en-US"/>
          </a:p>
        </p:txBody>
      </p:sp>
    </p:spTree>
    <p:extLst>
      <p:ext uri="{BB962C8B-B14F-4D97-AF65-F5344CB8AC3E}">
        <p14:creationId xmlns:p14="http://schemas.microsoft.com/office/powerpoint/2010/main" val="3414845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15</a:t>
            </a:fld>
            <a:endParaRPr lang="en-US"/>
          </a:p>
        </p:txBody>
      </p:sp>
    </p:spTree>
    <p:extLst>
      <p:ext uri="{BB962C8B-B14F-4D97-AF65-F5344CB8AC3E}">
        <p14:creationId xmlns:p14="http://schemas.microsoft.com/office/powerpoint/2010/main" val="144092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16</a:t>
            </a:fld>
            <a:endParaRPr lang="en-US"/>
          </a:p>
        </p:txBody>
      </p:sp>
    </p:spTree>
    <p:extLst>
      <p:ext uri="{BB962C8B-B14F-4D97-AF65-F5344CB8AC3E}">
        <p14:creationId xmlns:p14="http://schemas.microsoft.com/office/powerpoint/2010/main" val="30180243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herdingcode.com/" TargetMode="External"/><Relationship Id="rId2" Type="http://schemas.openxmlformats.org/officeDocument/2006/relationships/hyperlink" Target="http://weblogs.asp.net/jongalloway" TargetMode="Externa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a:t>
            </a:r>
            <a:r>
              <a:rPr lang="en-US" dirty="0" smtClean="0"/>
              <a:t>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Introducing Knockout</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MVVM Concepts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78944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Knockout vs. jQuery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757534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Knockout vs. Other SPA Approaches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374612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Getting Started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065198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Getting Knockout with NuGet</a:t>
            </a:r>
            <a:endParaRPr lang="en-US" dirty="0"/>
          </a:p>
        </p:txBody>
      </p:sp>
    </p:spTree>
    <p:extLst>
      <p:ext uri="{BB962C8B-B14F-4D97-AF65-F5344CB8AC3E}">
        <p14:creationId xmlns:p14="http://schemas.microsoft.com/office/powerpoint/2010/main" val="4617962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Getting Knockout with Bower</a:t>
            </a:r>
            <a:endParaRPr lang="en-US" dirty="0"/>
          </a:p>
        </p:txBody>
      </p:sp>
    </p:spTree>
    <p:extLst>
      <p:ext uri="{BB962C8B-B14F-4D97-AF65-F5344CB8AC3E}">
        <p14:creationId xmlns:p14="http://schemas.microsoft.com/office/powerpoint/2010/main" val="11897394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Using Knockout from CDN</a:t>
            </a:r>
            <a:endParaRPr lang="en-US" dirty="0"/>
          </a:p>
        </p:txBody>
      </p:sp>
    </p:spTree>
    <p:extLst>
      <p:ext uri="{BB962C8B-B14F-4D97-AF65-F5344CB8AC3E}">
        <p14:creationId xmlns:p14="http://schemas.microsoft.com/office/powerpoint/2010/main" val="16226785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Working With Knockout in Visual Studio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063968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2573921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Autofit/>
          </a:bodyPr>
          <a:lstStyle/>
          <a:p>
            <a:pPr marL="0" indent="0">
              <a:buNone/>
            </a:pPr>
            <a:r>
              <a:rPr lang="en-US" dirty="0" smtClean="0"/>
              <a:t>Azure </a:t>
            </a:r>
            <a:r>
              <a:rPr lang="en-US" dirty="0"/>
              <a:t>Technical Evangelist </a:t>
            </a:r>
            <a:endParaRPr lang="en-US" dirty="0" smtClean="0"/>
          </a:p>
          <a:p>
            <a:pPr marL="460375" lvl="1" indent="0">
              <a:buNone/>
            </a:pPr>
            <a:r>
              <a:rPr lang="en-US" dirty="0" smtClean="0"/>
              <a:t>Focused </a:t>
            </a:r>
            <a:r>
              <a:rPr lang="en-US" dirty="0"/>
              <a:t>on ASP.NET </a:t>
            </a:r>
            <a:r>
              <a:rPr lang="en-US" dirty="0" smtClean="0"/>
              <a:t>MVC</a:t>
            </a:r>
          </a:p>
          <a:p>
            <a:pPr marL="460375" lvl="1" indent="0">
              <a:buNone/>
            </a:pPr>
            <a:r>
              <a:rPr lang="en-US" dirty="0" smtClean="0">
                <a:hlinkClick r:id="rId2"/>
              </a:rPr>
              <a:t>http</a:t>
            </a:r>
            <a:r>
              <a:rPr lang="en-US" dirty="0">
                <a:hlinkClick r:id="rId2"/>
              </a:rPr>
              <a:t>://</a:t>
            </a:r>
            <a:r>
              <a:rPr lang="en-US" dirty="0" smtClean="0">
                <a:hlinkClick r:id="rId2"/>
              </a:rPr>
              <a:t>weblogs.asp.net/jongalloway</a:t>
            </a:r>
            <a:r>
              <a:rPr lang="en-US" dirty="0" smtClean="0"/>
              <a:t> </a:t>
            </a:r>
            <a:endParaRPr lang="en-US" dirty="0"/>
          </a:p>
          <a:p>
            <a:pPr marL="460375" lvl="1" indent="0">
              <a:buNone/>
            </a:pPr>
            <a:r>
              <a:rPr lang="en-US" dirty="0" smtClean="0"/>
              <a:t>Web </a:t>
            </a:r>
            <a:r>
              <a:rPr lang="en-US" dirty="0"/>
              <a:t>development on </a:t>
            </a:r>
            <a:r>
              <a:rPr lang="en-US" dirty="0" smtClean="0"/>
              <a:t>Microsoft </a:t>
            </a:r>
            <a:r>
              <a:rPr lang="en-US" dirty="0"/>
              <a:t>platform since </a:t>
            </a:r>
            <a:r>
              <a:rPr lang="en-US" dirty="0" smtClean="0"/>
              <a:t>late '90s</a:t>
            </a:r>
          </a:p>
          <a:p>
            <a:pPr marL="460375" lvl="1" indent="0">
              <a:buNone/>
            </a:pPr>
            <a:r>
              <a:rPr lang="en-US" dirty="0" smtClean="0"/>
              <a:t>Ex-submariner; Showcase </a:t>
            </a:r>
            <a:r>
              <a:rPr lang="en-US" dirty="0"/>
              <a:t>Showdown </a:t>
            </a:r>
            <a:r>
              <a:rPr lang="en-US" dirty="0" smtClean="0"/>
              <a:t>winner “Price </a:t>
            </a:r>
            <a:r>
              <a:rPr lang="en-US" dirty="0"/>
              <a:t>is </a:t>
            </a:r>
            <a:r>
              <a:rPr lang="en-US" dirty="0" smtClean="0"/>
              <a:t>Right”</a:t>
            </a:r>
          </a:p>
          <a:p>
            <a:pPr marL="0" indent="0">
              <a:buNone/>
            </a:pPr>
            <a:r>
              <a:rPr lang="en-US" dirty="0" smtClean="0"/>
              <a:t>Popular Author and Conference Speaker</a:t>
            </a:r>
          </a:p>
          <a:p>
            <a:pPr marL="460375" lvl="1" indent="0">
              <a:buNone/>
            </a:pPr>
            <a:r>
              <a:rPr lang="en-US" dirty="0" smtClean="0"/>
              <a:t>Wrox </a:t>
            </a:r>
            <a:r>
              <a:rPr lang="en-US" dirty="0"/>
              <a:t>Professional MVC </a:t>
            </a:r>
            <a:r>
              <a:rPr lang="en-US" dirty="0" smtClean="0"/>
              <a:t>5; MVC </a:t>
            </a:r>
            <a:r>
              <a:rPr lang="en-US" dirty="0"/>
              <a:t>Music Store </a:t>
            </a:r>
            <a:r>
              <a:rPr lang="en-US" dirty="0" smtClean="0"/>
              <a:t>tutorial</a:t>
            </a:r>
          </a:p>
          <a:p>
            <a:pPr marL="460375" lvl="1" indent="0">
              <a:buNone/>
            </a:pPr>
            <a:r>
              <a:rPr lang="en-US" dirty="0" smtClean="0"/>
              <a:t>Virtual </a:t>
            </a:r>
            <a:r>
              <a:rPr lang="en-US" dirty="0"/>
              <a:t>ASP.NET MVC Conference (</a:t>
            </a:r>
            <a:r>
              <a:rPr lang="en-US" dirty="0" err="1" smtClean="0"/>
              <a:t>mvcConf</a:t>
            </a:r>
            <a:r>
              <a:rPr lang="en-US" dirty="0" smtClean="0"/>
              <a:t>)</a:t>
            </a:r>
          </a:p>
          <a:p>
            <a:pPr marL="460375" lvl="1" indent="0">
              <a:buNone/>
            </a:pPr>
            <a:r>
              <a:rPr lang="en-US" dirty="0" smtClean="0"/>
              <a:t>World wide Web Camps speaker</a:t>
            </a:r>
            <a:endParaRPr lang="en-US" dirty="0"/>
          </a:p>
          <a:p>
            <a:pPr marL="460375" lvl="1" indent="0">
              <a:buNone/>
            </a:pPr>
            <a:r>
              <a:rPr lang="en-US" dirty="0" smtClean="0"/>
              <a:t>Herding </a:t>
            </a:r>
            <a:r>
              <a:rPr lang="en-US" dirty="0"/>
              <a:t>Code podcast (</a:t>
            </a:r>
            <a:r>
              <a:rPr lang="en-US" dirty="0">
                <a:hlinkClick r:id="rId3"/>
              </a:rPr>
              <a:t>http://herdingcode.com</a:t>
            </a:r>
            <a:r>
              <a:rPr lang="en-US" dirty="0" smtClean="0"/>
              <a:t>) </a:t>
            </a:r>
          </a:p>
        </p:txBody>
      </p:sp>
      <p:sp>
        <p:nvSpPr>
          <p:cNvPr id="2" name="Title 1"/>
          <p:cNvSpPr>
            <a:spLocks noGrp="1"/>
          </p:cNvSpPr>
          <p:nvPr>
            <p:ph type="title"/>
          </p:nvPr>
        </p:nvSpPr>
        <p:spPr/>
        <p:txBody>
          <a:bodyPr/>
          <a:lstStyle/>
          <a:p>
            <a:r>
              <a:rPr lang="en-US" dirty="0" smtClean="0"/>
              <a:t>Meet </a:t>
            </a:r>
            <a:r>
              <a:rPr lang="en-US" dirty="0"/>
              <a:t>Jon Galloway | @</a:t>
            </a:r>
            <a:r>
              <a:rPr lang="en-US" dirty="0" err="1"/>
              <a:t>jongalloway</a:t>
            </a:r>
            <a:endParaRPr lang="en-US" dirty="0"/>
          </a:p>
        </p:txBody>
      </p:sp>
      <p:sp>
        <p:nvSpPr>
          <p:cNvPr id="11" name="Rectangle 2"/>
          <p:cNvSpPr>
            <a:spLocks noChangeArrowheads="1"/>
          </p:cNvSpPr>
          <p:nvPr/>
        </p:nvSpPr>
        <p:spPr bwMode="auto">
          <a:xfrm>
            <a:off x="380903" y="2336311"/>
            <a:ext cx="184683" cy="645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6" tIns="45708" rIns="91416" bIns="45708" numCol="1" anchor="ctr" anchorCtr="0" compatLnSpc="1">
            <a:prstTxWarp prst="textNoShape">
              <a:avLst/>
            </a:prstTxWarp>
            <a:spAutoFit/>
          </a:bodyPr>
          <a:lstStyle/>
          <a:p>
            <a:pPr defTabSz="914126" eaLnBrk="0" fontAlgn="base" hangingPunct="0">
              <a:spcBef>
                <a:spcPct val="0"/>
              </a:spcBef>
              <a:spcAft>
                <a:spcPct val="0"/>
              </a:spcAft>
            </a:pPr>
            <a:r>
              <a:rPr lang="en-US" sz="1799">
                <a:latin typeface="Arial" panose="020B0604020202020204" pitchFamily="34" charset="0"/>
              </a:rPr>
              <a:t/>
            </a:r>
            <a:br>
              <a:rPr lang="en-US" sz="1799">
                <a:latin typeface="Arial" panose="020B0604020202020204" pitchFamily="34" charset="0"/>
              </a:rPr>
            </a:br>
            <a:endParaRPr lang="en-US" sz="1799">
              <a:latin typeface="Arial" panose="020B0604020202020204" pitchFamily="34" charset="0"/>
            </a:endParaRP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5442" t="6110" r="17174" b="6110"/>
          <a:stretch/>
        </p:blipFill>
        <p:spPr>
          <a:xfrm>
            <a:off x="10179257" y="110280"/>
            <a:ext cx="1874033" cy="2125767"/>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314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190803272"/>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228907">
                  <a:extLst>
                    <a:ext uri="{9D8B030D-6E8A-4147-A177-3AD203B41FA5}">
                      <a16:colId xmlns:a16="http://schemas.microsoft.com/office/drawing/2014/main" val="1632794655"/>
                    </a:ext>
                  </a:extLst>
                </a:gridCol>
                <a:gridCol w="6296343">
                  <a:extLst>
                    <a:ext uri="{9D8B030D-6E8A-4147-A177-3AD203B41FA5}">
                      <a16:colId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Creating Dynamic Webpages With Knockout</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latin typeface="Segoe UI Light" panose="020B0502040204020203" pitchFamily="34" charset="0"/>
                          <a:cs typeface="Segoe UI Light" panose="020B0502040204020203" pitchFamily="34" charset="0"/>
                        </a:rPr>
                        <a:t>Introducing</a:t>
                      </a:r>
                      <a:r>
                        <a:rPr lang="en-US" sz="2400" baseline="0" dirty="0" smtClean="0">
                          <a:latin typeface="Segoe UI Light" panose="020B0502040204020203" pitchFamily="34" charset="0"/>
                          <a:cs typeface="Segoe UI Light" panose="020B0502040204020203" pitchFamily="34" charset="0"/>
                        </a:rPr>
                        <a:t> Knockout</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a:t>
                      </a:r>
                      <a:r>
                        <a:rPr lang="en-US" sz="240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Making</a:t>
                      </a:r>
                      <a:r>
                        <a:rPr lang="en-US" sz="2400" baseline="0" dirty="0" smtClean="0">
                          <a:latin typeface="Segoe UI Light" panose="020B0502040204020203" pitchFamily="34" charset="0"/>
                          <a:cs typeface="Segoe UI Light" panose="020B0502040204020203" pitchFamily="34" charset="0"/>
                        </a:rPr>
                        <a:t> Server Calls and Persisting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t>
                      </a:r>
                      <a:r>
                        <a:rPr lang="en-US" sz="2400" dirty="0" smtClean="0">
                          <a:latin typeface="Segoe UI Light" panose="020B0502040204020203" pitchFamily="34" charset="0"/>
                          <a:cs typeface="Segoe UI Light" panose="020B0502040204020203" pitchFamily="34" charset="0"/>
                        </a:rPr>
                        <a:t>Binding and Models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a:t>
                      </a:r>
                      <a:r>
                        <a:rPr lang="en-US" sz="240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Bringing It All Together</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latin typeface="Segoe UI Light" panose="020B0502040204020203" pitchFamily="34" charset="0"/>
                          <a:cs typeface="Segoe UI Light" panose="020B0502040204020203" pitchFamily="34" charset="0"/>
                        </a:rPr>
                        <a:t>Loops, Logic and Templates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3812060533"/>
                  </a:ext>
                </a:extLst>
              </a:tr>
            </a:tbl>
          </a:graphicData>
        </a:graphic>
      </p:graphicFrame>
    </p:spTree>
    <p:extLst>
      <p:ext uri="{BB962C8B-B14F-4D97-AF65-F5344CB8AC3E}">
        <p14:creationId xmlns:p14="http://schemas.microsoft.com/office/powerpoint/2010/main" val="3101442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HTML/CSS developer </a:t>
            </a:r>
          </a:p>
          <a:p>
            <a:pPr lvl="1"/>
            <a:r>
              <a:rPr lang="en-US" dirty="0" smtClean="0"/>
              <a:t>New to </a:t>
            </a:r>
            <a:r>
              <a:rPr lang="en-US" dirty="0" smtClean="0"/>
              <a:t>Knockout</a:t>
            </a:r>
          </a:p>
          <a:p>
            <a:pPr lvl="1"/>
            <a:r>
              <a:rPr lang="en-US" dirty="0" smtClean="0"/>
              <a:t>Possibly XAML developer wanting to move to web</a:t>
            </a:r>
            <a:endParaRPr lang="en-US" dirty="0" smtClean="0"/>
          </a:p>
          <a:p>
            <a:pPr lvl="1"/>
            <a:r>
              <a:rPr lang="en-US" dirty="0" smtClean="0"/>
              <a:t>Looking to fill knowledge gaps</a:t>
            </a:r>
          </a:p>
          <a:p>
            <a:r>
              <a:rPr lang="en-US" dirty="0" smtClean="0"/>
              <a:t>Suggested Prerequisites/Supporting Material</a:t>
            </a:r>
          </a:p>
          <a:p>
            <a:pPr lvl="1"/>
            <a:r>
              <a:rPr lang="en-US" dirty="0" smtClean="0"/>
              <a:t>Visual Studio </a:t>
            </a:r>
            <a:r>
              <a:rPr lang="en-US" dirty="0" smtClean="0"/>
              <a:t>2015 Community</a:t>
            </a:r>
            <a:endParaRPr lang="en-US" dirty="0" smtClean="0"/>
          </a:p>
        </p:txBody>
      </p:sp>
    </p:spTree>
    <p:extLst>
      <p:ext uri="{BB962C8B-B14F-4D97-AF65-F5344CB8AC3E}">
        <p14:creationId xmlns:p14="http://schemas.microsoft.com/office/powerpoint/2010/main" val="712119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2M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dirty="0" smtClean="0"/>
              <a:t>[???] </a:t>
            </a:r>
            <a:r>
              <a:rPr lang="en-US" dirty="0" smtClean="0"/>
              <a:t>(expires 27 Oct 14)</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205621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Introducing Knockout</a:t>
            </a:r>
            <a:endParaRPr lang="en-CA" dirty="0" smtClean="0"/>
          </a:p>
        </p:txBody>
      </p:sp>
      <p:sp>
        <p:nvSpPr>
          <p:cNvPr id="4" name="Subtitle 3"/>
          <p:cNvSpPr>
            <a:spLocks noGrp="1"/>
          </p:cNvSpPr>
          <p:nvPr>
            <p:ph type="subTitle" idx="1"/>
          </p:nvPr>
        </p:nvSpPr>
        <p:spPr/>
        <p:txBody>
          <a:bodyPr/>
          <a:lstStyle/>
          <a:p>
            <a:r>
              <a:rPr lang="en-CA" dirty="0" smtClean="0"/>
              <a:t>Jon Galloway | </a:t>
            </a:r>
            <a:r>
              <a:rPr lang="en-CA" dirty="0" smtClean="0"/>
              <a:t>Technical Evangelist</a:t>
            </a:r>
          </a:p>
          <a:p>
            <a:r>
              <a:rPr lang="en-CA" dirty="0" smtClean="0"/>
              <a:t>Christopher Harrison | Content Developer</a:t>
            </a:r>
            <a:endParaRPr lang="en-US" dirty="0"/>
          </a:p>
        </p:txBody>
      </p:sp>
    </p:spTree>
    <p:extLst>
      <p:ext uri="{BB962C8B-B14F-4D97-AF65-F5344CB8AC3E}">
        <p14:creationId xmlns:p14="http://schemas.microsoft.com/office/powerpoint/2010/main" val="3053409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Knockout?</a:t>
            </a:r>
            <a:endParaRPr lang="en-US" dirty="0"/>
          </a:p>
        </p:txBody>
      </p:sp>
      <p:sp>
        <p:nvSpPr>
          <p:cNvPr id="3" name="Content Placeholder 2"/>
          <p:cNvSpPr>
            <a:spLocks noGrp="1"/>
          </p:cNvSpPr>
          <p:nvPr>
            <p:ph sz="quarter" idx="10"/>
          </p:nvPr>
        </p:nvSpPr>
        <p:spPr/>
        <p:txBody>
          <a:bodyPr/>
          <a:lstStyle/>
          <a:p>
            <a:r>
              <a:rPr lang="en-CA" dirty="0" smtClean="0"/>
              <a:t>A JavaScript Library (not framework)</a:t>
            </a:r>
          </a:p>
          <a:p>
            <a:r>
              <a:rPr lang="en-CA" dirty="0" smtClean="0"/>
              <a:t>Made to simplify dynamic JavaScript </a:t>
            </a:r>
            <a:r>
              <a:rPr lang="en-CA" dirty="0" err="1" smtClean="0"/>
              <a:t>Uis</a:t>
            </a:r>
            <a:r>
              <a:rPr lang="en-CA" dirty="0" smtClean="0"/>
              <a:t> with the Model-View-</a:t>
            </a:r>
            <a:r>
              <a:rPr lang="en-CA" dirty="0" err="1" smtClean="0"/>
              <a:t>ViewModel</a:t>
            </a:r>
            <a:r>
              <a:rPr lang="en-CA" dirty="0" smtClean="0"/>
              <a:t> </a:t>
            </a:r>
            <a:r>
              <a:rPr lang="en-CA" dirty="0" err="1" smtClean="0"/>
              <a:t>Patern</a:t>
            </a:r>
            <a:endParaRPr lang="en-CA" dirty="0" smtClean="0"/>
          </a:p>
          <a:p>
            <a:r>
              <a:rPr lang="en-CA" dirty="0" smtClean="0"/>
              <a:t>Key concepts</a:t>
            </a:r>
          </a:p>
          <a:p>
            <a:pPr lvl="1"/>
            <a:r>
              <a:rPr lang="en-CA" dirty="0" smtClean="0"/>
              <a:t>Declarative Bindings</a:t>
            </a:r>
          </a:p>
          <a:p>
            <a:pPr lvl="1"/>
            <a:r>
              <a:rPr lang="en-CA" dirty="0" smtClean="0"/>
              <a:t>Automatic UI Refresh</a:t>
            </a:r>
          </a:p>
          <a:p>
            <a:pPr lvl="1"/>
            <a:r>
              <a:rPr lang="en-CA" dirty="0" smtClean="0"/>
              <a:t>Dependency Tracking</a:t>
            </a:r>
          </a:p>
          <a:p>
            <a:pPr lvl="1"/>
            <a:r>
              <a:rPr lang="en-CA" dirty="0" smtClean="0"/>
              <a:t>Templating</a:t>
            </a:r>
            <a:endParaRPr lang="en-CA" dirty="0" smtClean="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0"/>
            <a:ext cx="13577982" cy="7721600"/>
          </a:xfrm>
          <a:prstGeom prst="rect">
            <a:avLst/>
          </a:prstGeom>
        </p:spPr>
      </p:pic>
    </p:spTree>
    <p:extLst>
      <p:ext uri="{BB962C8B-B14F-4D97-AF65-F5344CB8AC3E}">
        <p14:creationId xmlns:p14="http://schemas.microsoft.com/office/powerpoint/2010/main" val="126985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What we’ll be building</a:t>
            </a:r>
            <a:endParaRPr lang="en-US" dirty="0"/>
          </a:p>
        </p:txBody>
      </p:sp>
    </p:spTree>
    <p:extLst>
      <p:ext uri="{BB962C8B-B14F-4D97-AF65-F5344CB8AC3E}">
        <p14:creationId xmlns:p14="http://schemas.microsoft.com/office/powerpoint/2010/main" val="757686776"/>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6357</TotalTime>
  <Words>339</Words>
  <Application>Microsoft Office PowerPoint</Application>
  <PresentationFormat>Widescreen</PresentationFormat>
  <Paragraphs>78</Paragraphs>
  <Slides>18</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Segoe UI</vt:lpstr>
      <vt:lpstr>Segoe UI Light</vt:lpstr>
      <vt:lpstr>MVA</vt:lpstr>
      <vt:lpstr>Introducing Knockout</vt:lpstr>
      <vt:lpstr>Meet Christopher Harrison | ‏@geektrainer </vt:lpstr>
      <vt:lpstr>Meet Jon Galloway | @jongalloway</vt:lpstr>
      <vt:lpstr>Course Topics</vt:lpstr>
      <vt:lpstr>Setting Expectations</vt:lpstr>
      <vt:lpstr>     Join the MVA Community!</vt:lpstr>
      <vt:lpstr>PowerPoint Presentation</vt:lpstr>
      <vt:lpstr>What is Knockout?</vt:lpstr>
      <vt:lpstr>What we’ll be building</vt:lpstr>
      <vt:lpstr>PowerPoint Presentation</vt:lpstr>
      <vt:lpstr>PowerPoint Presentation</vt:lpstr>
      <vt:lpstr>PowerPoint Presentation</vt:lpstr>
      <vt:lpstr>PowerPoint Presentation</vt:lpstr>
      <vt:lpstr>Getting Knockout with NuGet</vt:lpstr>
      <vt:lpstr>Getting Knockout with Bower</vt:lpstr>
      <vt:lpstr>Using Knockout from CDN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Jon Galloway</cp:lastModifiedBy>
  <cp:revision>133</cp:revision>
  <dcterms:created xsi:type="dcterms:W3CDTF">2014-06-11T19:38:55Z</dcterms:created>
  <dcterms:modified xsi:type="dcterms:W3CDTF">2015-09-05T18:38:39Z</dcterms:modified>
</cp:coreProperties>
</file>