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451" r:id="rId2"/>
    <p:sldId id="458" r:id="rId3"/>
    <p:sldId id="461" r:id="rId4"/>
    <p:sldId id="455" r:id="rId5"/>
    <p:sldId id="462" r:id="rId6"/>
    <p:sldId id="457" r:id="rId7"/>
    <p:sldId id="438" r:id="rId8"/>
    <p:sldId id="472" r:id="rId9"/>
    <p:sldId id="444" r:id="rId10"/>
    <p:sldId id="473" r:id="rId11"/>
    <p:sldId id="474" r:id="rId12"/>
    <p:sldId id="475" r:id="rId13"/>
    <p:sldId id="480" r:id="rId14"/>
    <p:sldId id="476" r:id="rId15"/>
    <p:sldId id="477" r:id="rId16"/>
    <p:sldId id="479" r:id="rId17"/>
    <p:sldId id="466" r:id="rId18"/>
    <p:sldId id="468" r:id="rId19"/>
    <p:sldId id="469" r:id="rId20"/>
    <p:sldId id="470" r:id="rId21"/>
    <p:sldId id="467" r:id="rId22"/>
    <p:sldId id="478" r:id="rId23"/>
    <p:sldId id="471" r:id="rId24"/>
    <p:sldId id="45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58"/>
            <p14:sldId id="461"/>
            <p14:sldId id="455"/>
            <p14:sldId id="462"/>
            <p14:sldId id="457"/>
            <p14:sldId id="438"/>
            <p14:sldId id="472"/>
            <p14:sldId id="444"/>
            <p14:sldId id="473"/>
            <p14:sldId id="474"/>
            <p14:sldId id="475"/>
            <p14:sldId id="480"/>
            <p14:sldId id="476"/>
            <p14:sldId id="477"/>
            <p14:sldId id="479"/>
            <p14:sldId id="466"/>
            <p14:sldId id="468"/>
            <p14:sldId id="469"/>
            <p14:sldId id="470"/>
            <p14:sldId id="467"/>
            <p14:sldId id="478"/>
            <p14:sldId id="471"/>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75786" autoAdjust="0"/>
  </p:normalViewPr>
  <p:slideViewPr>
    <p:cSldViewPr snapToGrid="0">
      <p:cViewPr varScale="1">
        <p:scale>
          <a:sx n="83" d="100"/>
          <a:sy n="83" d="100"/>
        </p:scale>
        <p:origin x="1386" y="7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606DBD-3D0B-411F-8482-7E618843941F}" type="doc">
      <dgm:prSet loTypeId="urn:microsoft.com/office/officeart/2005/8/layout/arrow2" loCatId="process" qsTypeId="urn:microsoft.com/office/officeart/2005/8/quickstyle/simple2" qsCatId="simple" csTypeId="urn:microsoft.com/office/officeart/2005/8/colors/accent2_1" csCatId="accent2" phldr="1"/>
      <dgm:spPr/>
    </dgm:pt>
    <dgm:pt modelId="{9D7CA6F3-A0EF-45A2-BC68-E02C6E0A897D}">
      <dgm:prSet phldrT="[Text]"/>
      <dgm:spPr/>
      <dgm:t>
        <a:bodyPr/>
        <a:lstStyle/>
        <a:p>
          <a:r>
            <a:rPr lang="en-US" dirty="0" smtClean="0"/>
            <a:t>jQuery</a:t>
          </a:r>
          <a:endParaRPr lang="en-US" dirty="0"/>
        </a:p>
      </dgm:t>
    </dgm:pt>
    <dgm:pt modelId="{1C5E870F-E672-4329-A8AC-7EA462C69E24}" type="parTrans" cxnId="{7ACE2438-CB3A-416C-AA5A-6445C6D3A7A1}">
      <dgm:prSet/>
      <dgm:spPr/>
      <dgm:t>
        <a:bodyPr/>
        <a:lstStyle/>
        <a:p>
          <a:endParaRPr lang="en-US"/>
        </a:p>
      </dgm:t>
    </dgm:pt>
    <dgm:pt modelId="{2E3F8D2D-CE41-4167-B419-F18022452F8D}" type="sibTrans" cxnId="{7ACE2438-CB3A-416C-AA5A-6445C6D3A7A1}">
      <dgm:prSet/>
      <dgm:spPr/>
      <dgm:t>
        <a:bodyPr/>
        <a:lstStyle/>
        <a:p>
          <a:endParaRPr lang="en-US"/>
        </a:p>
      </dgm:t>
    </dgm:pt>
    <dgm:pt modelId="{69814B6E-35A6-4E4D-B40F-8BF4AE8EFD69}">
      <dgm:prSet phldrT="[Text]"/>
      <dgm:spPr/>
      <dgm:t>
        <a:bodyPr/>
        <a:lstStyle/>
        <a:p>
          <a:r>
            <a:rPr lang="en-US" dirty="0" smtClean="0"/>
            <a:t>Angular</a:t>
          </a:r>
          <a:endParaRPr lang="en-US" dirty="0"/>
        </a:p>
      </dgm:t>
    </dgm:pt>
    <dgm:pt modelId="{0A597D6C-0014-48AE-B5DB-1EDD421CFF8B}" type="parTrans" cxnId="{7E0929D7-899F-4608-A207-64700137A60D}">
      <dgm:prSet/>
      <dgm:spPr/>
      <dgm:t>
        <a:bodyPr/>
        <a:lstStyle/>
        <a:p>
          <a:endParaRPr lang="en-US"/>
        </a:p>
      </dgm:t>
    </dgm:pt>
    <dgm:pt modelId="{3C74D518-4183-48E6-B0B1-765C603E5440}" type="sibTrans" cxnId="{7E0929D7-899F-4608-A207-64700137A60D}">
      <dgm:prSet/>
      <dgm:spPr/>
      <dgm:t>
        <a:bodyPr/>
        <a:lstStyle/>
        <a:p>
          <a:endParaRPr lang="en-US"/>
        </a:p>
      </dgm:t>
    </dgm:pt>
    <dgm:pt modelId="{79114AEF-0CFD-414D-8EA9-02C9A5CB60B7}">
      <dgm:prSet phldrT="[Text]"/>
      <dgm:spPr/>
      <dgm:t>
        <a:bodyPr/>
        <a:lstStyle/>
        <a:p>
          <a:r>
            <a:rPr lang="en-US" dirty="0" smtClean="0"/>
            <a:t>Knockout</a:t>
          </a:r>
          <a:endParaRPr lang="en-US" dirty="0"/>
        </a:p>
      </dgm:t>
    </dgm:pt>
    <dgm:pt modelId="{CB454C5D-A836-48A4-AD23-6897D54A68B8}" type="parTrans" cxnId="{82ADAA40-4052-490B-A21D-1334CCBA52A4}">
      <dgm:prSet/>
      <dgm:spPr/>
      <dgm:t>
        <a:bodyPr/>
        <a:lstStyle/>
        <a:p>
          <a:endParaRPr lang="en-US"/>
        </a:p>
      </dgm:t>
    </dgm:pt>
    <dgm:pt modelId="{873EAF95-36BB-43D1-A51F-9AC1A8D10480}" type="sibTrans" cxnId="{82ADAA40-4052-490B-A21D-1334CCBA52A4}">
      <dgm:prSet/>
      <dgm:spPr/>
      <dgm:t>
        <a:bodyPr/>
        <a:lstStyle/>
        <a:p>
          <a:endParaRPr lang="en-US"/>
        </a:p>
      </dgm:t>
    </dgm:pt>
    <dgm:pt modelId="{A83637F0-5681-4374-8ECE-2D29943F8621}">
      <dgm:prSet phldrT="[Text]"/>
      <dgm:spPr/>
      <dgm:t>
        <a:bodyPr/>
        <a:lstStyle/>
        <a:p>
          <a:r>
            <a:rPr lang="en-US" dirty="0" smtClean="0"/>
            <a:t>Ember</a:t>
          </a:r>
          <a:endParaRPr lang="en-US" dirty="0"/>
        </a:p>
      </dgm:t>
    </dgm:pt>
    <dgm:pt modelId="{86654439-FDC6-4CD1-B01E-A24EFBA7D247}" type="parTrans" cxnId="{051B6502-591E-46F7-8F98-180881047333}">
      <dgm:prSet/>
      <dgm:spPr/>
      <dgm:t>
        <a:bodyPr/>
        <a:lstStyle/>
        <a:p>
          <a:endParaRPr lang="en-US"/>
        </a:p>
      </dgm:t>
    </dgm:pt>
    <dgm:pt modelId="{BFA7A3B8-7F49-46CF-8917-8736BDD5E613}" type="sibTrans" cxnId="{051B6502-591E-46F7-8F98-180881047333}">
      <dgm:prSet/>
      <dgm:spPr/>
      <dgm:t>
        <a:bodyPr/>
        <a:lstStyle/>
        <a:p>
          <a:endParaRPr lang="en-US"/>
        </a:p>
      </dgm:t>
    </dgm:pt>
    <dgm:pt modelId="{474B8229-B642-4BA5-990D-122E5987711B}" type="pres">
      <dgm:prSet presAssocID="{59606DBD-3D0B-411F-8482-7E618843941F}" presName="arrowDiagram" presStyleCnt="0">
        <dgm:presLayoutVars>
          <dgm:chMax val="5"/>
          <dgm:dir/>
          <dgm:resizeHandles val="exact"/>
        </dgm:presLayoutVars>
      </dgm:prSet>
      <dgm:spPr/>
    </dgm:pt>
    <dgm:pt modelId="{0BA82D91-A9CE-4EB3-B9C5-919667D573D7}" type="pres">
      <dgm:prSet presAssocID="{59606DBD-3D0B-411F-8482-7E618843941F}" presName="arrow" presStyleLbl="bgShp" presStyleIdx="0" presStyleCnt="1"/>
      <dgm:spPr/>
    </dgm:pt>
    <dgm:pt modelId="{05674C17-A080-4F47-ACF7-FC3AA6573C28}" type="pres">
      <dgm:prSet presAssocID="{59606DBD-3D0B-411F-8482-7E618843941F}" presName="arrowDiagram4" presStyleCnt="0"/>
      <dgm:spPr/>
    </dgm:pt>
    <dgm:pt modelId="{3967C264-7665-4DB6-A915-732145222F38}" type="pres">
      <dgm:prSet presAssocID="{9D7CA6F3-A0EF-45A2-BC68-E02C6E0A897D}" presName="bullet4a" presStyleLbl="node1" presStyleIdx="0" presStyleCnt="4"/>
      <dgm:spPr/>
    </dgm:pt>
    <dgm:pt modelId="{E3772D35-DCC8-4778-A320-6AC874C23511}" type="pres">
      <dgm:prSet presAssocID="{9D7CA6F3-A0EF-45A2-BC68-E02C6E0A897D}" presName="textBox4a" presStyleLbl="revTx" presStyleIdx="0" presStyleCnt="4">
        <dgm:presLayoutVars>
          <dgm:bulletEnabled val="1"/>
        </dgm:presLayoutVars>
      </dgm:prSet>
      <dgm:spPr/>
    </dgm:pt>
    <dgm:pt modelId="{E1405A96-1CAE-4382-B6EC-1C1AFBED2F4B}" type="pres">
      <dgm:prSet presAssocID="{79114AEF-0CFD-414D-8EA9-02C9A5CB60B7}" presName="bullet4b" presStyleLbl="node1" presStyleIdx="1" presStyleCnt="4"/>
      <dgm:spPr/>
    </dgm:pt>
    <dgm:pt modelId="{539C2354-1789-440D-AD53-1DB1CC4F854A}" type="pres">
      <dgm:prSet presAssocID="{79114AEF-0CFD-414D-8EA9-02C9A5CB60B7}" presName="textBox4b" presStyleLbl="revTx" presStyleIdx="1" presStyleCnt="4">
        <dgm:presLayoutVars>
          <dgm:bulletEnabled val="1"/>
        </dgm:presLayoutVars>
      </dgm:prSet>
      <dgm:spPr/>
    </dgm:pt>
    <dgm:pt modelId="{4D9A6DD5-054F-48AC-A0A3-A61605CE5057}" type="pres">
      <dgm:prSet presAssocID="{A83637F0-5681-4374-8ECE-2D29943F8621}" presName="bullet4c" presStyleLbl="node1" presStyleIdx="2" presStyleCnt="4"/>
      <dgm:spPr/>
    </dgm:pt>
    <dgm:pt modelId="{6EE098BA-30F8-467E-9173-41D8A999FA07}" type="pres">
      <dgm:prSet presAssocID="{A83637F0-5681-4374-8ECE-2D29943F8621}" presName="textBox4c" presStyleLbl="revTx" presStyleIdx="2" presStyleCnt="4">
        <dgm:presLayoutVars>
          <dgm:bulletEnabled val="1"/>
        </dgm:presLayoutVars>
      </dgm:prSet>
      <dgm:spPr/>
    </dgm:pt>
    <dgm:pt modelId="{F7077EAC-AEE5-4FEE-871D-FA9D7D79F9FA}" type="pres">
      <dgm:prSet presAssocID="{69814B6E-35A6-4E4D-B40F-8BF4AE8EFD69}" presName="bullet4d" presStyleLbl="node1" presStyleIdx="3" presStyleCnt="4"/>
      <dgm:spPr/>
    </dgm:pt>
    <dgm:pt modelId="{EFACE698-9D94-4DE0-961F-033EB8384F47}" type="pres">
      <dgm:prSet presAssocID="{69814B6E-35A6-4E4D-B40F-8BF4AE8EFD69}" presName="textBox4d" presStyleLbl="revTx" presStyleIdx="3" presStyleCnt="4">
        <dgm:presLayoutVars>
          <dgm:bulletEnabled val="1"/>
        </dgm:presLayoutVars>
      </dgm:prSet>
      <dgm:spPr/>
    </dgm:pt>
  </dgm:ptLst>
  <dgm:cxnLst>
    <dgm:cxn modelId="{7ACE2438-CB3A-416C-AA5A-6445C6D3A7A1}" srcId="{59606DBD-3D0B-411F-8482-7E618843941F}" destId="{9D7CA6F3-A0EF-45A2-BC68-E02C6E0A897D}" srcOrd="0" destOrd="0" parTransId="{1C5E870F-E672-4329-A8AC-7EA462C69E24}" sibTransId="{2E3F8D2D-CE41-4167-B419-F18022452F8D}"/>
    <dgm:cxn modelId="{1C07E96C-6349-4E11-B2FD-CE4206AFDD20}" type="presOf" srcId="{A83637F0-5681-4374-8ECE-2D29943F8621}" destId="{6EE098BA-30F8-467E-9173-41D8A999FA07}" srcOrd="0" destOrd="0" presId="urn:microsoft.com/office/officeart/2005/8/layout/arrow2"/>
    <dgm:cxn modelId="{D1835730-ADD1-4337-9D7F-B63FA5030B66}" type="presOf" srcId="{59606DBD-3D0B-411F-8482-7E618843941F}" destId="{474B8229-B642-4BA5-990D-122E5987711B}" srcOrd="0" destOrd="0" presId="urn:microsoft.com/office/officeart/2005/8/layout/arrow2"/>
    <dgm:cxn modelId="{52151298-5A24-43AE-BB4B-15AEC8A87DA9}" type="presOf" srcId="{69814B6E-35A6-4E4D-B40F-8BF4AE8EFD69}" destId="{EFACE698-9D94-4DE0-961F-033EB8384F47}" srcOrd="0" destOrd="0" presId="urn:microsoft.com/office/officeart/2005/8/layout/arrow2"/>
    <dgm:cxn modelId="{7E0929D7-899F-4608-A207-64700137A60D}" srcId="{59606DBD-3D0B-411F-8482-7E618843941F}" destId="{69814B6E-35A6-4E4D-B40F-8BF4AE8EFD69}" srcOrd="3" destOrd="0" parTransId="{0A597D6C-0014-48AE-B5DB-1EDD421CFF8B}" sibTransId="{3C74D518-4183-48E6-B0B1-765C603E5440}"/>
    <dgm:cxn modelId="{82ADAA40-4052-490B-A21D-1334CCBA52A4}" srcId="{59606DBD-3D0B-411F-8482-7E618843941F}" destId="{79114AEF-0CFD-414D-8EA9-02C9A5CB60B7}" srcOrd="1" destOrd="0" parTransId="{CB454C5D-A836-48A4-AD23-6897D54A68B8}" sibTransId="{873EAF95-36BB-43D1-A51F-9AC1A8D10480}"/>
    <dgm:cxn modelId="{598F0A71-4DFC-41FB-8518-D1C7C60260AD}" type="presOf" srcId="{9D7CA6F3-A0EF-45A2-BC68-E02C6E0A897D}" destId="{E3772D35-DCC8-4778-A320-6AC874C23511}" srcOrd="0" destOrd="0" presId="urn:microsoft.com/office/officeart/2005/8/layout/arrow2"/>
    <dgm:cxn modelId="{051B6502-591E-46F7-8F98-180881047333}" srcId="{59606DBD-3D0B-411F-8482-7E618843941F}" destId="{A83637F0-5681-4374-8ECE-2D29943F8621}" srcOrd="2" destOrd="0" parTransId="{86654439-FDC6-4CD1-B01E-A24EFBA7D247}" sibTransId="{BFA7A3B8-7F49-46CF-8917-8736BDD5E613}"/>
    <dgm:cxn modelId="{F249364A-2BEB-4C60-ACE5-B676FFB7E85A}" type="presOf" srcId="{79114AEF-0CFD-414D-8EA9-02C9A5CB60B7}" destId="{539C2354-1789-440D-AD53-1DB1CC4F854A}" srcOrd="0" destOrd="0" presId="urn:microsoft.com/office/officeart/2005/8/layout/arrow2"/>
    <dgm:cxn modelId="{AB3885C2-F01F-4D85-80D5-4839D2581541}" type="presParOf" srcId="{474B8229-B642-4BA5-990D-122E5987711B}" destId="{0BA82D91-A9CE-4EB3-B9C5-919667D573D7}" srcOrd="0" destOrd="0" presId="urn:microsoft.com/office/officeart/2005/8/layout/arrow2"/>
    <dgm:cxn modelId="{0A18ED9B-CC07-4F5F-829A-A1DC01BCF54B}" type="presParOf" srcId="{474B8229-B642-4BA5-990D-122E5987711B}" destId="{05674C17-A080-4F47-ACF7-FC3AA6573C28}" srcOrd="1" destOrd="0" presId="urn:microsoft.com/office/officeart/2005/8/layout/arrow2"/>
    <dgm:cxn modelId="{3ABBBF6E-E2D1-4DC8-8D2C-1D12EF90C359}" type="presParOf" srcId="{05674C17-A080-4F47-ACF7-FC3AA6573C28}" destId="{3967C264-7665-4DB6-A915-732145222F38}" srcOrd="0" destOrd="0" presId="urn:microsoft.com/office/officeart/2005/8/layout/arrow2"/>
    <dgm:cxn modelId="{15A51D24-6CFD-49F0-9ED7-9DBBDACE71F2}" type="presParOf" srcId="{05674C17-A080-4F47-ACF7-FC3AA6573C28}" destId="{E3772D35-DCC8-4778-A320-6AC874C23511}" srcOrd="1" destOrd="0" presId="urn:microsoft.com/office/officeart/2005/8/layout/arrow2"/>
    <dgm:cxn modelId="{932298DB-8225-470C-9009-120A19AD7EDF}" type="presParOf" srcId="{05674C17-A080-4F47-ACF7-FC3AA6573C28}" destId="{E1405A96-1CAE-4382-B6EC-1C1AFBED2F4B}" srcOrd="2" destOrd="0" presId="urn:microsoft.com/office/officeart/2005/8/layout/arrow2"/>
    <dgm:cxn modelId="{86B4138E-6CC5-4EA7-943C-F02DF9DBFE23}" type="presParOf" srcId="{05674C17-A080-4F47-ACF7-FC3AA6573C28}" destId="{539C2354-1789-440D-AD53-1DB1CC4F854A}" srcOrd="3" destOrd="0" presId="urn:microsoft.com/office/officeart/2005/8/layout/arrow2"/>
    <dgm:cxn modelId="{9827B8C4-9B45-4618-92E1-F126FB22C2FE}" type="presParOf" srcId="{05674C17-A080-4F47-ACF7-FC3AA6573C28}" destId="{4D9A6DD5-054F-48AC-A0A3-A61605CE5057}" srcOrd="4" destOrd="0" presId="urn:microsoft.com/office/officeart/2005/8/layout/arrow2"/>
    <dgm:cxn modelId="{1C8FAC67-A0B6-4F42-B0DA-A062B654F920}" type="presParOf" srcId="{05674C17-A080-4F47-ACF7-FC3AA6573C28}" destId="{6EE098BA-30F8-467E-9173-41D8A999FA07}" srcOrd="5" destOrd="0" presId="urn:microsoft.com/office/officeart/2005/8/layout/arrow2"/>
    <dgm:cxn modelId="{C8486DDC-327F-46F0-9142-AF9B5BFCB810}" type="presParOf" srcId="{05674C17-A080-4F47-ACF7-FC3AA6573C28}" destId="{F7077EAC-AEE5-4FEE-871D-FA9D7D79F9FA}" srcOrd="6" destOrd="0" presId="urn:microsoft.com/office/officeart/2005/8/layout/arrow2"/>
    <dgm:cxn modelId="{4C9B8D05-B99A-4798-BDC0-A947647662F7}" type="presParOf" srcId="{05674C17-A080-4F47-ACF7-FC3AA6573C28}" destId="{EFACE698-9D94-4DE0-961F-033EB8384F47}"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82D91-A9CE-4EB3-B9C5-919667D573D7}">
      <dsp:nvSpPr>
        <dsp:cNvPr id="0" name=""/>
        <dsp:cNvSpPr/>
      </dsp:nvSpPr>
      <dsp:spPr>
        <a:xfrm>
          <a:off x="1529714" y="0"/>
          <a:ext cx="8465820" cy="5291138"/>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7C264-7665-4DB6-A915-732145222F38}">
      <dsp:nvSpPr>
        <dsp:cNvPr id="0" name=""/>
        <dsp:cNvSpPr/>
      </dsp:nvSpPr>
      <dsp:spPr>
        <a:xfrm>
          <a:off x="2363597" y="3934490"/>
          <a:ext cx="194713" cy="194713"/>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3772D35-DCC8-4778-A320-6AC874C23511}">
      <dsp:nvSpPr>
        <dsp:cNvPr id="0" name=""/>
        <dsp:cNvSpPr/>
      </dsp:nvSpPr>
      <dsp:spPr>
        <a:xfrm>
          <a:off x="2460954" y="4031847"/>
          <a:ext cx="1447655" cy="1259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175" tIns="0" rIns="0" bIns="0" numCol="1" spcCol="1270" anchor="t" anchorCtr="0">
          <a:noAutofit/>
        </a:bodyPr>
        <a:lstStyle/>
        <a:p>
          <a:pPr lvl="0" algn="l" defTabSz="1466850">
            <a:lnSpc>
              <a:spcPct val="90000"/>
            </a:lnSpc>
            <a:spcBef>
              <a:spcPct val="0"/>
            </a:spcBef>
            <a:spcAft>
              <a:spcPct val="35000"/>
            </a:spcAft>
          </a:pPr>
          <a:r>
            <a:rPr lang="en-US" sz="3300" kern="1200" dirty="0" smtClean="0"/>
            <a:t>jQuery</a:t>
          </a:r>
          <a:endParaRPr lang="en-US" sz="3300" kern="1200" dirty="0"/>
        </a:p>
      </dsp:txBody>
      <dsp:txXfrm>
        <a:off x="2460954" y="4031847"/>
        <a:ext cx="1447655" cy="1259290"/>
      </dsp:txXfrm>
    </dsp:sp>
    <dsp:sp modelId="{E1405A96-1CAE-4382-B6EC-1C1AFBED2F4B}">
      <dsp:nvSpPr>
        <dsp:cNvPr id="0" name=""/>
        <dsp:cNvSpPr/>
      </dsp:nvSpPr>
      <dsp:spPr>
        <a:xfrm>
          <a:off x="3739293" y="2703771"/>
          <a:ext cx="338632" cy="338632"/>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39C2354-1789-440D-AD53-1DB1CC4F854A}">
      <dsp:nvSpPr>
        <dsp:cNvPr id="0" name=""/>
        <dsp:cNvSpPr/>
      </dsp:nvSpPr>
      <dsp:spPr>
        <a:xfrm>
          <a:off x="3908610" y="2873087"/>
          <a:ext cx="1777822" cy="2418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435" tIns="0" rIns="0" bIns="0" numCol="1" spcCol="1270" anchor="t" anchorCtr="0">
          <a:noAutofit/>
        </a:bodyPr>
        <a:lstStyle/>
        <a:p>
          <a:pPr lvl="0" algn="l" defTabSz="1466850">
            <a:lnSpc>
              <a:spcPct val="90000"/>
            </a:lnSpc>
            <a:spcBef>
              <a:spcPct val="0"/>
            </a:spcBef>
            <a:spcAft>
              <a:spcPct val="35000"/>
            </a:spcAft>
          </a:pPr>
          <a:r>
            <a:rPr lang="en-US" sz="3300" kern="1200" dirty="0" smtClean="0"/>
            <a:t>Knockout</a:t>
          </a:r>
          <a:endParaRPr lang="en-US" sz="3300" kern="1200" dirty="0"/>
        </a:p>
      </dsp:txBody>
      <dsp:txXfrm>
        <a:off x="3908610" y="2873087"/>
        <a:ext cx="1777822" cy="2418050"/>
      </dsp:txXfrm>
    </dsp:sp>
    <dsp:sp modelId="{4D9A6DD5-054F-48AC-A0A3-A61605CE5057}">
      <dsp:nvSpPr>
        <dsp:cNvPr id="0" name=""/>
        <dsp:cNvSpPr/>
      </dsp:nvSpPr>
      <dsp:spPr>
        <a:xfrm>
          <a:off x="5495951" y="1796870"/>
          <a:ext cx="448688" cy="448688"/>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6EE098BA-30F8-467E-9173-41D8A999FA07}">
      <dsp:nvSpPr>
        <dsp:cNvPr id="0" name=""/>
        <dsp:cNvSpPr/>
      </dsp:nvSpPr>
      <dsp:spPr>
        <a:xfrm>
          <a:off x="5720295" y="2021214"/>
          <a:ext cx="1777822" cy="3269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751" tIns="0" rIns="0" bIns="0" numCol="1" spcCol="1270" anchor="t" anchorCtr="0">
          <a:noAutofit/>
        </a:bodyPr>
        <a:lstStyle/>
        <a:p>
          <a:pPr lvl="0" algn="l" defTabSz="1466850">
            <a:lnSpc>
              <a:spcPct val="90000"/>
            </a:lnSpc>
            <a:spcBef>
              <a:spcPct val="0"/>
            </a:spcBef>
            <a:spcAft>
              <a:spcPct val="35000"/>
            </a:spcAft>
          </a:pPr>
          <a:r>
            <a:rPr lang="en-US" sz="3300" kern="1200" dirty="0" smtClean="0"/>
            <a:t>Ember</a:t>
          </a:r>
          <a:endParaRPr lang="en-US" sz="3300" kern="1200" dirty="0"/>
        </a:p>
      </dsp:txBody>
      <dsp:txXfrm>
        <a:off x="5720295" y="2021214"/>
        <a:ext cx="1777822" cy="3269923"/>
      </dsp:txXfrm>
    </dsp:sp>
    <dsp:sp modelId="{F7077EAC-AEE5-4FEE-871D-FA9D7D79F9FA}">
      <dsp:nvSpPr>
        <dsp:cNvPr id="0" name=""/>
        <dsp:cNvSpPr/>
      </dsp:nvSpPr>
      <dsp:spPr>
        <a:xfrm>
          <a:off x="7409227" y="1196855"/>
          <a:ext cx="601073" cy="601073"/>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FACE698-9D94-4DE0-961F-033EB8384F47}">
      <dsp:nvSpPr>
        <dsp:cNvPr id="0" name=""/>
        <dsp:cNvSpPr/>
      </dsp:nvSpPr>
      <dsp:spPr>
        <a:xfrm>
          <a:off x="7709763" y="1497392"/>
          <a:ext cx="1777822" cy="3793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496" tIns="0" rIns="0" bIns="0" numCol="1" spcCol="1270" anchor="t" anchorCtr="0">
          <a:noAutofit/>
        </a:bodyPr>
        <a:lstStyle/>
        <a:p>
          <a:pPr lvl="0" algn="l" defTabSz="1466850">
            <a:lnSpc>
              <a:spcPct val="90000"/>
            </a:lnSpc>
            <a:spcBef>
              <a:spcPct val="0"/>
            </a:spcBef>
            <a:spcAft>
              <a:spcPct val="35000"/>
            </a:spcAft>
          </a:pPr>
          <a:r>
            <a:rPr lang="en-US" sz="3300" kern="1200" dirty="0" smtClean="0"/>
            <a:t>Angular</a:t>
          </a:r>
          <a:endParaRPr lang="en-US" sz="3300" kern="1200" dirty="0"/>
        </a:p>
      </dsp:txBody>
      <dsp:txXfrm>
        <a:off x="7709763" y="1497392"/>
        <a:ext cx="1777822" cy="3793745"/>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Textbox</a:t>
            </a:r>
            <a:r>
              <a:rPr lang="en-US" baseline="0" dirty="0" smtClean="0"/>
              <a:t> and heading bound to same observable</a:t>
            </a:r>
          </a:p>
          <a:p>
            <a:r>
              <a:rPr lang="en-US" baseline="0" dirty="0" smtClean="0"/>
              <a:t>Update textbox, see </a:t>
            </a:r>
            <a:r>
              <a:rPr lang="en-US" baseline="0" smtClean="0"/>
              <a:t>heading update</a:t>
            </a:r>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295209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921377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81167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362797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1724137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3414845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144092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3018024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1149675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herdingcode.com/" TargetMode="External"/><Relationship Id="rId2" Type="http://schemas.openxmlformats.org/officeDocument/2006/relationships/hyperlink" Target="http://weblogs.asp.net/jongalloway"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Introducing Knockout</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What is Knockout?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714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Knockout provides</a:t>
            </a:r>
            <a:endParaRPr lang="en-US" dirty="0"/>
          </a:p>
        </p:txBody>
      </p:sp>
      <p:sp>
        <p:nvSpPr>
          <p:cNvPr id="5" name="Content Placeholder 4"/>
          <p:cNvSpPr>
            <a:spLocks noGrp="1"/>
          </p:cNvSpPr>
          <p:nvPr>
            <p:ph sz="quarter" idx="10"/>
          </p:nvPr>
        </p:nvSpPr>
        <p:spPr/>
        <p:txBody>
          <a:bodyPr/>
          <a:lstStyle/>
          <a:p>
            <a:r>
              <a:rPr lang="en-US" dirty="0" smtClean="0"/>
              <a:t>An MVVM library</a:t>
            </a:r>
          </a:p>
          <a:p>
            <a:r>
              <a:rPr lang="en-US" dirty="0" smtClean="0"/>
              <a:t>Automatic UI refresh and updates</a:t>
            </a:r>
          </a:p>
          <a:p>
            <a:r>
              <a:rPr lang="en-US" dirty="0" smtClean="0"/>
              <a:t>Reusable templates</a:t>
            </a:r>
          </a:p>
          <a:p>
            <a:r>
              <a:rPr lang="en-US" dirty="0" smtClean="0"/>
              <a:t>Can be used with nearly any framework</a:t>
            </a:r>
          </a:p>
          <a:p>
            <a:r>
              <a:rPr lang="en-US" dirty="0" smtClean="0"/>
              <a:t>Focused on data binding</a:t>
            </a:r>
          </a:p>
          <a:p>
            <a:r>
              <a:rPr lang="en-US" dirty="0" smtClean="0"/>
              <a:t>Small library size</a:t>
            </a:r>
            <a:endParaRPr lang="en-US" dirty="0"/>
          </a:p>
        </p:txBody>
      </p:sp>
    </p:spTree>
    <p:extLst>
      <p:ext uri="{BB962C8B-B14F-4D97-AF65-F5344CB8AC3E}">
        <p14:creationId xmlns:p14="http://schemas.microsoft.com/office/powerpoint/2010/main" val="1703688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Knockout isn’t</a:t>
            </a:r>
            <a:endParaRPr lang="en-US" dirty="0"/>
          </a:p>
        </p:txBody>
      </p:sp>
      <p:sp>
        <p:nvSpPr>
          <p:cNvPr id="3" name="Content Placeholder 2"/>
          <p:cNvSpPr>
            <a:spLocks noGrp="1"/>
          </p:cNvSpPr>
          <p:nvPr>
            <p:ph sz="quarter" idx="10"/>
          </p:nvPr>
        </p:nvSpPr>
        <p:spPr/>
        <p:txBody>
          <a:bodyPr/>
          <a:lstStyle/>
          <a:p>
            <a:r>
              <a:rPr lang="en-US" dirty="0" smtClean="0"/>
              <a:t>A full framework</a:t>
            </a:r>
          </a:p>
          <a:p>
            <a:endParaRPr lang="en-US" dirty="0"/>
          </a:p>
          <a:p>
            <a:r>
              <a:rPr lang="en-US" dirty="0" smtClean="0"/>
              <a:t>Knockout doesn’t compete with jQuery</a:t>
            </a:r>
          </a:p>
          <a:p>
            <a:pPr lvl="1"/>
            <a:r>
              <a:rPr lang="en-US" dirty="0" smtClean="0"/>
              <a:t>Still use jQuery for Ajax calls and effects</a:t>
            </a:r>
          </a:p>
        </p:txBody>
      </p:sp>
    </p:spTree>
    <p:extLst>
      <p:ext uri="{BB962C8B-B14F-4D97-AF65-F5344CB8AC3E}">
        <p14:creationId xmlns:p14="http://schemas.microsoft.com/office/powerpoint/2010/main" val="292823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Lightweight vs full framework</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002358679"/>
              </p:ext>
            </p:extLst>
          </p:nvPr>
        </p:nvGraphicFramePr>
        <p:xfrm>
          <a:off x="379413" y="1387475"/>
          <a:ext cx="11525250" cy="5291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1524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MVVM?</a:t>
            </a:r>
            <a:endParaRPr lang="en-US" dirty="0"/>
          </a:p>
        </p:txBody>
      </p:sp>
      <p:sp>
        <p:nvSpPr>
          <p:cNvPr id="3" name="Content Placeholder 2"/>
          <p:cNvSpPr>
            <a:spLocks noGrp="1"/>
          </p:cNvSpPr>
          <p:nvPr>
            <p:ph sz="quarter" idx="10"/>
          </p:nvPr>
        </p:nvSpPr>
        <p:spPr/>
        <p:txBody>
          <a:bodyPr/>
          <a:lstStyle/>
          <a:p>
            <a:r>
              <a:rPr lang="en-US" dirty="0" smtClean="0"/>
              <a:t>Model</a:t>
            </a:r>
          </a:p>
          <a:p>
            <a:pPr lvl="1"/>
            <a:r>
              <a:rPr lang="en-US" dirty="0" smtClean="0"/>
              <a:t>Domain model (or data access layer)</a:t>
            </a:r>
          </a:p>
          <a:p>
            <a:r>
              <a:rPr lang="en-US" dirty="0" smtClean="0"/>
              <a:t>View</a:t>
            </a:r>
          </a:p>
          <a:p>
            <a:pPr lvl="1"/>
            <a:r>
              <a:rPr lang="en-US" dirty="0" smtClean="0"/>
              <a:t>The display the user will see</a:t>
            </a:r>
          </a:p>
          <a:p>
            <a:r>
              <a:rPr lang="en-US" dirty="0" smtClean="0"/>
              <a:t>View model</a:t>
            </a:r>
          </a:p>
          <a:p>
            <a:pPr lvl="1"/>
            <a:r>
              <a:rPr lang="en-US" dirty="0" smtClean="0"/>
              <a:t>The data the user will see</a:t>
            </a:r>
          </a:p>
          <a:p>
            <a:pPr lvl="1"/>
            <a:r>
              <a:rPr lang="en-US" dirty="0" smtClean="0"/>
              <a:t>A “pure-code </a:t>
            </a:r>
            <a:r>
              <a:rPr lang="en-US" dirty="0"/>
              <a:t>representation of the data and operations on a </a:t>
            </a:r>
            <a:r>
              <a:rPr lang="en-US" dirty="0" smtClean="0"/>
              <a:t>UI”</a:t>
            </a:r>
            <a:endParaRPr lang="en-US" dirty="0"/>
          </a:p>
        </p:txBody>
      </p:sp>
    </p:spTree>
    <p:extLst>
      <p:ext uri="{BB962C8B-B14F-4D97-AF65-F5344CB8AC3E}">
        <p14:creationId xmlns:p14="http://schemas.microsoft.com/office/powerpoint/2010/main" val="663136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in pictures</a:t>
            </a:r>
            <a:endParaRPr lang="en-US" dirty="0"/>
          </a:p>
        </p:txBody>
      </p:sp>
      <p:sp>
        <p:nvSpPr>
          <p:cNvPr id="4" name="Rounded Rectangle 3"/>
          <p:cNvSpPr/>
          <p:nvPr/>
        </p:nvSpPr>
        <p:spPr>
          <a:xfrm>
            <a:off x="379514" y="2637418"/>
            <a:ext cx="3679115" cy="2173044"/>
          </a:xfrm>
          <a:prstGeom prst="roundRect">
            <a:avLst>
              <a:gd name="adj" fmla="val 1126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View</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 name="Rounded Rectangle 4"/>
          <p:cNvSpPr/>
          <p:nvPr/>
        </p:nvSpPr>
        <p:spPr>
          <a:xfrm>
            <a:off x="938911" y="3196816"/>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Name</a:t>
            </a:r>
            <a:endParaRPr lang="en-US" dirty="0"/>
          </a:p>
        </p:txBody>
      </p:sp>
      <p:sp>
        <p:nvSpPr>
          <p:cNvPr id="6" name="Rounded Rectangle 5"/>
          <p:cNvSpPr/>
          <p:nvPr/>
        </p:nvSpPr>
        <p:spPr>
          <a:xfrm>
            <a:off x="938912" y="3955228"/>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Email</a:t>
            </a:r>
            <a:endParaRPr lang="en-US" dirty="0"/>
          </a:p>
        </p:txBody>
      </p:sp>
      <p:sp>
        <p:nvSpPr>
          <p:cNvPr id="7" name="Rounded Rectangle 6"/>
          <p:cNvSpPr/>
          <p:nvPr/>
        </p:nvSpPr>
        <p:spPr>
          <a:xfrm>
            <a:off x="4393012" y="2637418"/>
            <a:ext cx="3679115" cy="2173044"/>
          </a:xfrm>
          <a:prstGeom prst="roundRect">
            <a:avLst>
              <a:gd name="adj" fmla="val 1126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View Model</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8" name="Rounded Rectangle 7"/>
          <p:cNvSpPr/>
          <p:nvPr/>
        </p:nvSpPr>
        <p:spPr>
          <a:xfrm>
            <a:off x="4920136" y="3196816"/>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Name</a:t>
            </a:r>
            <a:endParaRPr lang="en-US" dirty="0"/>
          </a:p>
        </p:txBody>
      </p:sp>
      <p:sp>
        <p:nvSpPr>
          <p:cNvPr id="9" name="Rounded Rectangle 8"/>
          <p:cNvSpPr/>
          <p:nvPr/>
        </p:nvSpPr>
        <p:spPr>
          <a:xfrm>
            <a:off x="4920137" y="3955228"/>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Email</a:t>
            </a:r>
            <a:endParaRPr lang="en-US" dirty="0"/>
          </a:p>
        </p:txBody>
      </p:sp>
      <p:sp>
        <p:nvSpPr>
          <p:cNvPr id="10" name="Rounded Rectangle 9"/>
          <p:cNvSpPr/>
          <p:nvPr/>
        </p:nvSpPr>
        <p:spPr>
          <a:xfrm>
            <a:off x="8406510" y="1647714"/>
            <a:ext cx="3679115" cy="4152452"/>
          </a:xfrm>
          <a:prstGeom prst="roundRect">
            <a:avLst>
              <a:gd name="adj" fmla="val 1126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Model</a:t>
            </a:r>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11" name="Rounded Rectangle 10"/>
          <p:cNvSpPr/>
          <p:nvPr/>
        </p:nvSpPr>
        <p:spPr>
          <a:xfrm>
            <a:off x="8901361" y="2230422"/>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FirstName</a:t>
            </a:r>
            <a:endParaRPr lang="en-US" dirty="0"/>
          </a:p>
        </p:txBody>
      </p:sp>
      <p:sp>
        <p:nvSpPr>
          <p:cNvPr id="12" name="Rounded Rectangle 11"/>
          <p:cNvSpPr/>
          <p:nvPr/>
        </p:nvSpPr>
        <p:spPr>
          <a:xfrm>
            <a:off x="8901360" y="3568851"/>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Email</a:t>
            </a:r>
            <a:endParaRPr lang="en-US" dirty="0"/>
          </a:p>
        </p:txBody>
      </p:sp>
      <p:sp>
        <p:nvSpPr>
          <p:cNvPr id="13" name="Rounded Rectangle 12"/>
          <p:cNvSpPr/>
          <p:nvPr/>
        </p:nvSpPr>
        <p:spPr>
          <a:xfrm>
            <a:off x="8901360" y="2899636"/>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LastName</a:t>
            </a:r>
            <a:endParaRPr lang="en-US" dirty="0"/>
          </a:p>
        </p:txBody>
      </p:sp>
      <p:sp>
        <p:nvSpPr>
          <p:cNvPr id="14" name="Rounded Rectangle 13"/>
          <p:cNvSpPr/>
          <p:nvPr/>
        </p:nvSpPr>
        <p:spPr>
          <a:xfrm>
            <a:off x="8901359" y="4234480"/>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LoadUser</a:t>
            </a:r>
            <a:r>
              <a:rPr lang="en-US" dirty="0" smtClean="0"/>
              <a:t>()</a:t>
            </a:r>
            <a:endParaRPr lang="en-US" dirty="0"/>
          </a:p>
        </p:txBody>
      </p:sp>
      <p:sp>
        <p:nvSpPr>
          <p:cNvPr id="15" name="Rounded Rectangle 14"/>
          <p:cNvSpPr/>
          <p:nvPr/>
        </p:nvSpPr>
        <p:spPr>
          <a:xfrm>
            <a:off x="8901359" y="4900109"/>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SaveUser</a:t>
            </a:r>
            <a:r>
              <a:rPr lang="en-US" dirty="0" smtClean="0"/>
              <a:t>()</a:t>
            </a:r>
            <a:endParaRPr lang="en-US" dirty="0"/>
          </a:p>
        </p:txBody>
      </p:sp>
    </p:spTree>
    <p:extLst>
      <p:ext uri="{BB962C8B-B14F-4D97-AF65-F5344CB8AC3E}">
        <p14:creationId xmlns:p14="http://schemas.microsoft.com/office/powerpoint/2010/main" val="17314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in pictures</a:t>
            </a:r>
            <a:endParaRPr lang="en-US" dirty="0"/>
          </a:p>
        </p:txBody>
      </p:sp>
      <p:sp>
        <p:nvSpPr>
          <p:cNvPr id="4" name="Rounded Rectangle 3"/>
          <p:cNvSpPr/>
          <p:nvPr/>
        </p:nvSpPr>
        <p:spPr>
          <a:xfrm>
            <a:off x="379514" y="2637418"/>
            <a:ext cx="3679115" cy="2173044"/>
          </a:xfrm>
          <a:prstGeom prst="roundRect">
            <a:avLst>
              <a:gd name="adj" fmla="val 1126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View</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 name="Rounded Rectangle 4"/>
          <p:cNvSpPr/>
          <p:nvPr/>
        </p:nvSpPr>
        <p:spPr>
          <a:xfrm>
            <a:off x="938911" y="3196816"/>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Developer</a:t>
            </a:r>
            <a:endParaRPr lang="en-US" dirty="0"/>
          </a:p>
        </p:txBody>
      </p:sp>
      <p:sp>
        <p:nvSpPr>
          <p:cNvPr id="6" name="Rounded Rectangle 5"/>
          <p:cNvSpPr/>
          <p:nvPr/>
        </p:nvSpPr>
        <p:spPr>
          <a:xfrm>
            <a:off x="938912" y="3955228"/>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Bugs</a:t>
            </a:r>
            <a:endParaRPr lang="en-US" dirty="0"/>
          </a:p>
        </p:txBody>
      </p:sp>
      <p:sp>
        <p:nvSpPr>
          <p:cNvPr id="7" name="Rounded Rectangle 6"/>
          <p:cNvSpPr/>
          <p:nvPr/>
        </p:nvSpPr>
        <p:spPr>
          <a:xfrm>
            <a:off x="4393012" y="2637418"/>
            <a:ext cx="3679115" cy="2173044"/>
          </a:xfrm>
          <a:prstGeom prst="roundRect">
            <a:avLst>
              <a:gd name="adj" fmla="val 1126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View Model</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8" name="Rounded Rectangle 7"/>
          <p:cNvSpPr/>
          <p:nvPr/>
        </p:nvSpPr>
        <p:spPr>
          <a:xfrm>
            <a:off x="4920136" y="3196816"/>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Developer</a:t>
            </a:r>
            <a:endParaRPr lang="en-US" dirty="0"/>
          </a:p>
        </p:txBody>
      </p:sp>
      <p:sp>
        <p:nvSpPr>
          <p:cNvPr id="9" name="Rounded Rectangle 8"/>
          <p:cNvSpPr/>
          <p:nvPr/>
        </p:nvSpPr>
        <p:spPr>
          <a:xfrm>
            <a:off x="4920137" y="3955228"/>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Bugs[]</a:t>
            </a:r>
            <a:endParaRPr lang="en-US" dirty="0"/>
          </a:p>
        </p:txBody>
      </p:sp>
      <p:grpSp>
        <p:nvGrpSpPr>
          <p:cNvPr id="38" name="Group 37"/>
          <p:cNvGrpSpPr/>
          <p:nvPr/>
        </p:nvGrpSpPr>
        <p:grpSpPr>
          <a:xfrm>
            <a:off x="8512885" y="3506254"/>
            <a:ext cx="3391061" cy="3194348"/>
            <a:chOff x="6297113" y="561192"/>
            <a:chExt cx="3679115" cy="3481086"/>
          </a:xfrm>
        </p:grpSpPr>
        <p:sp>
          <p:nvSpPr>
            <p:cNvPr id="10" name="Rounded Rectangle 9"/>
            <p:cNvSpPr/>
            <p:nvPr/>
          </p:nvSpPr>
          <p:spPr>
            <a:xfrm>
              <a:off x="6297113" y="561192"/>
              <a:ext cx="3679115" cy="3481086"/>
            </a:xfrm>
            <a:prstGeom prst="roundRect">
              <a:avLst>
                <a:gd name="adj" fmla="val 1126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Bug Model</a:t>
              </a:r>
            </a:p>
            <a:p>
              <a:pPr algn="ctr"/>
              <a:endParaRPr lang="en-US" b="1" dirty="0"/>
            </a:p>
            <a:p>
              <a:pPr algn="ctr"/>
              <a:endParaRPr lang="en-US" b="1" dirty="0" smtClean="0"/>
            </a:p>
            <a:p>
              <a:pPr algn="ctr"/>
              <a:endParaRPr lang="en-US" b="1" dirty="0"/>
            </a:p>
            <a:p>
              <a:pPr algn="ctr"/>
              <a:endParaRPr lang="en-US" b="1"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11" name="Rounded Rectangle 10"/>
            <p:cNvSpPr/>
            <p:nvPr/>
          </p:nvSpPr>
          <p:spPr>
            <a:xfrm>
              <a:off x="6791964" y="1143900"/>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Title</a:t>
              </a:r>
              <a:endParaRPr lang="en-US" dirty="0"/>
            </a:p>
          </p:txBody>
        </p:sp>
        <p:sp>
          <p:nvSpPr>
            <p:cNvPr id="12" name="Rounded Rectangle 11"/>
            <p:cNvSpPr/>
            <p:nvPr/>
          </p:nvSpPr>
          <p:spPr>
            <a:xfrm>
              <a:off x="6791963" y="2482329"/>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Developer</a:t>
              </a:r>
              <a:endParaRPr lang="en-US" dirty="0"/>
            </a:p>
          </p:txBody>
        </p:sp>
        <p:sp>
          <p:nvSpPr>
            <p:cNvPr id="13" name="Rounded Rectangle 12"/>
            <p:cNvSpPr/>
            <p:nvPr/>
          </p:nvSpPr>
          <p:spPr>
            <a:xfrm>
              <a:off x="6791963" y="1813114"/>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Description</a:t>
              </a:r>
              <a:endParaRPr lang="en-US" dirty="0"/>
            </a:p>
          </p:txBody>
        </p:sp>
        <p:sp>
          <p:nvSpPr>
            <p:cNvPr id="14" name="Rounded Rectangle 13"/>
            <p:cNvSpPr/>
            <p:nvPr/>
          </p:nvSpPr>
          <p:spPr>
            <a:xfrm>
              <a:off x="6791962" y="3147958"/>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Load() / Save()</a:t>
              </a:r>
              <a:endParaRPr lang="en-US" dirty="0"/>
            </a:p>
          </p:txBody>
        </p:sp>
      </p:grpSp>
      <p:grpSp>
        <p:nvGrpSpPr>
          <p:cNvPr id="37" name="Group 36"/>
          <p:cNvGrpSpPr/>
          <p:nvPr/>
        </p:nvGrpSpPr>
        <p:grpSpPr>
          <a:xfrm>
            <a:off x="8512884" y="45068"/>
            <a:ext cx="3391061" cy="3341266"/>
            <a:chOff x="9545921" y="2790356"/>
            <a:chExt cx="3679115" cy="3475533"/>
          </a:xfrm>
        </p:grpSpPr>
        <p:sp>
          <p:nvSpPr>
            <p:cNvPr id="31" name="Rounded Rectangle 30"/>
            <p:cNvSpPr/>
            <p:nvPr/>
          </p:nvSpPr>
          <p:spPr>
            <a:xfrm>
              <a:off x="9545921" y="2790356"/>
              <a:ext cx="3679115" cy="3475533"/>
            </a:xfrm>
            <a:prstGeom prst="roundRect">
              <a:avLst>
                <a:gd name="adj" fmla="val 1126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Person Model</a:t>
              </a:r>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32" name="Rounded Rectangle 31"/>
            <p:cNvSpPr/>
            <p:nvPr/>
          </p:nvSpPr>
          <p:spPr>
            <a:xfrm>
              <a:off x="10040772" y="3373064"/>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FirstName</a:t>
              </a:r>
              <a:endParaRPr lang="en-US" dirty="0"/>
            </a:p>
          </p:txBody>
        </p:sp>
        <p:sp>
          <p:nvSpPr>
            <p:cNvPr id="33" name="Rounded Rectangle 32"/>
            <p:cNvSpPr/>
            <p:nvPr/>
          </p:nvSpPr>
          <p:spPr>
            <a:xfrm>
              <a:off x="10040771" y="4711493"/>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Email</a:t>
              </a:r>
              <a:endParaRPr lang="en-US" dirty="0"/>
            </a:p>
          </p:txBody>
        </p:sp>
        <p:sp>
          <p:nvSpPr>
            <p:cNvPr id="34" name="Rounded Rectangle 33"/>
            <p:cNvSpPr/>
            <p:nvPr/>
          </p:nvSpPr>
          <p:spPr>
            <a:xfrm>
              <a:off x="10040771" y="4042278"/>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LastName</a:t>
              </a:r>
              <a:endParaRPr lang="en-US" dirty="0"/>
            </a:p>
          </p:txBody>
        </p:sp>
        <p:sp>
          <p:nvSpPr>
            <p:cNvPr id="35" name="Rounded Rectangle 34"/>
            <p:cNvSpPr/>
            <p:nvPr/>
          </p:nvSpPr>
          <p:spPr>
            <a:xfrm>
              <a:off x="10040770" y="5377122"/>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Load() / Save()</a:t>
              </a:r>
              <a:endParaRPr lang="en-US" dirty="0"/>
            </a:p>
          </p:txBody>
        </p:sp>
      </p:grpSp>
    </p:spTree>
    <p:extLst>
      <p:ext uri="{BB962C8B-B14F-4D97-AF65-F5344CB8AC3E}">
        <p14:creationId xmlns:p14="http://schemas.microsoft.com/office/powerpoint/2010/main" val="2456147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Obtaining Knockout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065198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Getting Knockout with NuGet</a:t>
            </a:r>
            <a:endParaRPr lang="en-US" dirty="0"/>
          </a:p>
        </p:txBody>
      </p:sp>
    </p:spTree>
    <p:extLst>
      <p:ext uri="{BB962C8B-B14F-4D97-AF65-F5344CB8AC3E}">
        <p14:creationId xmlns:p14="http://schemas.microsoft.com/office/powerpoint/2010/main" val="4617962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Getting Knockout with Bower</a:t>
            </a:r>
            <a:endParaRPr lang="en-US" dirty="0"/>
          </a:p>
        </p:txBody>
      </p:sp>
    </p:spTree>
    <p:extLst>
      <p:ext uri="{BB962C8B-B14F-4D97-AF65-F5344CB8AC3E}">
        <p14:creationId xmlns:p14="http://schemas.microsoft.com/office/powerpoint/2010/main" val="1189739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2573921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Using Knockout from CDN</a:t>
            </a:r>
            <a:endParaRPr lang="en-US" dirty="0"/>
          </a:p>
        </p:txBody>
      </p:sp>
    </p:spTree>
    <p:extLst>
      <p:ext uri="{BB962C8B-B14F-4D97-AF65-F5344CB8AC3E}">
        <p14:creationId xmlns:p14="http://schemas.microsoft.com/office/powerpoint/2010/main" val="16226785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Hello, Knockout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06396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Knockout concepts</a:t>
            </a:r>
            <a:endParaRPr lang="en-US" dirty="0"/>
          </a:p>
        </p:txBody>
      </p:sp>
      <p:sp>
        <p:nvSpPr>
          <p:cNvPr id="5" name="Content Placeholder 4"/>
          <p:cNvSpPr>
            <a:spLocks noGrp="1"/>
          </p:cNvSpPr>
          <p:nvPr>
            <p:ph sz="quarter" idx="10"/>
          </p:nvPr>
        </p:nvSpPr>
        <p:spPr/>
        <p:txBody>
          <a:bodyPr/>
          <a:lstStyle/>
          <a:p>
            <a:r>
              <a:rPr lang="en-US" dirty="0" smtClean="0"/>
              <a:t>Observables</a:t>
            </a:r>
            <a:endParaRPr lang="en-US" dirty="0"/>
          </a:p>
          <a:p>
            <a:pPr lvl="1"/>
            <a:r>
              <a:rPr lang="en-US" dirty="0" smtClean="0"/>
              <a:t>Things we want to keep an eye on</a:t>
            </a:r>
          </a:p>
          <a:p>
            <a:pPr lvl="1"/>
            <a:r>
              <a:rPr lang="en-US" dirty="0" smtClean="0"/>
              <a:t>Values may change</a:t>
            </a:r>
          </a:p>
          <a:p>
            <a:pPr lvl="2"/>
            <a:r>
              <a:rPr lang="en-US" dirty="0" smtClean="0"/>
              <a:t>When they do, everyone that’s interested is alerted</a:t>
            </a:r>
          </a:p>
          <a:p>
            <a:r>
              <a:rPr lang="en-US" dirty="0" smtClean="0"/>
              <a:t>Arrays</a:t>
            </a:r>
          </a:p>
          <a:p>
            <a:pPr lvl="1"/>
            <a:r>
              <a:rPr lang="en-US" dirty="0" smtClean="0"/>
              <a:t>Collections of objects</a:t>
            </a:r>
          </a:p>
          <a:p>
            <a:pPr lvl="1"/>
            <a:r>
              <a:rPr lang="en-US" dirty="0" smtClean="0"/>
              <a:t>Can also be observable</a:t>
            </a:r>
          </a:p>
          <a:p>
            <a:r>
              <a:rPr lang="en-US" dirty="0" smtClean="0"/>
              <a:t>Computed observables</a:t>
            </a:r>
          </a:p>
          <a:p>
            <a:pPr lvl="1"/>
            <a:r>
              <a:rPr lang="en-US" dirty="0" smtClean="0"/>
              <a:t>Values that are the result of code execution</a:t>
            </a:r>
          </a:p>
        </p:txBody>
      </p:sp>
    </p:spTree>
    <p:extLst>
      <p:ext uri="{BB962C8B-B14F-4D97-AF65-F5344CB8AC3E}">
        <p14:creationId xmlns:p14="http://schemas.microsoft.com/office/powerpoint/2010/main" val="2676919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Knockout</a:t>
            </a:r>
            <a:endParaRPr lang="en-US" dirty="0"/>
          </a:p>
        </p:txBody>
      </p:sp>
    </p:spTree>
    <p:extLst>
      <p:ext uri="{BB962C8B-B14F-4D97-AF65-F5344CB8AC3E}">
        <p14:creationId xmlns:p14="http://schemas.microsoft.com/office/powerpoint/2010/main" val="1875209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Autofit/>
          </a:bodyPr>
          <a:lstStyle/>
          <a:p>
            <a:pPr marL="0" indent="0">
              <a:buNone/>
            </a:pPr>
            <a:r>
              <a:rPr lang="en-US" dirty="0" smtClean="0"/>
              <a:t>Azure </a:t>
            </a:r>
            <a:r>
              <a:rPr lang="en-US" dirty="0"/>
              <a:t>Technical Evangelist </a:t>
            </a:r>
            <a:endParaRPr lang="en-US" dirty="0" smtClean="0"/>
          </a:p>
          <a:p>
            <a:pPr marL="460375" lvl="1" indent="0">
              <a:buNone/>
            </a:pPr>
            <a:r>
              <a:rPr lang="en-US" dirty="0" smtClean="0"/>
              <a:t>Focused </a:t>
            </a:r>
            <a:r>
              <a:rPr lang="en-US" dirty="0"/>
              <a:t>on ASP.NET </a:t>
            </a:r>
            <a:r>
              <a:rPr lang="en-US" dirty="0" smtClean="0"/>
              <a:t>MVC</a:t>
            </a:r>
          </a:p>
          <a:p>
            <a:pPr marL="460375" lvl="1" indent="0">
              <a:buNone/>
            </a:pPr>
            <a:r>
              <a:rPr lang="en-US" dirty="0" smtClean="0">
                <a:hlinkClick r:id="rId2"/>
              </a:rPr>
              <a:t>http</a:t>
            </a:r>
            <a:r>
              <a:rPr lang="en-US" dirty="0">
                <a:hlinkClick r:id="rId2"/>
              </a:rPr>
              <a:t>://</a:t>
            </a:r>
            <a:r>
              <a:rPr lang="en-US" dirty="0" smtClean="0">
                <a:hlinkClick r:id="rId2"/>
              </a:rPr>
              <a:t>weblogs.asp.net/jongalloway</a:t>
            </a:r>
            <a:r>
              <a:rPr lang="en-US" dirty="0" smtClean="0"/>
              <a:t> </a:t>
            </a:r>
            <a:endParaRPr lang="en-US" dirty="0"/>
          </a:p>
          <a:p>
            <a:pPr marL="460375" lvl="1" indent="0">
              <a:buNone/>
            </a:pPr>
            <a:r>
              <a:rPr lang="en-US" dirty="0" smtClean="0"/>
              <a:t>Web </a:t>
            </a:r>
            <a:r>
              <a:rPr lang="en-US" dirty="0"/>
              <a:t>development on </a:t>
            </a:r>
            <a:r>
              <a:rPr lang="en-US" dirty="0" smtClean="0"/>
              <a:t>Microsoft </a:t>
            </a:r>
            <a:r>
              <a:rPr lang="en-US" dirty="0"/>
              <a:t>platform since </a:t>
            </a:r>
            <a:r>
              <a:rPr lang="en-US" dirty="0" smtClean="0"/>
              <a:t>late '90s</a:t>
            </a:r>
          </a:p>
          <a:p>
            <a:pPr marL="460375" lvl="1" indent="0">
              <a:buNone/>
            </a:pPr>
            <a:r>
              <a:rPr lang="en-US" dirty="0" smtClean="0"/>
              <a:t>Ex-submariner; Showcase </a:t>
            </a:r>
            <a:r>
              <a:rPr lang="en-US" dirty="0"/>
              <a:t>Showdown </a:t>
            </a:r>
            <a:r>
              <a:rPr lang="en-US" dirty="0" smtClean="0"/>
              <a:t>winner “Price </a:t>
            </a:r>
            <a:r>
              <a:rPr lang="en-US" dirty="0"/>
              <a:t>is </a:t>
            </a:r>
            <a:r>
              <a:rPr lang="en-US" dirty="0" smtClean="0"/>
              <a:t>Right”</a:t>
            </a:r>
          </a:p>
          <a:p>
            <a:pPr marL="0" indent="0">
              <a:buNone/>
            </a:pPr>
            <a:r>
              <a:rPr lang="en-US" dirty="0" smtClean="0"/>
              <a:t>Popular Author and Conference Speaker</a:t>
            </a:r>
          </a:p>
          <a:p>
            <a:pPr marL="460375" lvl="1" indent="0">
              <a:buNone/>
            </a:pPr>
            <a:r>
              <a:rPr lang="en-US" dirty="0" smtClean="0"/>
              <a:t>Wrox </a:t>
            </a:r>
            <a:r>
              <a:rPr lang="en-US" dirty="0"/>
              <a:t>Professional MVC </a:t>
            </a:r>
            <a:r>
              <a:rPr lang="en-US" dirty="0" smtClean="0"/>
              <a:t>5; MVC </a:t>
            </a:r>
            <a:r>
              <a:rPr lang="en-US" dirty="0"/>
              <a:t>Music Store </a:t>
            </a:r>
            <a:r>
              <a:rPr lang="en-US" dirty="0" smtClean="0"/>
              <a:t>tutorial</a:t>
            </a:r>
          </a:p>
          <a:p>
            <a:pPr marL="460375" lvl="1" indent="0">
              <a:buNone/>
            </a:pPr>
            <a:r>
              <a:rPr lang="en-US" dirty="0" smtClean="0"/>
              <a:t>Virtual </a:t>
            </a:r>
            <a:r>
              <a:rPr lang="en-US" dirty="0"/>
              <a:t>ASP.NET MVC Conference (</a:t>
            </a:r>
            <a:r>
              <a:rPr lang="en-US" dirty="0" err="1" smtClean="0"/>
              <a:t>mvcConf</a:t>
            </a:r>
            <a:r>
              <a:rPr lang="en-US" dirty="0" smtClean="0"/>
              <a:t>)</a:t>
            </a:r>
          </a:p>
          <a:p>
            <a:pPr marL="460375" lvl="1" indent="0">
              <a:buNone/>
            </a:pPr>
            <a:r>
              <a:rPr lang="en-US" dirty="0" smtClean="0"/>
              <a:t>World wide Web Camps speaker</a:t>
            </a:r>
            <a:endParaRPr lang="en-US" dirty="0"/>
          </a:p>
          <a:p>
            <a:pPr marL="460375" lvl="1" indent="0">
              <a:buNone/>
            </a:pPr>
            <a:r>
              <a:rPr lang="en-US" dirty="0" smtClean="0"/>
              <a:t>Herding </a:t>
            </a:r>
            <a:r>
              <a:rPr lang="en-US" dirty="0"/>
              <a:t>Code podcast (</a:t>
            </a:r>
            <a:r>
              <a:rPr lang="en-US" dirty="0">
                <a:hlinkClick r:id="rId3"/>
              </a:rPr>
              <a:t>http://herdingcode.com</a:t>
            </a:r>
            <a:r>
              <a:rPr lang="en-US" dirty="0" smtClean="0"/>
              <a:t>) </a:t>
            </a:r>
          </a:p>
        </p:txBody>
      </p:sp>
      <p:sp>
        <p:nvSpPr>
          <p:cNvPr id="2" name="Title 1"/>
          <p:cNvSpPr>
            <a:spLocks noGrp="1"/>
          </p:cNvSpPr>
          <p:nvPr>
            <p:ph type="title"/>
          </p:nvPr>
        </p:nvSpPr>
        <p:spPr/>
        <p:txBody>
          <a:bodyPr/>
          <a:lstStyle/>
          <a:p>
            <a:r>
              <a:rPr lang="en-US" dirty="0" smtClean="0"/>
              <a:t>Meet </a:t>
            </a:r>
            <a:r>
              <a:rPr lang="en-US" dirty="0"/>
              <a:t>Jon Galloway | @</a:t>
            </a:r>
            <a:r>
              <a:rPr lang="en-US" dirty="0" err="1"/>
              <a:t>jongalloway</a:t>
            </a:r>
            <a:endParaRPr lang="en-US" dirty="0"/>
          </a:p>
        </p:txBody>
      </p:sp>
      <p:sp>
        <p:nvSpPr>
          <p:cNvPr id="11" name="Rectangle 2"/>
          <p:cNvSpPr>
            <a:spLocks noChangeArrowheads="1"/>
          </p:cNvSpPr>
          <p:nvPr/>
        </p:nvSpPr>
        <p:spPr bwMode="auto">
          <a:xfrm>
            <a:off x="380903" y="2336311"/>
            <a:ext cx="184683" cy="64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anchor="ctr" anchorCtr="0" compatLnSpc="1">
            <a:prstTxWarp prst="textNoShape">
              <a:avLst/>
            </a:prstTxWarp>
            <a:spAutoFit/>
          </a:bodyPr>
          <a:lstStyle/>
          <a:p>
            <a:pPr defTabSz="914126" eaLnBrk="0" fontAlgn="base" hangingPunct="0">
              <a:spcBef>
                <a:spcPct val="0"/>
              </a:spcBef>
              <a:spcAft>
                <a:spcPct val="0"/>
              </a:spcAft>
            </a:pPr>
            <a:r>
              <a:rPr lang="en-US" sz="1799">
                <a:latin typeface="Arial" panose="020B0604020202020204" pitchFamily="34" charset="0"/>
              </a:rPr>
              <a:t/>
            </a:r>
            <a:br>
              <a:rPr lang="en-US" sz="1799">
                <a:latin typeface="Arial" panose="020B0604020202020204" pitchFamily="34" charset="0"/>
              </a:rPr>
            </a:br>
            <a:endParaRPr lang="en-US" sz="1799">
              <a:latin typeface="Arial" panose="020B0604020202020204" pitchFamily="34" charset="0"/>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5442" t="6110" r="17174" b="6110"/>
          <a:stretch/>
        </p:blipFill>
        <p:spPr>
          <a:xfrm>
            <a:off x="10179257" y="110280"/>
            <a:ext cx="1874033" cy="2125767"/>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314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978256986"/>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228907">
                  <a:extLst>
                    <a:ext uri="{9D8B030D-6E8A-4147-A177-3AD203B41FA5}">
                      <a16:colId xmlns:a16="http://schemas.microsoft.com/office/drawing/2014/main" val="1632794655"/>
                    </a:ext>
                  </a:extLst>
                </a:gridCol>
                <a:gridCol w="6296343">
                  <a:extLst>
                    <a:ext uri="{9D8B030D-6E8A-4147-A177-3AD203B41FA5}">
                      <a16:colId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Creating Dynamic Webpages With Knockout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Introducing</a:t>
                      </a:r>
                      <a:r>
                        <a:rPr lang="en-US" sz="2400" baseline="0" dirty="0" smtClean="0">
                          <a:latin typeface="Segoe UI Light" panose="020B0502040204020203" pitchFamily="34" charset="0"/>
                          <a:cs typeface="Segoe UI Light" panose="020B0502040204020203" pitchFamily="34" charset="0"/>
                        </a:rPr>
                        <a:t> Knockout</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Making</a:t>
                      </a:r>
                      <a:r>
                        <a:rPr lang="en-US" sz="2400" baseline="0" dirty="0" smtClean="0">
                          <a:latin typeface="Segoe UI Light" panose="020B0502040204020203" pitchFamily="34" charset="0"/>
                          <a:cs typeface="Segoe UI Light" panose="020B0502040204020203" pitchFamily="34" charset="0"/>
                        </a:rPr>
                        <a:t> Server Calls and Persisting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Binding and Models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Single Page Applications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Components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310144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HTML/CSS developer </a:t>
            </a:r>
          </a:p>
          <a:p>
            <a:pPr lvl="1"/>
            <a:r>
              <a:rPr lang="en-US" dirty="0" smtClean="0"/>
              <a:t>New to Knockout</a:t>
            </a:r>
          </a:p>
          <a:p>
            <a:pPr lvl="1"/>
            <a:r>
              <a:rPr lang="en-US" dirty="0" smtClean="0"/>
              <a:t>Possibly XAML developer wanting to move to web</a:t>
            </a:r>
          </a:p>
          <a:p>
            <a:pPr lvl="1"/>
            <a:r>
              <a:rPr lang="en-US" dirty="0" smtClean="0"/>
              <a:t>Looking to fill knowledge gaps</a:t>
            </a:r>
          </a:p>
          <a:p>
            <a:r>
              <a:rPr lang="en-US" dirty="0" smtClean="0"/>
              <a:t>Suggested Prerequisites/Supporting Material</a:t>
            </a:r>
          </a:p>
          <a:p>
            <a:pPr lvl="1"/>
            <a:r>
              <a:rPr lang="en-US" dirty="0" smtClean="0"/>
              <a:t>Visual Studio 2015 Community</a:t>
            </a:r>
          </a:p>
        </p:txBody>
      </p:sp>
    </p:spTree>
    <p:extLst>
      <p:ext uri="{BB962C8B-B14F-4D97-AF65-F5344CB8AC3E}">
        <p14:creationId xmlns:p14="http://schemas.microsoft.com/office/powerpoint/2010/main" val="712119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a:t>3</a:t>
            </a:r>
            <a:r>
              <a:rPr lang="en-US" dirty="0" smtClean="0"/>
              <a:t>M </a:t>
            </a:r>
            <a:r>
              <a:rPr lang="en-US" dirty="0" smtClean="0"/>
              <a:t>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a:t>Knockout</a:t>
            </a:r>
            <a:r>
              <a:rPr lang="en-US" dirty="0" smtClean="0"/>
              <a:t> </a:t>
            </a:r>
            <a:r>
              <a:rPr lang="en-US" dirty="0" smtClean="0"/>
              <a:t>(expires </a:t>
            </a:r>
            <a:r>
              <a:rPr lang="en-US" dirty="0" smtClean="0"/>
              <a:t>12 Oct 15)</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205621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Introducing Knockout</a:t>
            </a:r>
          </a:p>
        </p:txBody>
      </p:sp>
      <p:sp>
        <p:nvSpPr>
          <p:cNvPr id="4" name="Subtitle 3"/>
          <p:cNvSpPr>
            <a:spLocks noGrp="1"/>
          </p:cNvSpPr>
          <p:nvPr>
            <p:ph type="subTitle" idx="1"/>
          </p:nvPr>
        </p:nvSpPr>
        <p:spPr/>
        <p:txBody>
          <a:bodyPr/>
          <a:lstStyle/>
          <a:p>
            <a:r>
              <a:rPr lang="en-CA" dirty="0" smtClean="0"/>
              <a:t>Jon Galloway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3053409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Introducing Knockout</a:t>
            </a:r>
            <a:endParaRPr lang="en-US" dirty="0"/>
          </a:p>
        </p:txBody>
      </p:sp>
      <p:sp>
        <p:nvSpPr>
          <p:cNvPr id="5" name="Content Placeholder 4"/>
          <p:cNvSpPr>
            <a:spLocks noGrp="1"/>
          </p:cNvSpPr>
          <p:nvPr>
            <p:ph sz="quarter" idx="10"/>
          </p:nvPr>
        </p:nvSpPr>
        <p:spPr/>
        <p:txBody>
          <a:bodyPr/>
          <a:lstStyle/>
          <a:p>
            <a:r>
              <a:rPr lang="en-US" dirty="0" smtClean="0"/>
              <a:t>What is Knockout?</a:t>
            </a:r>
          </a:p>
          <a:p>
            <a:r>
              <a:rPr lang="en-US" dirty="0" smtClean="0"/>
              <a:t>Obtaining Knockout</a:t>
            </a:r>
          </a:p>
          <a:p>
            <a:r>
              <a:rPr lang="en-US" dirty="0" smtClean="0"/>
              <a:t>Hello, Knockout</a:t>
            </a:r>
            <a:endParaRPr lang="en-US" dirty="0"/>
          </a:p>
        </p:txBody>
      </p:sp>
    </p:spTree>
    <p:extLst>
      <p:ext uri="{BB962C8B-B14F-4D97-AF65-F5344CB8AC3E}">
        <p14:creationId xmlns:p14="http://schemas.microsoft.com/office/powerpoint/2010/main" val="115102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What we’ll be building</a:t>
            </a:r>
            <a:endParaRPr lang="en-US" dirty="0"/>
          </a:p>
        </p:txBody>
      </p:sp>
    </p:spTree>
    <p:extLst>
      <p:ext uri="{BB962C8B-B14F-4D97-AF65-F5344CB8AC3E}">
        <p14:creationId xmlns:p14="http://schemas.microsoft.com/office/powerpoint/2010/main" val="757686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6414</TotalTime>
  <Words>505</Words>
  <Application>Microsoft Office PowerPoint</Application>
  <PresentationFormat>Widescreen</PresentationFormat>
  <Paragraphs>186</Paragraphs>
  <Slides>24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Segoe UI</vt:lpstr>
      <vt:lpstr>Segoe UI Light</vt:lpstr>
      <vt:lpstr>MVA</vt:lpstr>
      <vt:lpstr>Introducing Knockout</vt:lpstr>
      <vt:lpstr>Meet Christopher Harrison | ‏@geektrainer </vt:lpstr>
      <vt:lpstr>Meet Jon Galloway | @jongalloway</vt:lpstr>
      <vt:lpstr>Course Topics</vt:lpstr>
      <vt:lpstr>Setting Expectations</vt:lpstr>
      <vt:lpstr>     Join the MVA Community!</vt:lpstr>
      <vt:lpstr>PowerPoint Presentation</vt:lpstr>
      <vt:lpstr>Introducing Knockout</vt:lpstr>
      <vt:lpstr>What we’ll be building</vt:lpstr>
      <vt:lpstr>PowerPoint Presentation</vt:lpstr>
      <vt:lpstr>What Knockout provides</vt:lpstr>
      <vt:lpstr>What Knockout isn’t</vt:lpstr>
      <vt:lpstr>Lightweight vs full framework</vt:lpstr>
      <vt:lpstr>What is MVVM?</vt:lpstr>
      <vt:lpstr>MVVM in pictures</vt:lpstr>
      <vt:lpstr>MVVM in pictures</vt:lpstr>
      <vt:lpstr>PowerPoint Presentation</vt:lpstr>
      <vt:lpstr>Getting Knockout with NuGet</vt:lpstr>
      <vt:lpstr>Getting Knockout with Bower</vt:lpstr>
      <vt:lpstr>Using Knockout from CDN</vt:lpstr>
      <vt:lpstr>PowerPoint Presentation</vt:lpstr>
      <vt:lpstr>Knockout concepts</vt:lpstr>
      <vt:lpstr>Hello, Knockout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143</cp:revision>
  <dcterms:created xsi:type="dcterms:W3CDTF">2014-06-11T19:38:55Z</dcterms:created>
  <dcterms:modified xsi:type="dcterms:W3CDTF">2015-09-08T22:07:22Z</dcterms:modified>
</cp:coreProperties>
</file>