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2.xml" ContentType="application/vnd.ms-office.webextension+xml"/>
  <Override PartName="/ppt/notesSlides/notesSlide4.xml" ContentType="application/vnd.openxmlformats-officedocument.presentationml.notesSlide+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451" r:id="rId2"/>
    <p:sldId id="475" r:id="rId3"/>
    <p:sldId id="463" r:id="rId4"/>
    <p:sldId id="476" r:id="rId5"/>
    <p:sldId id="444" r:id="rId6"/>
    <p:sldId id="465" r:id="rId7"/>
    <p:sldId id="477" r:id="rId8"/>
    <p:sldId id="492" r:id="rId9"/>
    <p:sldId id="478" r:id="rId10"/>
    <p:sldId id="464" r:id="rId11"/>
    <p:sldId id="479" r:id="rId12"/>
    <p:sldId id="480" r:id="rId13"/>
    <p:sldId id="482" r:id="rId14"/>
    <p:sldId id="483" r:id="rId15"/>
    <p:sldId id="484" r:id="rId16"/>
    <p:sldId id="485" r:id="rId17"/>
    <p:sldId id="486" r:id="rId18"/>
    <p:sldId id="487" r:id="rId19"/>
    <p:sldId id="481" r:id="rId20"/>
    <p:sldId id="473" r:id="rId21"/>
    <p:sldId id="488" r:id="rId22"/>
    <p:sldId id="490" r:id="rId23"/>
    <p:sldId id="491" r:id="rId24"/>
    <p:sldId id="489" r:id="rId25"/>
    <p:sldId id="493" r:id="rId26"/>
    <p:sldId id="494" r:id="rId27"/>
    <p:sldId id="4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75"/>
            <p14:sldId id="463"/>
            <p14:sldId id="476"/>
            <p14:sldId id="444"/>
            <p14:sldId id="465"/>
            <p14:sldId id="477"/>
            <p14:sldId id="492"/>
            <p14:sldId id="478"/>
            <p14:sldId id="464"/>
            <p14:sldId id="479"/>
            <p14:sldId id="480"/>
            <p14:sldId id="482"/>
            <p14:sldId id="483"/>
            <p14:sldId id="484"/>
            <p14:sldId id="485"/>
            <p14:sldId id="486"/>
            <p14:sldId id="487"/>
            <p14:sldId id="481"/>
            <p14:sldId id="473"/>
            <p14:sldId id="488"/>
            <p14:sldId id="490"/>
            <p14:sldId id="491"/>
            <p14:sldId id="489"/>
            <p14:sldId id="493"/>
            <p14:sldId id="494"/>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89" d="100"/>
          <a:sy n="89" d="100"/>
        </p:scale>
        <p:origin x="1146"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show) the developer JavaScript file</a:t>
            </a:r>
          </a:p>
          <a:p>
            <a:r>
              <a:rPr lang="en-US" dirty="0" smtClean="0"/>
              <a:t>Show a textbox/div</a:t>
            </a:r>
          </a:p>
          <a:p>
            <a:r>
              <a:rPr lang="en-US" dirty="0" smtClean="0"/>
              <a:t>Show</a:t>
            </a:r>
            <a:r>
              <a:rPr lang="en-US" baseline="0" dirty="0" smtClean="0"/>
              <a:t> changes aren’t reflected</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344436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the Developer</a:t>
            </a:r>
            <a:r>
              <a:rPr lang="en-US" baseline="0" dirty="0" smtClean="0"/>
              <a:t> class to make the </a:t>
            </a:r>
            <a:r>
              <a:rPr lang="en-US" baseline="0" dirty="0" err="1" smtClean="0"/>
              <a:t>firstName</a:t>
            </a:r>
            <a:r>
              <a:rPr lang="en-US" baseline="0" dirty="0" smtClean="0"/>
              <a:t> and </a:t>
            </a:r>
            <a:r>
              <a:rPr lang="en-US" baseline="0" dirty="0" err="1" smtClean="0"/>
              <a:t>lastName</a:t>
            </a:r>
            <a:r>
              <a:rPr lang="en-US" baseline="0" dirty="0" smtClean="0"/>
              <a:t> </a:t>
            </a:r>
            <a:r>
              <a:rPr lang="en-US" baseline="0" dirty="0" err="1" smtClean="0"/>
              <a:t>ko.observable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839820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the computed value</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224917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780135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Models and bindings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Observables and two way binding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5753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Observables</a:t>
            </a:r>
            <a:endParaRPr lang="en-US" dirty="0"/>
          </a:p>
        </p:txBody>
      </p:sp>
      <p:sp>
        <p:nvSpPr>
          <p:cNvPr id="5" name="Content Placeholder 4"/>
          <p:cNvSpPr>
            <a:spLocks noGrp="1"/>
          </p:cNvSpPr>
          <p:nvPr>
            <p:ph sz="quarter" idx="10"/>
          </p:nvPr>
        </p:nvSpPr>
        <p:spPr/>
        <p:txBody>
          <a:bodyPr/>
          <a:lstStyle/>
          <a:p>
            <a:r>
              <a:rPr lang="en-US" dirty="0" smtClean="0"/>
              <a:t>Values may change</a:t>
            </a:r>
          </a:p>
          <a:p>
            <a:r>
              <a:rPr lang="en-US" dirty="0" smtClean="0"/>
              <a:t>Knockout provides the ability to update us when those values change through observables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1094282422"/>
                  </p:ext>
                </p:extLst>
              </p:nvPr>
            </p:nvGraphicFramePr>
            <p:xfrm>
              <a:off x="1" y="3872752"/>
              <a:ext cx="12192000" cy="29852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1" y="3872752"/>
                <a:ext cx="12192000" cy="2985247"/>
              </a:xfrm>
              <a:prstGeom prst="rect">
                <a:avLst/>
              </a:prstGeom>
            </p:spPr>
          </p:pic>
        </mc:Fallback>
      </mc:AlternateContent>
    </p:spTree>
    <p:extLst>
      <p:ext uri="{BB962C8B-B14F-4D97-AF65-F5344CB8AC3E}">
        <p14:creationId xmlns:p14="http://schemas.microsoft.com/office/powerpoint/2010/main" val="149864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Two way bindings with observables</a:t>
            </a:r>
            <a:endParaRPr lang="en-US" dirty="0"/>
          </a:p>
        </p:txBody>
      </p:sp>
    </p:spTree>
    <p:extLst>
      <p:ext uri="{BB962C8B-B14F-4D97-AF65-F5344CB8AC3E}">
        <p14:creationId xmlns:p14="http://schemas.microsoft.com/office/powerpoint/2010/main" val="413474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Computed observables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8736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Sometimes, we need to perform a calculation</a:t>
            </a:r>
            <a:endParaRPr lang="en-US" dirty="0"/>
          </a:p>
        </p:txBody>
      </p:sp>
      <p:sp>
        <p:nvSpPr>
          <p:cNvPr id="5" name="Content Placeholder 4"/>
          <p:cNvSpPr>
            <a:spLocks noGrp="1"/>
          </p:cNvSpPr>
          <p:nvPr>
            <p:ph sz="quarter" idx="10"/>
          </p:nvPr>
        </p:nvSpPr>
        <p:spPr/>
        <p:txBody>
          <a:bodyPr/>
          <a:lstStyle/>
          <a:p>
            <a:r>
              <a:rPr lang="en-US" dirty="0" smtClean="0"/>
              <a:t>Show a project is past due</a:t>
            </a:r>
          </a:p>
          <a:p>
            <a:r>
              <a:rPr lang="en-US" dirty="0" smtClean="0"/>
              <a:t>Provide simpler data for view, such as full name</a:t>
            </a:r>
            <a:endParaRPr lang="en-US" dirty="0"/>
          </a:p>
        </p:txBody>
      </p:sp>
    </p:spTree>
    <p:extLst>
      <p:ext uri="{BB962C8B-B14F-4D97-AF65-F5344CB8AC3E}">
        <p14:creationId xmlns:p14="http://schemas.microsoft.com/office/powerpoint/2010/main" val="400904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Knockout provides two types of calculations</a:t>
            </a:r>
            <a:endParaRPr lang="en-US" dirty="0"/>
          </a:p>
        </p:txBody>
      </p:sp>
      <p:sp>
        <p:nvSpPr>
          <p:cNvPr id="3" name="Content Placeholder 2"/>
          <p:cNvSpPr>
            <a:spLocks noGrp="1"/>
          </p:cNvSpPr>
          <p:nvPr>
            <p:ph sz="quarter" idx="10"/>
          </p:nvPr>
        </p:nvSpPr>
        <p:spPr/>
        <p:txBody>
          <a:bodyPr/>
          <a:lstStyle/>
          <a:p>
            <a:r>
              <a:rPr lang="en-US" dirty="0" smtClean="0"/>
              <a:t>computed</a:t>
            </a:r>
          </a:p>
          <a:p>
            <a:pPr lvl="1"/>
            <a:r>
              <a:rPr lang="en-US" dirty="0" smtClean="0"/>
              <a:t>Basic calculation</a:t>
            </a:r>
          </a:p>
          <a:p>
            <a:pPr lvl="1"/>
            <a:r>
              <a:rPr lang="en-US" dirty="0" smtClean="0"/>
              <a:t>Might have “side effects” (change the data)</a:t>
            </a:r>
          </a:p>
          <a:p>
            <a:r>
              <a:rPr lang="en-US" dirty="0" err="1" smtClean="0"/>
              <a:t>pureComputed</a:t>
            </a:r>
            <a:endParaRPr lang="en-US" dirty="0" smtClean="0"/>
          </a:p>
          <a:p>
            <a:pPr lvl="1"/>
            <a:r>
              <a:rPr lang="en-US" dirty="0" smtClean="0"/>
              <a:t>Basic calculation</a:t>
            </a:r>
          </a:p>
          <a:p>
            <a:pPr lvl="1"/>
            <a:r>
              <a:rPr lang="en-US" dirty="0" smtClean="0"/>
              <a:t>No side effects</a:t>
            </a:r>
          </a:p>
          <a:p>
            <a:pPr lvl="1"/>
            <a:r>
              <a:rPr lang="en-US" dirty="0" smtClean="0"/>
              <a:t>Better performance</a:t>
            </a:r>
          </a:p>
          <a:p>
            <a:pPr lvl="1"/>
            <a:r>
              <a:rPr lang="en-US" dirty="0" smtClean="0"/>
              <a:t>Typically what you want to use</a:t>
            </a:r>
            <a:endParaRPr lang="en-US" dirty="0"/>
          </a:p>
        </p:txBody>
      </p:sp>
    </p:spTree>
    <p:extLst>
      <p:ext uri="{BB962C8B-B14F-4D97-AF65-F5344CB8AC3E}">
        <p14:creationId xmlns:p14="http://schemas.microsoft.com/office/powerpoint/2010/main" val="232234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pureComputed</a:t>
            </a:r>
            <a:r>
              <a:rPr lang="en-US" dirty="0" smtClean="0"/>
              <a:t> (or computed)</a:t>
            </a:r>
            <a:endParaRPr lang="en-US" dirty="0"/>
          </a:p>
        </p:txBody>
      </p:sp>
      <p:sp>
        <p:nvSpPr>
          <p:cNvPr id="3" name="Content Placeholder 2"/>
          <p:cNvSpPr>
            <a:spLocks noGrp="1"/>
          </p:cNvSpPr>
          <p:nvPr>
            <p:ph sz="quarter" idx="10"/>
          </p:nvPr>
        </p:nvSpPr>
        <p:spPr/>
        <p:txBody>
          <a:bodyPr/>
          <a:lstStyle/>
          <a:p>
            <a:r>
              <a:rPr lang="en-US" dirty="0" smtClean="0"/>
              <a:t>Two parameters</a:t>
            </a:r>
          </a:p>
          <a:p>
            <a:pPr lvl="1"/>
            <a:r>
              <a:rPr lang="en-US" dirty="0" smtClean="0"/>
              <a:t>Function to return the value</a:t>
            </a:r>
          </a:p>
          <a:p>
            <a:pPr lvl="1"/>
            <a:r>
              <a:rPr lang="en-US" dirty="0" smtClean="0"/>
              <a:t>What object will represent </a:t>
            </a:r>
            <a:r>
              <a:rPr lang="en-US" dirty="0" smtClean="0">
                <a:solidFill>
                  <a:srgbClr val="0070C0"/>
                </a:solidFill>
                <a:latin typeface="Consolas" panose="020B0609020204030204" pitchFamily="49" charset="0"/>
                <a:cs typeface="Consolas" panose="020B0609020204030204" pitchFamily="49" charset="0"/>
              </a:rPr>
              <a:t>this</a:t>
            </a:r>
            <a:endParaRPr lang="en-US" dirty="0">
              <a:solidFill>
                <a:srgbClr val="0070C0"/>
              </a:solidFill>
              <a:latin typeface="Consolas" panose="020B0609020204030204" pitchFamily="49" charset="0"/>
              <a:cs typeface="Consolas" panose="020B0609020204030204" pitchFamily="49"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1956255011"/>
                  </p:ext>
                </p:extLst>
              </p:nvPr>
            </p:nvGraphicFramePr>
            <p:xfrm>
              <a:off x="0" y="3356386"/>
              <a:ext cx="12192000" cy="350161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356386"/>
                <a:ext cx="12192000" cy="3501613"/>
              </a:xfrm>
              <a:prstGeom prst="rect">
                <a:avLst/>
              </a:prstGeom>
            </p:spPr>
          </p:pic>
        </mc:Fallback>
      </mc:AlternateContent>
    </p:spTree>
    <p:extLst>
      <p:ext uri="{BB962C8B-B14F-4D97-AF65-F5344CB8AC3E}">
        <p14:creationId xmlns:p14="http://schemas.microsoft.com/office/powerpoint/2010/main" val="93676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design notes</a:t>
            </a:r>
            <a:endParaRPr lang="en-US" dirty="0"/>
          </a:p>
        </p:txBody>
      </p:sp>
      <p:sp>
        <p:nvSpPr>
          <p:cNvPr id="3" name="Content Placeholder 2"/>
          <p:cNvSpPr>
            <a:spLocks noGrp="1"/>
          </p:cNvSpPr>
          <p:nvPr>
            <p:ph sz="quarter" idx="10"/>
          </p:nvPr>
        </p:nvSpPr>
        <p:spPr/>
        <p:txBody>
          <a:bodyPr/>
          <a:lstStyle/>
          <a:p>
            <a:r>
              <a:rPr lang="en-US" dirty="0" smtClean="0"/>
              <a:t>A </a:t>
            </a:r>
            <a:r>
              <a:rPr lang="en-US" dirty="0" err="1" smtClean="0"/>
              <a:t>pureComputed</a:t>
            </a:r>
            <a:r>
              <a:rPr lang="en-US" dirty="0" smtClean="0"/>
              <a:t> is essentially an event handler</a:t>
            </a:r>
          </a:p>
          <a:p>
            <a:pPr lvl="1"/>
            <a:r>
              <a:rPr lang="en-US" dirty="0" smtClean="0">
                <a:solidFill>
                  <a:srgbClr val="0070C0"/>
                </a:solidFill>
                <a:latin typeface="Consolas" panose="020B0609020204030204" pitchFamily="49" charset="0"/>
                <a:cs typeface="Consolas" panose="020B0609020204030204" pitchFamily="49" charset="0"/>
              </a:rPr>
              <a:t>this </a:t>
            </a:r>
            <a:r>
              <a:rPr lang="en-US" dirty="0" smtClean="0"/>
              <a:t>represents whatever raised the event</a:t>
            </a:r>
          </a:p>
          <a:p>
            <a:pPr lvl="1"/>
            <a:r>
              <a:rPr lang="en-US" dirty="0" smtClean="0"/>
              <a:t>Need to tell Knockout what </a:t>
            </a:r>
            <a:r>
              <a:rPr lang="en-US" dirty="0">
                <a:solidFill>
                  <a:srgbClr val="0070C0"/>
                </a:solidFill>
                <a:latin typeface="Consolas" panose="020B0609020204030204" pitchFamily="49" charset="0"/>
                <a:cs typeface="Consolas" panose="020B0609020204030204" pitchFamily="49" charset="0"/>
              </a:rPr>
              <a:t>this</a:t>
            </a:r>
            <a:r>
              <a:rPr lang="en-US" dirty="0" smtClean="0"/>
              <a:t> is</a:t>
            </a:r>
          </a:p>
          <a:p>
            <a:pPr lvl="1"/>
            <a:r>
              <a:rPr lang="en-US" dirty="0" smtClean="0"/>
              <a:t>Typical pattern to avoid this is to set a variable to represent the object</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233406994"/>
                  </p:ext>
                </p:extLst>
              </p:nvPr>
            </p:nvGraphicFramePr>
            <p:xfrm>
              <a:off x="0" y="3732903"/>
              <a:ext cx="12192000" cy="312509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732903"/>
                <a:ext cx="12192000" cy="3125095"/>
              </a:xfrm>
              <a:prstGeom prst="rect">
                <a:avLst/>
              </a:prstGeom>
            </p:spPr>
          </p:pic>
        </mc:Fallback>
      </mc:AlternateContent>
    </p:spTree>
    <p:extLst>
      <p:ext uri="{BB962C8B-B14F-4D97-AF65-F5344CB8AC3E}">
        <p14:creationId xmlns:p14="http://schemas.microsoft.com/office/powerpoint/2010/main" val="109388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design notes</a:t>
            </a:r>
            <a:endParaRPr lang="en-US" dirty="0"/>
          </a:p>
        </p:txBody>
      </p:sp>
      <p:sp>
        <p:nvSpPr>
          <p:cNvPr id="3" name="Content Placeholder 2"/>
          <p:cNvSpPr>
            <a:spLocks noGrp="1"/>
          </p:cNvSpPr>
          <p:nvPr>
            <p:ph sz="quarter" idx="10"/>
          </p:nvPr>
        </p:nvSpPr>
        <p:spPr/>
        <p:txBody>
          <a:bodyPr/>
          <a:lstStyle/>
          <a:p>
            <a:r>
              <a:rPr lang="en-US" dirty="0" smtClean="0"/>
              <a:t>Knockout’s observable is a wrapper for the actual value</a:t>
            </a:r>
          </a:p>
          <a:p>
            <a:pPr lvl="1"/>
            <a:r>
              <a:rPr lang="en-US" dirty="0" smtClean="0"/>
              <a:t>If you want the actual value you need to call the function to retrieve it</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4031924520"/>
                  </p:ext>
                </p:extLst>
              </p:nvPr>
            </p:nvGraphicFramePr>
            <p:xfrm>
              <a:off x="21066" y="3313354"/>
              <a:ext cx="12170933" cy="355405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21066" y="3313354"/>
                <a:ext cx="12170933" cy="3554057"/>
              </a:xfrm>
              <a:prstGeom prst="rect">
                <a:avLst/>
              </a:prstGeom>
            </p:spPr>
          </p:pic>
        </mc:Fallback>
      </mc:AlternateContent>
    </p:spTree>
    <p:extLst>
      <p:ext uri="{BB962C8B-B14F-4D97-AF65-F5344CB8AC3E}">
        <p14:creationId xmlns:p14="http://schemas.microsoft.com/office/powerpoint/2010/main" val="44733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values</a:t>
            </a:r>
            <a:endParaRPr lang="en-US" dirty="0"/>
          </a:p>
        </p:txBody>
      </p:sp>
    </p:spTree>
    <p:extLst>
      <p:ext uri="{BB962C8B-B14F-4D97-AF65-F5344CB8AC3E}">
        <p14:creationId xmlns:p14="http://schemas.microsoft.com/office/powerpoint/2010/main" val="420176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Models and bindings</a:t>
            </a:r>
            <a:endParaRPr lang="en-US" dirty="0"/>
          </a:p>
        </p:txBody>
      </p:sp>
      <p:sp>
        <p:nvSpPr>
          <p:cNvPr id="5" name="Content Placeholder 4"/>
          <p:cNvSpPr>
            <a:spLocks noGrp="1"/>
          </p:cNvSpPr>
          <p:nvPr>
            <p:ph sz="quarter" idx="10"/>
          </p:nvPr>
        </p:nvSpPr>
        <p:spPr/>
        <p:txBody>
          <a:bodyPr/>
          <a:lstStyle/>
          <a:p>
            <a:r>
              <a:rPr lang="en-US" dirty="0" smtClean="0"/>
              <a:t>Creating a model</a:t>
            </a:r>
          </a:p>
          <a:p>
            <a:r>
              <a:rPr lang="en-US" dirty="0" smtClean="0"/>
              <a:t>Binding data and observables</a:t>
            </a:r>
          </a:p>
          <a:p>
            <a:r>
              <a:rPr lang="en-US" dirty="0" smtClean="0"/>
              <a:t>Computed observables</a:t>
            </a:r>
            <a:endParaRPr lang="en-US" dirty="0"/>
          </a:p>
        </p:txBody>
      </p:sp>
    </p:spTree>
    <p:extLst>
      <p:ext uri="{BB962C8B-B14F-4D97-AF65-F5344CB8AC3E}">
        <p14:creationId xmlns:p14="http://schemas.microsoft.com/office/powerpoint/2010/main" val="341629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CSS binding</a:t>
            </a:r>
            <a:endParaRPr lang="en-US" dirty="0"/>
          </a:p>
        </p:txBody>
      </p:sp>
    </p:spTree>
    <p:extLst>
      <p:ext uri="{BB962C8B-B14F-4D97-AF65-F5344CB8AC3E}">
        <p14:creationId xmlns:p14="http://schemas.microsoft.com/office/powerpoint/2010/main" val="3065726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Tree>
    <p:extLst>
      <p:ext uri="{BB962C8B-B14F-4D97-AF65-F5344CB8AC3E}">
        <p14:creationId xmlns:p14="http://schemas.microsoft.com/office/powerpoint/2010/main" val="285764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Observable arrays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674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Knockout also allows collections to be observable</a:t>
            </a:r>
            <a:endParaRPr lang="en-US" dirty="0"/>
          </a:p>
        </p:txBody>
      </p:sp>
      <p:sp>
        <p:nvSpPr>
          <p:cNvPr id="5" name="Content Placeholder 4"/>
          <p:cNvSpPr>
            <a:spLocks noGrp="1"/>
          </p:cNvSpPr>
          <p:nvPr>
            <p:ph sz="quarter" idx="10"/>
          </p:nvPr>
        </p:nvSpPr>
        <p:spPr/>
        <p:txBody>
          <a:bodyPr>
            <a:normAutofit lnSpcReduction="10000"/>
          </a:bodyPr>
          <a:lstStyle/>
          <a:p>
            <a:r>
              <a:rPr lang="en-US" dirty="0" smtClean="0"/>
              <a:t>Wrapper for JavaScript arrays</a:t>
            </a:r>
          </a:p>
          <a:p>
            <a:r>
              <a:rPr lang="en-US" dirty="0" smtClean="0"/>
              <a:t>Provides additional functionality</a:t>
            </a:r>
          </a:p>
          <a:p>
            <a:r>
              <a:rPr lang="en-US" dirty="0" smtClean="0"/>
              <a:t>Methods</a:t>
            </a:r>
          </a:p>
          <a:p>
            <a:pPr lvl="1"/>
            <a:r>
              <a:rPr lang="en-US" dirty="0" err="1">
                <a:latin typeface="Consolas" panose="020B0609020204030204" pitchFamily="49" charset="0"/>
                <a:cs typeface="Consolas" panose="020B0609020204030204" pitchFamily="49" charset="0"/>
              </a:rPr>
              <a:t>unsplit</a:t>
            </a:r>
            <a:r>
              <a:rPr lang="en-US" dirty="0">
                <a:latin typeface="Consolas" panose="020B0609020204030204" pitchFamily="49" charset="0"/>
                <a:cs typeface="Consolas" panose="020B0609020204030204" pitchFamily="49" charset="0"/>
              </a:rPr>
              <a:t>(object)</a:t>
            </a:r>
            <a:endParaRPr lang="en-US" dirty="0">
              <a:latin typeface="Consolas" panose="020B0609020204030204" pitchFamily="49" charset="0"/>
              <a:cs typeface="Consolas" panose="020B0609020204030204" pitchFamily="49" charset="0"/>
            </a:endParaRPr>
          </a:p>
          <a:p>
            <a:pPr lvl="2"/>
            <a:r>
              <a:rPr lang="en-US" dirty="0" smtClean="0"/>
              <a:t>Top of the list</a:t>
            </a:r>
          </a:p>
          <a:p>
            <a:pPr lvl="1"/>
            <a:r>
              <a:rPr lang="en-US" dirty="0" smtClean="0">
                <a:latin typeface="Consolas" panose="020B0609020204030204" pitchFamily="49" charset="0"/>
                <a:cs typeface="Consolas" panose="020B0609020204030204" pitchFamily="49" charset="0"/>
              </a:rPr>
              <a:t>push(object)</a:t>
            </a:r>
            <a:endParaRPr lang="en-US" dirty="0" smtClean="0">
              <a:latin typeface="Consolas" panose="020B0609020204030204" pitchFamily="49" charset="0"/>
              <a:cs typeface="Consolas" panose="020B0609020204030204" pitchFamily="49" charset="0"/>
            </a:endParaRPr>
          </a:p>
          <a:p>
            <a:pPr lvl="2"/>
            <a:r>
              <a:rPr lang="en-US" dirty="0" smtClean="0"/>
              <a:t>Bottom of the list</a:t>
            </a:r>
          </a:p>
          <a:p>
            <a:pPr lvl="1"/>
            <a:r>
              <a:rPr lang="en-US" dirty="0">
                <a:latin typeface="Consolas" panose="020B0609020204030204" pitchFamily="49" charset="0"/>
                <a:cs typeface="Consolas" panose="020B0609020204030204" pitchFamily="49" charset="0"/>
              </a:rPr>
              <a:t>split</a:t>
            </a:r>
          </a:p>
          <a:p>
            <a:pPr lvl="2"/>
            <a:r>
              <a:rPr lang="en-US" dirty="0" smtClean="0"/>
              <a:t>Remove and return the top object</a:t>
            </a:r>
          </a:p>
          <a:p>
            <a:pPr lvl="1"/>
            <a:r>
              <a:rPr lang="en-US" dirty="0">
                <a:latin typeface="Consolas" panose="020B0609020204030204" pitchFamily="49" charset="0"/>
                <a:cs typeface="Consolas" panose="020B0609020204030204" pitchFamily="49" charset="0"/>
              </a:rPr>
              <a:t>pop</a:t>
            </a:r>
          </a:p>
          <a:p>
            <a:pPr lvl="2"/>
            <a:r>
              <a:rPr lang="en-US" dirty="0" smtClean="0"/>
              <a:t>Remove and return the bottom object</a:t>
            </a:r>
            <a:endParaRPr lang="en-US" dirty="0"/>
          </a:p>
        </p:txBody>
      </p:sp>
    </p:spTree>
    <p:extLst>
      <p:ext uri="{BB962C8B-B14F-4D97-AF65-F5344CB8AC3E}">
        <p14:creationId xmlns:p14="http://schemas.microsoft.com/office/powerpoint/2010/main" val="3922499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a:t>
            </a:r>
            <a:r>
              <a:rPr lang="en-US" dirty="0" err="1" smtClean="0"/>
              <a:t>foreach</a:t>
            </a:r>
            <a:r>
              <a:rPr lang="en-US" smtClean="0"/>
              <a:t> bindings</a:t>
            </a:r>
            <a:endParaRPr lang="en-US" dirty="0"/>
          </a:p>
        </p:txBody>
      </p:sp>
    </p:spTree>
    <p:extLst>
      <p:ext uri="{BB962C8B-B14F-4D97-AF65-F5344CB8AC3E}">
        <p14:creationId xmlns:p14="http://schemas.microsoft.com/office/powerpoint/2010/main" val="309463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Options binding</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You can also bind an array to a dropdown list</a:t>
            </a:r>
          </a:p>
          <a:p>
            <a:endParaRPr lang="en-US" dirty="0"/>
          </a:p>
          <a:p>
            <a:r>
              <a:rPr lang="en-US" dirty="0" smtClean="0"/>
              <a:t>Bindings</a:t>
            </a:r>
          </a:p>
          <a:p>
            <a:pPr lvl="1"/>
            <a:r>
              <a:rPr lang="en-US" dirty="0" smtClean="0">
                <a:latin typeface="Consolas" panose="020B0609020204030204" pitchFamily="49" charset="0"/>
                <a:cs typeface="Consolas" panose="020B0609020204030204" pitchFamily="49" charset="0"/>
              </a:rPr>
              <a:t>options</a:t>
            </a:r>
          </a:p>
          <a:p>
            <a:pPr lvl="2"/>
            <a:r>
              <a:rPr lang="en-US" dirty="0" smtClean="0"/>
              <a:t>The array of objects</a:t>
            </a:r>
          </a:p>
          <a:p>
            <a:pPr lvl="1"/>
            <a:r>
              <a:rPr lang="en-US" dirty="0" err="1">
                <a:latin typeface="Consolas" panose="020B0609020204030204" pitchFamily="49" charset="0"/>
                <a:cs typeface="Consolas" panose="020B0609020204030204" pitchFamily="49" charset="0"/>
              </a:rPr>
              <a:t>optionsText</a:t>
            </a:r>
            <a:endParaRPr lang="en-US" dirty="0">
              <a:latin typeface="Consolas" panose="020B0609020204030204" pitchFamily="49" charset="0"/>
              <a:cs typeface="Consolas" panose="020B0609020204030204" pitchFamily="49" charset="0"/>
            </a:endParaRPr>
          </a:p>
          <a:p>
            <a:pPr lvl="2"/>
            <a:r>
              <a:rPr lang="en-US" dirty="0" smtClean="0"/>
              <a:t>Property to use for display</a:t>
            </a:r>
          </a:p>
          <a:p>
            <a:pPr lvl="1"/>
            <a:r>
              <a:rPr lang="en-US" dirty="0" err="1">
                <a:latin typeface="Consolas" panose="020B0609020204030204" pitchFamily="49" charset="0"/>
                <a:cs typeface="Consolas" panose="020B0609020204030204" pitchFamily="49" charset="0"/>
              </a:rPr>
              <a:t>optionsCaption</a:t>
            </a:r>
            <a:endParaRPr lang="en-US" dirty="0">
              <a:latin typeface="Consolas" panose="020B0609020204030204" pitchFamily="49" charset="0"/>
              <a:cs typeface="Consolas" panose="020B0609020204030204" pitchFamily="49" charset="0"/>
            </a:endParaRPr>
          </a:p>
          <a:p>
            <a:pPr lvl="2"/>
            <a:r>
              <a:rPr lang="en-US" dirty="0" smtClean="0"/>
              <a:t>Text to display as prompt</a:t>
            </a:r>
          </a:p>
          <a:p>
            <a:pPr lvl="1"/>
            <a:r>
              <a:rPr lang="en-US" dirty="0">
                <a:latin typeface="Consolas" panose="020B0609020204030204" pitchFamily="49" charset="0"/>
                <a:cs typeface="Consolas" panose="020B0609020204030204" pitchFamily="49" charset="0"/>
              </a:rPr>
              <a:t>value</a:t>
            </a:r>
          </a:p>
          <a:p>
            <a:pPr lvl="2"/>
            <a:r>
              <a:rPr lang="en-US" dirty="0" smtClean="0"/>
              <a:t>Pre-bind selected value</a:t>
            </a:r>
            <a:endParaRPr lang="en-US" dirty="0"/>
          </a:p>
        </p:txBody>
      </p:sp>
    </p:spTree>
    <p:extLst>
      <p:ext uri="{BB962C8B-B14F-4D97-AF65-F5344CB8AC3E}">
        <p14:creationId xmlns:p14="http://schemas.microsoft.com/office/powerpoint/2010/main" val="2233022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bug</a:t>
            </a:r>
            <a:endParaRPr lang="en-US" dirty="0"/>
          </a:p>
        </p:txBody>
      </p:sp>
    </p:spTree>
    <p:extLst>
      <p:ext uri="{BB962C8B-B14F-4D97-AF65-F5344CB8AC3E}">
        <p14:creationId xmlns:p14="http://schemas.microsoft.com/office/powerpoint/2010/main" val="4165646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a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a model?</a:t>
            </a:r>
            <a:endParaRPr lang="en-US" dirty="0"/>
          </a:p>
        </p:txBody>
      </p:sp>
      <p:sp>
        <p:nvSpPr>
          <p:cNvPr id="5" name="Content Placeholder 4"/>
          <p:cNvSpPr>
            <a:spLocks noGrp="1"/>
          </p:cNvSpPr>
          <p:nvPr>
            <p:ph sz="quarter" idx="10"/>
          </p:nvPr>
        </p:nvSpPr>
        <p:spPr/>
        <p:txBody>
          <a:bodyPr/>
          <a:lstStyle/>
          <a:p>
            <a:r>
              <a:rPr lang="en-US" dirty="0" smtClean="0"/>
              <a:t>A model is nothing more than a JavaScript class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3807418510"/>
                  </p:ext>
                </p:extLst>
              </p:nvPr>
            </p:nvGraphicFramePr>
            <p:xfrm>
              <a:off x="0" y="2097741"/>
              <a:ext cx="12192000" cy="47602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0" y="2097741"/>
                <a:ext cx="12192000" cy="4760258"/>
              </a:xfrm>
              <a:prstGeom prst="rect">
                <a:avLst/>
              </a:prstGeom>
            </p:spPr>
          </p:pic>
        </mc:Fallback>
      </mc:AlternateContent>
    </p:spTree>
    <p:extLst>
      <p:ext uri="{BB962C8B-B14F-4D97-AF65-F5344CB8AC3E}">
        <p14:creationId xmlns:p14="http://schemas.microsoft.com/office/powerpoint/2010/main" val="336186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the model</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Binding concepts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7461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goal of Knockout is to ease data binding</a:t>
            </a:r>
            <a:endParaRPr lang="en-US" dirty="0"/>
          </a:p>
        </p:txBody>
      </p:sp>
      <p:sp>
        <p:nvSpPr>
          <p:cNvPr id="5" name="Content Placeholder 4"/>
          <p:cNvSpPr>
            <a:spLocks noGrp="1"/>
          </p:cNvSpPr>
          <p:nvPr>
            <p:ph sz="quarter" idx="10"/>
          </p:nvPr>
        </p:nvSpPr>
        <p:spPr/>
        <p:txBody>
          <a:bodyPr/>
          <a:lstStyle/>
          <a:p>
            <a:r>
              <a:rPr lang="en-US" dirty="0" smtClean="0"/>
              <a:t>You can bind pretty much any JavaScript object’s property to pretty much any property in HTML</a:t>
            </a:r>
          </a:p>
          <a:p>
            <a:endParaRPr lang="en-US" dirty="0"/>
          </a:p>
          <a:p>
            <a:r>
              <a:rPr lang="en-US" dirty="0" smtClean="0"/>
              <a:t>Common </a:t>
            </a:r>
            <a:r>
              <a:rPr lang="en-US" dirty="0" smtClean="0"/>
              <a:t>bindings</a:t>
            </a:r>
            <a:endParaRPr lang="en-US" dirty="0" smtClean="0"/>
          </a:p>
          <a:p>
            <a:pPr lvl="1"/>
            <a:r>
              <a:rPr lang="en-US" dirty="0" smtClean="0"/>
              <a:t>value</a:t>
            </a:r>
          </a:p>
          <a:p>
            <a:pPr lvl="1"/>
            <a:r>
              <a:rPr lang="en-US" dirty="0" smtClean="0"/>
              <a:t>text</a:t>
            </a:r>
          </a:p>
          <a:p>
            <a:pPr lvl="1"/>
            <a:r>
              <a:rPr lang="en-US" dirty="0" err="1" smtClean="0"/>
              <a:t>css</a:t>
            </a:r>
            <a:r>
              <a:rPr lang="en-US" dirty="0" smtClean="0"/>
              <a:t> (for classes)</a:t>
            </a:r>
          </a:p>
          <a:p>
            <a:pPr lvl="1"/>
            <a:r>
              <a:rPr lang="en-US" dirty="0" smtClean="0"/>
              <a:t>visible</a:t>
            </a:r>
          </a:p>
          <a:p>
            <a:pPr lvl="1"/>
            <a:r>
              <a:rPr lang="en-US" dirty="0" smtClean="0"/>
              <a:t>disable or enable</a:t>
            </a:r>
          </a:p>
        </p:txBody>
      </p:sp>
      <p:sp>
        <p:nvSpPr>
          <p:cNvPr id="2" name="Rounded Rectangle 1"/>
          <p:cNvSpPr/>
          <p:nvPr/>
        </p:nvSpPr>
        <p:spPr>
          <a:xfrm>
            <a:off x="7523181" y="5459506"/>
            <a:ext cx="4668819" cy="13984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See knockoutjs.com documentation for the full list of bindings. There’s a lot of them!</a:t>
            </a:r>
            <a:endParaRPr lang="en-US" dirty="0"/>
          </a:p>
        </p:txBody>
      </p:sp>
    </p:spTree>
    <p:extLst>
      <p:ext uri="{BB962C8B-B14F-4D97-AF65-F5344CB8AC3E}">
        <p14:creationId xmlns:p14="http://schemas.microsoft.com/office/powerpoint/2010/main" val="343518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binding keywords</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Typically Knockout will figure out where you are automatically</a:t>
            </a:r>
          </a:p>
          <a:p>
            <a:r>
              <a:rPr lang="en-US" dirty="0" smtClean="0"/>
              <a:t>But there be times when you need to explain to Knockout where a particular object or function is</a:t>
            </a:r>
          </a:p>
          <a:p>
            <a:endParaRPr lang="en-US" dirty="0"/>
          </a:p>
          <a:p>
            <a:r>
              <a:rPr lang="en-US" dirty="0" smtClean="0"/>
              <a:t>Available keywords</a:t>
            </a:r>
          </a:p>
          <a:p>
            <a:pPr lvl="1"/>
            <a:r>
              <a:rPr lang="en-US" dirty="0" smtClean="0"/>
              <a:t>$data</a:t>
            </a:r>
          </a:p>
          <a:p>
            <a:pPr lvl="2"/>
            <a:r>
              <a:rPr lang="en-US" dirty="0" smtClean="0"/>
              <a:t>Current object</a:t>
            </a:r>
          </a:p>
          <a:p>
            <a:pPr lvl="1"/>
            <a:r>
              <a:rPr lang="en-US" dirty="0" smtClean="0"/>
              <a:t>$parent</a:t>
            </a:r>
          </a:p>
          <a:p>
            <a:pPr lvl="2"/>
            <a:r>
              <a:rPr lang="en-US" dirty="0" smtClean="0"/>
              <a:t>Parent of the current object</a:t>
            </a:r>
          </a:p>
          <a:p>
            <a:pPr lvl="1"/>
            <a:r>
              <a:rPr lang="en-US" dirty="0" smtClean="0"/>
              <a:t>$root</a:t>
            </a:r>
          </a:p>
          <a:p>
            <a:pPr lvl="2"/>
            <a:r>
              <a:rPr lang="en-US" dirty="0" smtClean="0"/>
              <a:t>Bound view model</a:t>
            </a:r>
            <a:endParaRPr lang="en-US" dirty="0"/>
          </a:p>
        </p:txBody>
      </p:sp>
    </p:spTree>
    <p:extLst>
      <p:ext uri="{BB962C8B-B14F-4D97-AF65-F5344CB8AC3E}">
        <p14:creationId xmlns:p14="http://schemas.microsoft.com/office/powerpoint/2010/main" val="210580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first binding</a:t>
            </a:r>
            <a:endParaRPr lang="en-US" dirty="0"/>
          </a:p>
        </p:txBody>
      </p:sp>
    </p:spTree>
    <p:extLst>
      <p:ext uri="{BB962C8B-B14F-4D97-AF65-F5344CB8AC3E}">
        <p14:creationId xmlns:p14="http://schemas.microsoft.com/office/powerpoint/2010/main" val="3366847130"/>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457EB565-E68F-494C-9801-67A711ED9353}">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n    this.firstName = '';\n    this.lastName = '';\n    this.fullName = function() { return firstName + ' ' + lastName; };\n}\n\nvar Bug = function() {\n    this.description = '';\n    this.status = '';\n    this.assignedTo = null;\n    this.dateClosed = null;\n}&quot;,&quot;ctags&quot;:{&quot;Bug&quot;:[{&quot;linenum&quot;:&quot;7&quot;,&quot;signature&quot;:&quot;var Bug = function() {&quot;}],&quot;Developer&quot;:[{&quot;linenum&quot;:&quot;1&quot;,&quot;signature&quot;:&quot;var Developer = function() {&quot;}],&quot;fullName&quot;:[{&quot;linenum&quot;:&quot;4&quot;,&quot;signature&quot;:&quot;Developer::fullNam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D750CD0-1C67-417C-98CB-CDE1E7CD364B}">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firstName, lastName) {\n    this.firstName = ko.observable(firstName);\n    this.lastName = ko.observable(lastName);\n}&quot;,&quot;ctags&quot;:{&quot;Developer&quot;:[{&quot;linenum&quot;:&quot;1&quot;,&quot;signature&quot;:&quot;var Developer = function(firstName, lastName) {&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C3D9B75-689C-4E94-9FA2-D56983C5010D}">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this.firstName = ko.observable(first);\n    this.lastName = ko.observable(last);\n\n    this.fullName = ko.pureComputed(function () {\n        return this.firstName + ' ' + this.lastName;\n    }, this);\n};&quot;,&quot;ctags&quot;:{&quot;Developer&quot;:[{&quot;linenum&quot;:&quot;1&quot;,&quot;signature&quot;:&quot;var Developer = function (first, last) {&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6A9C9C4C-B01E-44AE-82BB-F64BCD001AEB}">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var self = this;\n\n    self.firstName = ko.observable(first);\n    self.lastName = ko.observable(last);\n\n    self.fullName = ko.pureComputed(function () {\n        return self.firstName + ' ' + self.lastName;\n    });\n};&quot;,&quot;ctags&quot;:{&quot;Developer&quot;:[{&quot;linenum&quot;:&quot;1&quot;,&quot;signature&quot;:&quot;var Developer = function (first, last) {&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0DD135D1-0D4D-4EE5-8E8A-2C0D2E19BE77}">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Developer = function (first, last) {\n    var self = this;\n\n    self.firstName = ko.observable(first);\n    self.lastName = ko.observable(last);\n\n    self.fullName = ko.pureComputed(function () {\n        return self.firstName() + ' ' + self.lastName();\n    });\n};\n&quot;,&quot;ctags&quot;:{&quot;Developer&quot;:[{&quot;linenum&quot;:&quot;1&quot;,&quot;signature&quot;:&quot;var Developer = function (first, last) {&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MVA</Template>
  <TotalTime>6599</TotalTime>
  <Words>445</Words>
  <Application>Microsoft Office PowerPoint</Application>
  <PresentationFormat>Widescreen</PresentationFormat>
  <Paragraphs>105</Paragraphs>
  <Slides>27</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Segoe UI Light</vt:lpstr>
      <vt:lpstr>MVA</vt:lpstr>
      <vt:lpstr>Models and bindings</vt:lpstr>
      <vt:lpstr>Models and bindings</vt:lpstr>
      <vt:lpstr>PowerPoint Presentation</vt:lpstr>
      <vt:lpstr>What’s a model?</vt:lpstr>
      <vt:lpstr>Creating the model</vt:lpstr>
      <vt:lpstr>PowerPoint Presentation</vt:lpstr>
      <vt:lpstr>The goal of Knockout is to ease data binding</vt:lpstr>
      <vt:lpstr>Some binding keywords</vt:lpstr>
      <vt:lpstr>Our first binding</vt:lpstr>
      <vt:lpstr>PowerPoint Presentation</vt:lpstr>
      <vt:lpstr>Observables</vt:lpstr>
      <vt:lpstr>Two way bindings with observables</vt:lpstr>
      <vt:lpstr>PowerPoint Presentation</vt:lpstr>
      <vt:lpstr>Sometimes, we need to perform a calculation</vt:lpstr>
      <vt:lpstr>Knockout provides two types of calculations</vt:lpstr>
      <vt:lpstr>Creating pureComputed (or computed)</vt:lpstr>
      <vt:lpstr>Some design notes</vt:lpstr>
      <vt:lpstr>More design notes</vt:lpstr>
      <vt:lpstr>Computed values</vt:lpstr>
      <vt:lpstr>CSS binding</vt:lpstr>
      <vt:lpstr>Forms</vt:lpstr>
      <vt:lpstr>PowerPoint Presentation</vt:lpstr>
      <vt:lpstr>Knockout also allows collections to be observable</vt:lpstr>
      <vt:lpstr>Arrays and foreach bindings</vt:lpstr>
      <vt:lpstr>Options binding</vt:lpstr>
      <vt:lpstr>Create bug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151</cp:revision>
  <dcterms:created xsi:type="dcterms:W3CDTF">2014-06-11T19:38:55Z</dcterms:created>
  <dcterms:modified xsi:type="dcterms:W3CDTF">2015-09-08T22:16:12Z</dcterms:modified>
</cp:coreProperties>
</file>