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451" r:id="rId2"/>
    <p:sldId id="468" r:id="rId3"/>
    <p:sldId id="465" r:id="rId4"/>
    <p:sldId id="470" r:id="rId5"/>
    <p:sldId id="471" r:id="rId6"/>
    <p:sldId id="472" r:id="rId7"/>
    <p:sldId id="473" r:id="rId8"/>
    <p:sldId id="466" r:id="rId9"/>
    <p:sldId id="474" r:id="rId10"/>
    <p:sldId id="475" r:id="rId11"/>
    <p:sldId id="476" r:id="rId12"/>
    <p:sldId id="477" r:id="rId13"/>
    <p:sldId id="478" r:id="rId14"/>
    <p:sldId id="469" r:id="rId15"/>
    <p:sldId id="479" r:id="rId16"/>
    <p:sldId id="480" r:id="rId17"/>
    <p:sldId id="45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57A8B9-5C48-4AB5-93B7-EA7DD563D060}">
          <p14:sldIdLst>
            <p14:sldId id="451"/>
            <p14:sldId id="468"/>
            <p14:sldId id="465"/>
            <p14:sldId id="470"/>
            <p14:sldId id="471"/>
            <p14:sldId id="472"/>
            <p14:sldId id="473"/>
            <p14:sldId id="466"/>
            <p14:sldId id="474"/>
            <p14:sldId id="475"/>
            <p14:sldId id="476"/>
            <p14:sldId id="477"/>
            <p14:sldId id="478"/>
            <p14:sldId id="469"/>
            <p14:sldId id="479"/>
            <p14:sldId id="480"/>
            <p14:sldId id="450"/>
          </p14:sldIdLst>
        </p14:section>
        <p14:section name="Untitled Section" id="{170ECFCA-5ACD-4231-8B00-3FD73B421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1713" autoAdjust="0"/>
  </p:normalViewPr>
  <p:slideViewPr>
    <p:cSldViewPr snapToGrid="0">
      <p:cViewPr varScale="1">
        <p:scale>
          <a:sx n="89" d="100"/>
          <a:sy n="89" d="100"/>
        </p:scale>
        <p:origin x="1146" y="9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DBD42-E139-45FA-9C16-1611187CAC3F}" type="datetimeFigureOut">
              <a:rPr lang="en-US" smtClean="0"/>
              <a:t>9/8/2015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AB01E-7BD7-442B-8A6B-D31FAFDAE830}" type="slidenum">
              <a:rPr lang="en-US" smtClean="0"/>
              <a:t>‹#›</a:t>
            </a:fld>
            <a:endParaRPr lang="en-US"/>
          </a:p>
        </p:txBody>
      </p:sp>
    </p:spTree>
    <p:extLst>
      <p:ext uri="{BB962C8B-B14F-4D97-AF65-F5344CB8AC3E}">
        <p14:creationId xmlns:p14="http://schemas.microsoft.com/office/powerpoint/2010/main" val="134907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4050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64432189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45168061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4996697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082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45234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06046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7697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5902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717284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08896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Jon Galloway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Templates, components and</a:t>
            </a:r>
            <a:br>
              <a:rPr lang="en-US" sz="4000" dirty="0" smtClean="0"/>
            </a:br>
            <a:r>
              <a:rPr lang="en-US" sz="4000" dirty="0" smtClean="0"/>
              <a:t>custom elements</a:t>
            </a:r>
            <a:endParaRPr lang="en-US" sz="4000" dirty="0"/>
          </a:p>
        </p:txBody>
      </p:sp>
    </p:spTree>
    <p:extLst>
      <p:ext uri="{BB962C8B-B14F-4D97-AF65-F5344CB8AC3E}">
        <p14:creationId xmlns:p14="http://schemas.microsoft.com/office/powerpoint/2010/main" val="1398176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structure</a:t>
            </a:r>
            <a:endParaRPr lang="en-US" dirty="0"/>
          </a:p>
        </p:txBody>
      </p:sp>
      <p:sp>
        <p:nvSpPr>
          <p:cNvPr id="3" name="Content Placeholder 2"/>
          <p:cNvSpPr>
            <a:spLocks noGrp="1"/>
          </p:cNvSpPr>
          <p:nvPr>
            <p:ph sz="quarter" idx="10"/>
          </p:nvPr>
        </p:nvSpPr>
        <p:spPr/>
        <p:txBody>
          <a:bodyPr/>
          <a:lstStyle/>
          <a:p>
            <a:r>
              <a:rPr lang="en-US" dirty="0" smtClean="0"/>
              <a:t>Components have two properties</a:t>
            </a:r>
          </a:p>
          <a:p>
            <a:pPr lvl="1"/>
            <a:r>
              <a:rPr lang="en-US" dirty="0" smtClean="0"/>
              <a:t>Template</a:t>
            </a:r>
          </a:p>
          <a:p>
            <a:pPr lvl="2"/>
            <a:r>
              <a:rPr lang="en-US" dirty="0" smtClean="0"/>
              <a:t>The same HTML we’ve already seen</a:t>
            </a:r>
          </a:p>
          <a:p>
            <a:pPr lvl="1"/>
            <a:r>
              <a:rPr lang="en-US" dirty="0" smtClean="0"/>
              <a:t>View model</a:t>
            </a:r>
          </a:p>
          <a:p>
            <a:pPr lvl="2"/>
            <a:r>
              <a:rPr lang="en-US" dirty="0" smtClean="0"/>
              <a:t>The same JavaScript we’ve already seen</a:t>
            </a:r>
            <a:endParaRPr lang="en-US" dirty="0"/>
          </a:p>
        </p:txBody>
      </p:sp>
    </p:spTree>
    <p:extLst>
      <p:ext uri="{BB962C8B-B14F-4D97-AF65-F5344CB8AC3E}">
        <p14:creationId xmlns:p14="http://schemas.microsoft.com/office/powerpoint/2010/main" val="1433319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component</a:t>
            </a:r>
            <a:endParaRPr lang="en-US" dirty="0"/>
          </a:p>
        </p:txBody>
      </p:sp>
      <p:sp>
        <p:nvSpPr>
          <p:cNvPr id="3" name="Content Placeholder 2"/>
          <p:cNvSpPr>
            <a:spLocks noGrp="1"/>
          </p:cNvSpPr>
          <p:nvPr>
            <p:ph sz="quarter" idx="10"/>
          </p:nvPr>
        </p:nvSpPr>
        <p:spPr/>
        <p:txBody>
          <a:bodyPr/>
          <a:lstStyle/>
          <a:p>
            <a:r>
              <a:rPr lang="en-US" dirty="0" smtClean="0"/>
              <a:t>To create and register a component, call </a:t>
            </a:r>
            <a:r>
              <a:rPr lang="en-US" dirty="0" err="1" smtClean="0">
                <a:latin typeface="Consolas" panose="020B0609020204030204" pitchFamily="49" charset="0"/>
                <a:cs typeface="Consolas" panose="020B0609020204030204" pitchFamily="49" charset="0"/>
              </a:rPr>
              <a:t>ko.components.register</a:t>
            </a:r>
            <a:endParaRPr lang="en-US" dirty="0" smtClean="0">
              <a:latin typeface="Consolas" panose="020B0609020204030204" pitchFamily="49" charset="0"/>
              <a:cs typeface="Consolas" panose="020B0609020204030204" pitchFamily="49" charset="0"/>
            </a:endParaRPr>
          </a:p>
          <a:p>
            <a:pPr lvl="1"/>
            <a:r>
              <a:rPr lang="en-US" dirty="0"/>
              <a:t>Name</a:t>
            </a:r>
          </a:p>
          <a:p>
            <a:pPr lvl="1"/>
            <a:r>
              <a:rPr lang="en-US" dirty="0"/>
              <a:t>Object with </a:t>
            </a:r>
            <a:r>
              <a:rPr lang="en-US" dirty="0" err="1">
                <a:latin typeface="Consolas" panose="020B0609020204030204" pitchFamily="49" charset="0"/>
                <a:cs typeface="Consolas" panose="020B0609020204030204" pitchFamily="49" charset="0"/>
              </a:rPr>
              <a:t>viewModel</a:t>
            </a:r>
            <a:r>
              <a:rPr lang="en-US" dirty="0"/>
              <a:t> and </a:t>
            </a:r>
            <a:r>
              <a:rPr lang="en-US" dirty="0">
                <a:latin typeface="Consolas" panose="020B0609020204030204" pitchFamily="49" charset="0"/>
                <a:cs typeface="Consolas" panose="020B0609020204030204" pitchFamily="49" charset="0"/>
              </a:rPr>
              <a:t>template</a:t>
            </a:r>
            <a:r>
              <a:rPr lang="en-US" dirty="0"/>
              <a:t> properties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Code Presenter Pro"/>
              <p:cNvGraphicFramePr>
                <a:graphicFrameLocks noGrp="1"/>
              </p:cNvGraphicFramePr>
              <p:nvPr>
                <p:extLst>
                  <p:ext uri="{D42A27DB-BD31-4B8C-83A1-F6EECF244321}">
                    <p14:modId xmlns:p14="http://schemas.microsoft.com/office/powerpoint/2010/main" val="2972896655"/>
                  </p:ext>
                </p:extLst>
              </p:nvPr>
            </p:nvGraphicFramePr>
            <p:xfrm>
              <a:off x="0" y="3560781"/>
              <a:ext cx="12192000" cy="329721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Code Presenter Pro"/>
              <p:cNvPicPr>
                <a:picLocks noGrp="1" noRot="1" noChangeAspect="1" noMove="1" noResize="1" noEditPoints="1" noAdjustHandles="1" noChangeArrowheads="1" noChangeShapeType="1"/>
              </p:cNvPicPr>
              <p:nvPr/>
            </p:nvPicPr>
            <p:blipFill>
              <a:blip r:embed="rId3"/>
              <a:stretch>
                <a:fillRect/>
              </a:stretch>
            </p:blipFill>
            <p:spPr>
              <a:xfrm>
                <a:off x="0" y="3560781"/>
                <a:ext cx="12192000" cy="3297218"/>
              </a:xfrm>
              <a:prstGeom prst="rect">
                <a:avLst/>
              </a:prstGeom>
            </p:spPr>
          </p:pic>
        </mc:Fallback>
      </mc:AlternateContent>
    </p:spTree>
    <p:extLst>
      <p:ext uri="{BB962C8B-B14F-4D97-AF65-F5344CB8AC3E}">
        <p14:creationId xmlns:p14="http://schemas.microsoft.com/office/powerpoint/2010/main" val="3171934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component binding</a:t>
            </a:r>
            <a:endParaRPr lang="en-US" dirty="0"/>
          </a:p>
        </p:txBody>
      </p:sp>
      <p:sp>
        <p:nvSpPr>
          <p:cNvPr id="3" name="Content Placeholder 2"/>
          <p:cNvSpPr>
            <a:spLocks noGrp="1"/>
          </p:cNvSpPr>
          <p:nvPr>
            <p:ph sz="quarter" idx="10"/>
          </p:nvPr>
        </p:nvSpPr>
        <p:spPr/>
        <p:txBody>
          <a:bodyPr/>
          <a:lstStyle/>
          <a:p>
            <a:r>
              <a:rPr lang="en-US" dirty="0" smtClean="0"/>
              <a:t>To call a component, you bind to it using component binding</a:t>
            </a:r>
          </a:p>
          <a:p>
            <a:pPr marL="0" indent="0">
              <a:buNone/>
            </a:pPr>
            <a:endParaRPr lang="en-US" dirty="0"/>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00"/>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data-bind</a:t>
            </a:r>
            <a:r>
              <a:rPr lang="en-US" dirty="0">
                <a:solidFill>
                  <a:srgbClr val="0000FF"/>
                </a:solidFill>
                <a:highlight>
                  <a:srgbClr val="FFFFFF"/>
                </a:highlight>
                <a:latin typeface="Consolas" panose="020B0609020204030204" pitchFamily="49" charset="0"/>
              </a:rPr>
              <a:t>="component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'display-developers'</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a:t>
            </a:r>
            <a:endParaRPr lang="en-US" dirty="0" smtClean="0">
              <a:solidFill>
                <a:srgbClr val="0000FF"/>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params</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developers</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 developers </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"&gt;</a:t>
            </a:r>
          </a:p>
          <a:p>
            <a:pPr marL="0" indent="0">
              <a:buNone/>
            </a:pP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div</a:t>
            </a:r>
            <a:r>
              <a:rPr lang="en-US" dirty="0">
                <a:solidFill>
                  <a:srgbClr val="0000FF"/>
                </a:solidFill>
                <a:highlight>
                  <a:srgbClr val="FFFFFF"/>
                </a:highlight>
                <a:latin typeface="Consolas" panose="020B0609020204030204" pitchFamily="49" charset="0"/>
              </a:rPr>
              <a:t>&gt;</a:t>
            </a:r>
            <a:endParaRPr lang="en-US" dirty="0"/>
          </a:p>
        </p:txBody>
      </p:sp>
    </p:spTree>
    <p:extLst>
      <p:ext uri="{BB962C8B-B14F-4D97-AF65-F5344CB8AC3E}">
        <p14:creationId xmlns:p14="http://schemas.microsoft.com/office/powerpoint/2010/main" val="3281570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Components</a:t>
            </a:r>
            <a:endParaRPr lang="en-US" dirty="0"/>
          </a:p>
        </p:txBody>
      </p:sp>
    </p:spTree>
    <p:extLst>
      <p:ext uri="{BB962C8B-B14F-4D97-AF65-F5344CB8AC3E}">
        <p14:creationId xmlns:p14="http://schemas.microsoft.com/office/powerpoint/2010/main" val="26972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Custom elements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60859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about just creating a custom element?</a:t>
            </a:r>
            <a:endParaRPr lang="en-US" dirty="0"/>
          </a:p>
        </p:txBody>
      </p:sp>
      <p:sp>
        <p:nvSpPr>
          <p:cNvPr id="5" name="Content Placeholder 4"/>
          <p:cNvSpPr>
            <a:spLocks noGrp="1"/>
          </p:cNvSpPr>
          <p:nvPr>
            <p:ph sz="quarter" idx="10"/>
          </p:nvPr>
        </p:nvSpPr>
        <p:spPr/>
        <p:txBody>
          <a:bodyPr/>
          <a:lstStyle/>
          <a:p>
            <a:r>
              <a:rPr lang="en-US" dirty="0" smtClean="0"/>
              <a:t>Guess what – it’s already done!</a:t>
            </a:r>
          </a:p>
          <a:p>
            <a:endParaRPr lang="en-US" dirty="0"/>
          </a:p>
          <a:p>
            <a:r>
              <a:rPr lang="en-US" dirty="0" smtClean="0"/>
              <a:t>Components automatically register custom elements</a:t>
            </a:r>
          </a:p>
          <a:p>
            <a:pPr marL="0" indent="0">
              <a:buNone/>
            </a:pPr>
            <a:r>
              <a:rPr lang="en-US" dirty="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display-developers</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FF0000"/>
                </a:solidFill>
                <a:highlight>
                  <a:srgbClr val="FFFFFF"/>
                </a:highlight>
                <a:latin typeface="Consolas" panose="020B0609020204030204" pitchFamily="49" charset="0"/>
              </a:rPr>
              <a:t>	</a:t>
            </a:r>
            <a:r>
              <a:rPr lang="en-US" dirty="0" err="1" smtClean="0">
                <a:solidFill>
                  <a:srgbClr val="FF0000"/>
                </a:solidFill>
                <a:highlight>
                  <a:srgbClr val="FFFFFF"/>
                </a:highlight>
                <a:latin typeface="Consolas" panose="020B0609020204030204" pitchFamily="49" charset="0"/>
              </a:rPr>
              <a:t>params</a:t>
            </a:r>
            <a:r>
              <a:rPr lang="en-US" dirty="0">
                <a:solidFill>
                  <a:srgbClr val="0000FF"/>
                </a:solidFill>
                <a:highlight>
                  <a:srgbClr val="FFFFFF"/>
                </a:highlight>
                <a:latin typeface="Consolas" panose="020B0609020204030204" pitchFamily="49" charset="0"/>
              </a:rPr>
              <a:t>="developers: developers</a:t>
            </a:r>
            <a:r>
              <a:rPr lang="en-US" dirty="0" smtClean="0">
                <a:solidFill>
                  <a:srgbClr val="0000FF"/>
                </a:solidFill>
                <a:highlight>
                  <a:srgbClr val="FFFFFF"/>
                </a:highlight>
                <a:latin typeface="Consolas" panose="020B0609020204030204" pitchFamily="49" charset="0"/>
              </a:rPr>
              <a:t>"&gt;</a:t>
            </a:r>
          </a:p>
          <a:p>
            <a:pPr marL="0" indent="0">
              <a:buNone/>
            </a:pPr>
            <a:r>
              <a:rPr lang="en-US" dirty="0" smtClean="0">
                <a:solidFill>
                  <a:srgbClr val="0000FF"/>
                </a:solidFill>
                <a:highlight>
                  <a:srgbClr val="FFFFFF"/>
                </a:highlight>
                <a:latin typeface="Consolas" panose="020B0609020204030204" pitchFamily="49" charset="0"/>
              </a:rPr>
              <a:t>&lt;/</a:t>
            </a:r>
            <a:r>
              <a:rPr lang="en-US" dirty="0">
                <a:solidFill>
                  <a:srgbClr val="800000"/>
                </a:solidFill>
                <a:highlight>
                  <a:srgbClr val="FFFFFF"/>
                </a:highlight>
                <a:latin typeface="Consolas" panose="020B0609020204030204" pitchFamily="49" charset="0"/>
              </a:rPr>
              <a:t>display-developers</a:t>
            </a:r>
            <a:r>
              <a:rPr lang="en-US" dirty="0">
                <a:solidFill>
                  <a:srgbClr val="0000FF"/>
                </a:solidFill>
                <a:highlight>
                  <a:srgbClr val="FFFFFF"/>
                </a:highlight>
                <a:latin typeface="Consolas" panose="020B0609020204030204" pitchFamily="49" charset="0"/>
              </a:rPr>
              <a:t>&gt;</a:t>
            </a:r>
            <a:endParaRPr lang="en-US" dirty="0"/>
          </a:p>
        </p:txBody>
      </p:sp>
      <p:sp>
        <p:nvSpPr>
          <p:cNvPr id="6" name="Rounded Rectangle 5"/>
          <p:cNvSpPr/>
          <p:nvPr/>
        </p:nvSpPr>
        <p:spPr>
          <a:xfrm>
            <a:off x="6998459" y="5023821"/>
            <a:ext cx="4905487" cy="16547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Warning:</a:t>
            </a:r>
          </a:p>
          <a:p>
            <a:pPr algn="ctr"/>
            <a:endParaRPr lang="en-US" dirty="0"/>
          </a:p>
          <a:p>
            <a:pPr algn="ctr"/>
            <a:r>
              <a:rPr lang="en-US" dirty="0" smtClean="0"/>
              <a:t>You must provide a closing tag</a:t>
            </a:r>
          </a:p>
        </p:txBody>
      </p:sp>
    </p:spTree>
    <p:extLst>
      <p:ext uri="{BB962C8B-B14F-4D97-AF65-F5344CB8AC3E}">
        <p14:creationId xmlns:p14="http://schemas.microsoft.com/office/powerpoint/2010/main" val="763635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elements</a:t>
            </a:r>
            <a:endParaRPr lang="en-US" dirty="0"/>
          </a:p>
        </p:txBody>
      </p:sp>
    </p:spTree>
    <p:extLst>
      <p:ext uri="{BB962C8B-B14F-4D97-AF65-F5344CB8AC3E}">
        <p14:creationId xmlns:p14="http://schemas.microsoft.com/office/powerpoint/2010/main" val="2070553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250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Templates, components and custom elements</a:t>
            </a:r>
            <a:endParaRPr lang="en-US" dirty="0"/>
          </a:p>
        </p:txBody>
      </p:sp>
      <p:sp>
        <p:nvSpPr>
          <p:cNvPr id="5" name="Content Placeholder 4"/>
          <p:cNvSpPr>
            <a:spLocks noGrp="1"/>
          </p:cNvSpPr>
          <p:nvPr>
            <p:ph sz="quarter" idx="10"/>
          </p:nvPr>
        </p:nvSpPr>
        <p:spPr/>
        <p:txBody>
          <a:bodyPr/>
          <a:lstStyle/>
          <a:p>
            <a:r>
              <a:rPr lang="en-US" dirty="0" smtClean="0"/>
              <a:t>Templates</a:t>
            </a:r>
          </a:p>
          <a:p>
            <a:r>
              <a:rPr lang="en-US" dirty="0" smtClean="0"/>
              <a:t>Components</a:t>
            </a:r>
          </a:p>
          <a:p>
            <a:r>
              <a:rPr lang="en-US" dirty="0" smtClean="0"/>
              <a:t>Custom elements</a:t>
            </a:r>
            <a:endParaRPr lang="en-US" dirty="0"/>
          </a:p>
        </p:txBody>
      </p:sp>
    </p:spTree>
    <p:extLst>
      <p:ext uri="{BB962C8B-B14F-4D97-AF65-F5344CB8AC3E}">
        <p14:creationId xmlns:p14="http://schemas.microsoft.com/office/powerpoint/2010/main" val="344533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Templates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73566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Whenever possible, you want reusable components</a:t>
            </a:r>
            <a:endParaRPr lang="en-US" dirty="0"/>
          </a:p>
        </p:txBody>
      </p:sp>
      <p:sp>
        <p:nvSpPr>
          <p:cNvPr id="5" name="Content Placeholder 4"/>
          <p:cNvSpPr>
            <a:spLocks noGrp="1"/>
          </p:cNvSpPr>
          <p:nvPr>
            <p:ph sz="quarter" idx="10"/>
          </p:nvPr>
        </p:nvSpPr>
        <p:spPr/>
        <p:txBody>
          <a:bodyPr/>
          <a:lstStyle/>
          <a:p>
            <a:r>
              <a:rPr lang="en-US" dirty="0" smtClean="0"/>
              <a:t>Don’t want to create the display for a developer or a bug over and over and over and over and over and over and over again</a:t>
            </a:r>
          </a:p>
          <a:p>
            <a:r>
              <a:rPr lang="en-US" dirty="0" smtClean="0"/>
              <a:t>Most every </a:t>
            </a:r>
            <a:r>
              <a:rPr lang="en-US" dirty="0" smtClean="0"/>
              <a:t>UI tool </a:t>
            </a:r>
            <a:r>
              <a:rPr lang="en-US" dirty="0" smtClean="0"/>
              <a:t>offers templating</a:t>
            </a:r>
          </a:p>
          <a:p>
            <a:pPr lvl="1"/>
            <a:r>
              <a:rPr lang="en-US" dirty="0" smtClean="0"/>
              <a:t>Knockout is no different</a:t>
            </a:r>
            <a:endParaRPr lang="en-US" dirty="0"/>
          </a:p>
        </p:txBody>
      </p:sp>
    </p:spTree>
    <p:extLst>
      <p:ext uri="{BB962C8B-B14F-4D97-AF65-F5344CB8AC3E}">
        <p14:creationId xmlns:p14="http://schemas.microsoft.com/office/powerpoint/2010/main" val="2307082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binding</a:t>
            </a:r>
            <a:endParaRPr lang="en-US" dirty="0"/>
          </a:p>
        </p:txBody>
      </p:sp>
      <p:sp>
        <p:nvSpPr>
          <p:cNvPr id="3" name="Content Placeholder 2"/>
          <p:cNvSpPr>
            <a:spLocks noGrp="1"/>
          </p:cNvSpPr>
          <p:nvPr>
            <p:ph sz="quarter" idx="10"/>
          </p:nvPr>
        </p:nvSpPr>
        <p:spPr/>
        <p:txBody>
          <a:bodyPr/>
          <a:lstStyle/>
          <a:p>
            <a:r>
              <a:rPr lang="en-US" dirty="0" smtClean="0"/>
              <a:t>Templates are supported through template binding</a:t>
            </a:r>
          </a:p>
          <a:p>
            <a:pPr lvl="1"/>
            <a:r>
              <a:rPr lang="en-US" dirty="0" smtClean="0"/>
              <a:t>Create a container element that points to the template</a:t>
            </a:r>
          </a:p>
          <a:p>
            <a:pPr lvl="1"/>
            <a:r>
              <a:rPr lang="en-US" dirty="0" smtClean="0"/>
              <a:t>Create the template</a:t>
            </a:r>
            <a:endParaRPr lang="en-US" dirty="0"/>
          </a:p>
        </p:txBody>
      </p:sp>
    </p:spTree>
    <p:extLst>
      <p:ext uri="{BB962C8B-B14F-4D97-AF65-F5344CB8AC3E}">
        <p14:creationId xmlns:p14="http://schemas.microsoft.com/office/powerpoint/2010/main" val="3178629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template</a:t>
            </a:r>
            <a:endParaRPr lang="en-US" dirty="0"/>
          </a:p>
        </p:txBody>
      </p:sp>
      <p:sp>
        <p:nvSpPr>
          <p:cNvPr id="3" name="Content Placeholder 2"/>
          <p:cNvSpPr>
            <a:spLocks noGrp="1"/>
          </p:cNvSpPr>
          <p:nvPr>
            <p:ph sz="quarter" idx="10"/>
          </p:nvPr>
        </p:nvSpPr>
        <p:spPr/>
        <p:txBody>
          <a:bodyPr/>
          <a:lstStyle/>
          <a:p>
            <a:r>
              <a:rPr lang="en-US" dirty="0" smtClean="0"/>
              <a:t>The template is HTML, and uses the exact same binding technology we’ve already seen</a:t>
            </a:r>
          </a:p>
          <a:p>
            <a:r>
              <a:rPr lang="en-US" dirty="0" smtClean="0"/>
              <a:t>The catch is where to create it</a:t>
            </a:r>
          </a:p>
          <a:p>
            <a:pPr lvl="1"/>
            <a:r>
              <a:rPr lang="en-US" dirty="0" smtClean="0"/>
              <a:t>We don’t want the HTML to be parsed</a:t>
            </a:r>
          </a:p>
          <a:p>
            <a:r>
              <a:rPr lang="en-US" dirty="0" smtClean="0"/>
              <a:t>Create it in a </a:t>
            </a:r>
            <a:r>
              <a:rPr lang="en-US" dirty="0" smtClean="0">
                <a:latin typeface="Consolas" panose="020B0609020204030204" pitchFamily="49" charset="0"/>
                <a:cs typeface="Consolas" panose="020B0609020204030204" pitchFamily="49" charset="0"/>
              </a:rPr>
              <a:t>script</a:t>
            </a:r>
            <a:r>
              <a:rPr lang="en-US" dirty="0" smtClean="0"/>
              <a:t> element</a:t>
            </a:r>
          </a:p>
          <a:p>
            <a:pPr lvl="1"/>
            <a:r>
              <a:rPr lang="en-US" dirty="0" smtClean="0"/>
              <a:t>Set the type to be </a:t>
            </a:r>
            <a:r>
              <a:rPr lang="en-US" dirty="0" smtClean="0">
                <a:latin typeface="Consolas" panose="020B0609020204030204" pitchFamily="49" charset="0"/>
                <a:cs typeface="Consolas" panose="020B0609020204030204" pitchFamily="49" charset="0"/>
              </a:rPr>
              <a:t>text/html</a:t>
            </a:r>
            <a:r>
              <a:rPr lang="en-US" dirty="0" smtClean="0"/>
              <a:t> to tell the browser to ignore the content</a:t>
            </a:r>
          </a:p>
          <a:p>
            <a:pPr lvl="1"/>
            <a:r>
              <a:rPr lang="en-US" dirty="0" smtClean="0"/>
              <a:t>Visual Studio will give you errors on the content</a:t>
            </a:r>
            <a:endParaRPr lang="en-US" dirty="0"/>
          </a:p>
        </p:txBody>
      </p:sp>
    </p:spTree>
    <p:extLst>
      <p:ext uri="{BB962C8B-B14F-4D97-AF65-F5344CB8AC3E}">
        <p14:creationId xmlns:p14="http://schemas.microsoft.com/office/powerpoint/2010/main" val="145804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Templates</a:t>
            </a:r>
            <a:endParaRPr lang="en-US" dirty="0"/>
          </a:p>
        </p:txBody>
      </p:sp>
    </p:spTree>
    <p:extLst>
      <p:ext uri="{BB962C8B-B14F-4D97-AF65-F5344CB8AC3E}">
        <p14:creationId xmlns:p14="http://schemas.microsoft.com/office/powerpoint/2010/main" val="542516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Components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01018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Componentized solution</a:t>
            </a:r>
            <a:endParaRPr lang="en-US" dirty="0"/>
          </a:p>
        </p:txBody>
      </p:sp>
      <p:sp>
        <p:nvSpPr>
          <p:cNvPr id="5" name="Content Placeholder 4"/>
          <p:cNvSpPr>
            <a:spLocks noGrp="1"/>
          </p:cNvSpPr>
          <p:nvPr>
            <p:ph sz="quarter" idx="10"/>
          </p:nvPr>
        </p:nvSpPr>
        <p:spPr/>
        <p:txBody>
          <a:bodyPr/>
          <a:lstStyle/>
          <a:p>
            <a:r>
              <a:rPr lang="en-US" dirty="0" smtClean="0"/>
              <a:t>Whenever possible, it’s best to break an application down into components</a:t>
            </a:r>
          </a:p>
          <a:p>
            <a:pPr lvl="1"/>
            <a:r>
              <a:rPr lang="en-US" dirty="0" smtClean="0"/>
              <a:t>Code reuse</a:t>
            </a:r>
          </a:p>
          <a:p>
            <a:pPr lvl="1"/>
            <a:r>
              <a:rPr lang="en-US" dirty="0" smtClean="0"/>
              <a:t>Focus on what you care about</a:t>
            </a:r>
          </a:p>
          <a:p>
            <a:pPr lvl="1"/>
            <a:r>
              <a:rPr lang="en-US" dirty="0" smtClean="0"/>
              <a:t>Easier to collaborate</a:t>
            </a:r>
          </a:p>
          <a:p>
            <a:r>
              <a:rPr lang="en-US" dirty="0" smtClean="0"/>
              <a:t>To support components, Knockout offers both components and custom elements</a:t>
            </a:r>
            <a:endParaRPr lang="en-US" dirty="0"/>
          </a:p>
        </p:txBody>
      </p:sp>
    </p:spTree>
    <p:extLst>
      <p:ext uri="{BB962C8B-B14F-4D97-AF65-F5344CB8AC3E}">
        <p14:creationId xmlns:p14="http://schemas.microsoft.com/office/powerpoint/2010/main" val="881816145"/>
      </p:ext>
    </p:extLst>
  </p:cSld>
  <p:clrMapOvr>
    <a:masterClrMapping/>
  </p:clrMapOvr>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webextension1.xml><?xml version="1.0" encoding="utf-8"?>
<we:webextension xmlns:we="http://schemas.microsoft.com/office/webextensions/webextension/2010/11" id="{C7CF48A8-4294-4590-826D-799D564D5ED4}">
  <we:reference id="wa104379263" version="1.0.0.0" store="en-US" storeType="OMEX"/>
  <we:alternateReferences>
    <we:reference id="wa104379263" version="1.0.0.0"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ko.components.register('developer-component', {\n    viewModel: function(params) {\n        this.developers = params.developers;\n    },\n    template: \n        'HTML here using same binding';\n});&quot;,&quot;ctags&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MVA</Template>
  <TotalTime>6453</TotalTime>
  <Words>286</Words>
  <Application>Microsoft Office PowerPoint</Application>
  <PresentationFormat>Widescreen</PresentationFormat>
  <Paragraphs>62</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Consolas</vt:lpstr>
      <vt:lpstr>Segoe UI</vt:lpstr>
      <vt:lpstr>Segoe UI Light</vt:lpstr>
      <vt:lpstr>MVA</vt:lpstr>
      <vt:lpstr>Templates, components and custom elements</vt:lpstr>
      <vt:lpstr>Templates, components and custom elements</vt:lpstr>
      <vt:lpstr>PowerPoint Presentation</vt:lpstr>
      <vt:lpstr>Whenever possible, you want reusable components</vt:lpstr>
      <vt:lpstr>Template binding</vt:lpstr>
      <vt:lpstr>Creating the template</vt:lpstr>
      <vt:lpstr>Templates</vt:lpstr>
      <vt:lpstr>PowerPoint Presentation</vt:lpstr>
      <vt:lpstr>Componentized solution</vt:lpstr>
      <vt:lpstr>Component structure</vt:lpstr>
      <vt:lpstr>Creating a component</vt:lpstr>
      <vt:lpstr>Using component binding</vt:lpstr>
      <vt:lpstr>Components</vt:lpstr>
      <vt:lpstr>PowerPoint Presentation</vt:lpstr>
      <vt:lpstr>How about just creating a custom element?</vt:lpstr>
      <vt:lpstr>Custom elements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code with Python!</dc:title>
  <dc:creator>Susan Ibach</dc:creator>
  <cp:lastModifiedBy>Christopher Harrison</cp:lastModifiedBy>
  <cp:revision>146</cp:revision>
  <dcterms:created xsi:type="dcterms:W3CDTF">2014-06-11T19:38:55Z</dcterms:created>
  <dcterms:modified xsi:type="dcterms:W3CDTF">2015-09-08T22:19:34Z</dcterms:modified>
</cp:coreProperties>
</file>