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451" r:id="rId2"/>
    <p:sldId id="477" r:id="rId3"/>
    <p:sldId id="463" r:id="rId4"/>
    <p:sldId id="466" r:id="rId5"/>
    <p:sldId id="467" r:id="rId6"/>
    <p:sldId id="468" r:id="rId7"/>
    <p:sldId id="464" r:id="rId8"/>
    <p:sldId id="469" r:id="rId9"/>
    <p:sldId id="470" r:id="rId10"/>
    <p:sldId id="465" r:id="rId11"/>
    <p:sldId id="473" r:id="rId12"/>
    <p:sldId id="474" r:id="rId13"/>
    <p:sldId id="475" r:id="rId14"/>
    <p:sldId id="476" r:id="rId15"/>
    <p:sldId id="478" r:id="rId16"/>
    <p:sldId id="479" r:id="rId17"/>
    <p:sldId id="472" r:id="rId18"/>
    <p:sldId id="4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77"/>
            <p14:sldId id="463"/>
            <p14:sldId id="466"/>
            <p14:sldId id="467"/>
            <p14:sldId id="468"/>
            <p14:sldId id="464"/>
            <p14:sldId id="469"/>
            <p14:sldId id="470"/>
            <p14:sldId id="465"/>
            <p14:sldId id="473"/>
            <p14:sldId id="474"/>
            <p14:sldId id="475"/>
            <p14:sldId id="476"/>
            <p14:sldId id="478"/>
            <p14:sldId id="479"/>
            <p14:sldId id="472"/>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89" d="100"/>
          <a:sy n="89" d="100"/>
        </p:scale>
        <p:origin x="1146"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accent0_3" csCatId="mainScheme" phldr="1"/>
      <dgm:spPr/>
    </dgm:pt>
    <dgm:pt modelId="{F02264A3-E2EE-4AC3-AEC6-504C4B057BAD}">
      <dgm:prSet phldrT="[Text]"/>
      <dgm:spPr/>
      <dgm:t>
        <a:bodyPr/>
        <a:lstStyle/>
        <a:p>
          <a:r>
            <a:rPr lang="en-US" smtClean="0"/>
            <a:t>Long Polling</a:t>
          </a:r>
          <a:endParaRPr lang="en-US" dirty="0"/>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smtClean="0"/>
            <a:t>Forever Frames</a:t>
          </a:r>
          <a:endParaRPr lang="en-US" dirty="0"/>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smtClean="0"/>
            <a:t>Server Sent Events</a:t>
          </a:r>
          <a:endParaRPr lang="en-US" dirty="0"/>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smtClean="0"/>
            <a:t>Web Sockets</a:t>
          </a:r>
          <a:endParaRPr lang="en-US" dirty="0"/>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CA646D2B-6FE3-43C6-B7F6-A861AFD6013A}" srcId="{8D988717-777F-4797-9560-BB8A7EF78142}" destId="{F02264A3-E2EE-4AC3-AEC6-504C4B057BAD}" srcOrd="0" destOrd="0" parTransId="{AB194AC6-D055-44B4-988F-E19D8EFCD1B8}" sibTransId="{8E5A67FC-30C0-467B-AF1D-080B6ADEF8C3}"/>
    <dgm:cxn modelId="{7C5D0461-9646-47FA-B07C-142A4BB21392}" type="presOf" srcId="{628398C6-E3B6-422F-8FBD-74ADBD783C82}" destId="{F823A30D-D60C-4F0E-8BB3-92E2B6408E58}"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0EEB5678-328E-4903-8E32-9DB0368DC337}" type="presOf" srcId="{8D988717-777F-4797-9560-BB8A7EF78142}" destId="{7726A229-4354-4F0A-91B7-37E93A176B3C}" srcOrd="0" destOrd="0" presId="urn:microsoft.com/office/officeart/2005/8/layout/arrow2"/>
    <dgm:cxn modelId="{2A7D4D78-7264-4BE1-88CA-94E73A34EFE3}" type="presOf" srcId="{906D2CCC-9E42-4009-B66B-FC49ECF678B3}" destId="{6F901ED6-9CB8-426B-B47B-4163C726B088}" srcOrd="0" destOrd="0" presId="urn:microsoft.com/office/officeart/2005/8/layout/arrow2"/>
    <dgm:cxn modelId="{8505EDA4-5393-4015-8475-205AC879ECC8}" type="presOf" srcId="{FB25CB88-D0E9-4B3B-A840-98509C823001}" destId="{35169B2D-B78D-4BAF-B933-4C04BE2C8904}" srcOrd="0" destOrd="0" presId="urn:microsoft.com/office/officeart/2005/8/layout/arrow2"/>
    <dgm:cxn modelId="{68414BB0-3E3A-4A75-9590-BD1C5599D95C}" type="presOf" srcId="{F02264A3-E2EE-4AC3-AEC6-504C4B057BAD}" destId="{D18E6E86-A669-4A2C-9E23-F03F45ED4370}" srcOrd="0" destOrd="0" presId="urn:microsoft.com/office/officeart/2005/8/layout/arrow2"/>
    <dgm:cxn modelId="{5F35F6CE-92BE-4522-B9CA-82593E57E21E}" srcId="{8D988717-777F-4797-9560-BB8A7EF78142}" destId="{906D2CCC-9E42-4009-B66B-FC49ECF678B3}" srcOrd="2" destOrd="0" parTransId="{47A2451F-744C-4E8E-A681-DF599BA125BE}" sibTransId="{E76F715F-B808-4581-A6ED-C8F898BA3168}"/>
    <dgm:cxn modelId="{9F3BA15D-1229-4F58-A35A-CB83D697B0A6}" srcId="{8D988717-777F-4797-9560-BB8A7EF78142}" destId="{FB25CB88-D0E9-4B3B-A840-98509C823001}" srcOrd="3" destOrd="0" parTransId="{F609127F-286D-4060-B6F1-3A722340E52B}" sibTransId="{37253A79-0569-4660-B389-7099221DB7E4}"/>
    <dgm:cxn modelId="{D63B58B9-096F-40F5-8891-910E9A7BDEEE}" type="presParOf" srcId="{7726A229-4354-4F0A-91B7-37E93A176B3C}" destId="{9780364F-DAB2-4569-95C8-4FF25ED31BA8}" srcOrd="0" destOrd="0" presId="urn:microsoft.com/office/officeart/2005/8/layout/arrow2"/>
    <dgm:cxn modelId="{39660755-C451-47B8-8D60-E340445C72F8}" type="presParOf" srcId="{7726A229-4354-4F0A-91B7-37E93A176B3C}" destId="{6CF452C3-43C4-4ED8-9E70-EDD05949340E}" srcOrd="1" destOrd="0" presId="urn:microsoft.com/office/officeart/2005/8/layout/arrow2"/>
    <dgm:cxn modelId="{93558913-2431-4B51-B25D-D1BE715FDECD}" type="presParOf" srcId="{6CF452C3-43C4-4ED8-9E70-EDD05949340E}" destId="{5E10B001-5007-4EED-B2F5-6DA2D8943C72}" srcOrd="0" destOrd="0" presId="urn:microsoft.com/office/officeart/2005/8/layout/arrow2"/>
    <dgm:cxn modelId="{A0EAE64A-EF22-4993-8D78-EA5B15FB0411}" type="presParOf" srcId="{6CF452C3-43C4-4ED8-9E70-EDD05949340E}" destId="{D18E6E86-A669-4A2C-9E23-F03F45ED4370}" srcOrd="1" destOrd="0" presId="urn:microsoft.com/office/officeart/2005/8/layout/arrow2"/>
    <dgm:cxn modelId="{93F964D9-E4FA-4743-A2B2-941655D6FE42}" type="presParOf" srcId="{6CF452C3-43C4-4ED8-9E70-EDD05949340E}" destId="{314E5524-C4E9-40AE-B923-43854ECB959D}" srcOrd="2" destOrd="0" presId="urn:microsoft.com/office/officeart/2005/8/layout/arrow2"/>
    <dgm:cxn modelId="{E0972A68-7F35-43BD-AFFF-37487D3592B7}" type="presParOf" srcId="{6CF452C3-43C4-4ED8-9E70-EDD05949340E}" destId="{F823A30D-D60C-4F0E-8BB3-92E2B6408E58}" srcOrd="3" destOrd="0" presId="urn:microsoft.com/office/officeart/2005/8/layout/arrow2"/>
    <dgm:cxn modelId="{A61BEF43-B65D-43AE-B203-0F773472DCAF}" type="presParOf" srcId="{6CF452C3-43C4-4ED8-9E70-EDD05949340E}" destId="{4AD552D1-E21A-4290-AB00-C68E38E22D1A}" srcOrd="4" destOrd="0" presId="urn:microsoft.com/office/officeart/2005/8/layout/arrow2"/>
    <dgm:cxn modelId="{10504D62-AE37-452F-9291-831601E88E2A}" type="presParOf" srcId="{6CF452C3-43C4-4ED8-9E70-EDD05949340E}" destId="{6F901ED6-9CB8-426B-B47B-4163C726B088}" srcOrd="5" destOrd="0" presId="urn:microsoft.com/office/officeart/2005/8/layout/arrow2"/>
    <dgm:cxn modelId="{DD829F91-C3B4-41A6-A5C2-6927A53A8FF7}" type="presParOf" srcId="{6CF452C3-43C4-4ED8-9E70-EDD05949340E}" destId="{8BBA28EF-3953-4EC8-8642-CE2A62822D0B}" srcOrd="6" destOrd="0" presId="urn:microsoft.com/office/officeart/2005/8/layout/arrow2"/>
    <dgm:cxn modelId="{5BF54FA8-ACA2-4EF5-A064-4684F2694111}"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0364F-DAB2-4569-95C8-4FF25ED31BA8}">
      <dsp:nvSpPr>
        <dsp:cNvPr id="0" name=""/>
        <dsp:cNvSpPr/>
      </dsp:nvSpPr>
      <dsp:spPr>
        <a:xfrm>
          <a:off x="0" y="47149"/>
          <a:ext cx="8982316" cy="5613947"/>
        </a:xfrm>
        <a:prstGeom prst="swooshArrow">
          <a:avLst>
            <a:gd name="adj1" fmla="val 25000"/>
            <a:gd name="adj2" fmla="val 2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0B001-5007-4EED-B2F5-6DA2D8943C72}">
      <dsp:nvSpPr>
        <dsp:cNvPr id="0" name=""/>
        <dsp:cNvSpPr/>
      </dsp:nvSpPr>
      <dsp:spPr>
        <a:xfrm>
          <a:off x="884758" y="4221681"/>
          <a:ext cx="206593" cy="206593"/>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E6E86-A669-4A2C-9E23-F03F45ED4370}">
      <dsp:nvSpPr>
        <dsp:cNvPr id="0" name=""/>
        <dsp:cNvSpPr/>
      </dsp:nvSpPr>
      <dsp:spPr>
        <a:xfrm>
          <a:off x="988054" y="4324977"/>
          <a:ext cx="1535976" cy="133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9" tIns="0" rIns="0" bIns="0" numCol="1" spcCol="1270" anchor="t" anchorCtr="0">
          <a:noAutofit/>
        </a:bodyPr>
        <a:lstStyle/>
        <a:p>
          <a:pPr lvl="0" algn="l" defTabSz="1733550">
            <a:lnSpc>
              <a:spcPct val="90000"/>
            </a:lnSpc>
            <a:spcBef>
              <a:spcPct val="0"/>
            </a:spcBef>
            <a:spcAft>
              <a:spcPct val="35000"/>
            </a:spcAft>
          </a:pPr>
          <a:r>
            <a:rPr lang="en-US" sz="3900" kern="1200" smtClean="0"/>
            <a:t>Long Polling</a:t>
          </a:r>
          <a:endParaRPr lang="en-US" sz="3900" kern="1200" dirty="0"/>
        </a:p>
      </dsp:txBody>
      <dsp:txXfrm>
        <a:off x="988054" y="4324977"/>
        <a:ext cx="1535976" cy="1336119"/>
      </dsp:txXfrm>
    </dsp:sp>
    <dsp:sp modelId="{314E5524-C4E9-40AE-B923-43854ECB959D}">
      <dsp:nvSpPr>
        <dsp:cNvPr id="0" name=""/>
        <dsp:cNvSpPr/>
      </dsp:nvSpPr>
      <dsp:spPr>
        <a:xfrm>
          <a:off x="2344384" y="2915876"/>
          <a:ext cx="359292" cy="35929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23A30D-D60C-4F0E-8BB3-92E2B6408E58}">
      <dsp:nvSpPr>
        <dsp:cNvPr id="0" name=""/>
        <dsp:cNvSpPr/>
      </dsp:nvSpPr>
      <dsp:spPr>
        <a:xfrm>
          <a:off x="2524030" y="3095523"/>
          <a:ext cx="1886286" cy="25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82" tIns="0" rIns="0" bIns="0" numCol="1" spcCol="1270" anchor="t" anchorCtr="0">
          <a:noAutofit/>
        </a:bodyPr>
        <a:lstStyle/>
        <a:p>
          <a:pPr lvl="0" algn="l" defTabSz="1733550">
            <a:lnSpc>
              <a:spcPct val="90000"/>
            </a:lnSpc>
            <a:spcBef>
              <a:spcPct val="0"/>
            </a:spcBef>
            <a:spcAft>
              <a:spcPct val="35000"/>
            </a:spcAft>
          </a:pPr>
          <a:r>
            <a:rPr lang="en-US" sz="3900" kern="1200" smtClean="0"/>
            <a:t>Forever Frames</a:t>
          </a:r>
          <a:endParaRPr lang="en-US" sz="3900" kern="1200" dirty="0"/>
        </a:p>
      </dsp:txBody>
      <dsp:txXfrm>
        <a:off x="2524030" y="3095523"/>
        <a:ext cx="1886286" cy="2565574"/>
      </dsp:txXfrm>
    </dsp:sp>
    <dsp:sp modelId="{4AD552D1-E21A-4290-AB00-C68E38E22D1A}">
      <dsp:nvSpPr>
        <dsp:cNvPr id="0" name=""/>
        <dsp:cNvSpPr/>
      </dsp:nvSpPr>
      <dsp:spPr>
        <a:xfrm>
          <a:off x="4208215" y="1953646"/>
          <a:ext cx="476062" cy="47606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901ED6-9CB8-426B-B47B-4163C726B088}">
      <dsp:nvSpPr>
        <dsp:cNvPr id="0" name=""/>
        <dsp:cNvSpPr/>
      </dsp:nvSpPr>
      <dsp:spPr>
        <a:xfrm>
          <a:off x="4446246" y="2191677"/>
          <a:ext cx="1886286" cy="346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256" tIns="0" rIns="0" bIns="0" numCol="1" spcCol="1270" anchor="t" anchorCtr="0">
          <a:noAutofit/>
        </a:bodyPr>
        <a:lstStyle/>
        <a:p>
          <a:pPr lvl="0" algn="l" defTabSz="1733550">
            <a:lnSpc>
              <a:spcPct val="90000"/>
            </a:lnSpc>
            <a:spcBef>
              <a:spcPct val="0"/>
            </a:spcBef>
            <a:spcAft>
              <a:spcPct val="35000"/>
            </a:spcAft>
          </a:pPr>
          <a:r>
            <a:rPr lang="en-US" sz="3900" kern="1200" smtClean="0"/>
            <a:t>Server Sent Events</a:t>
          </a:r>
          <a:endParaRPr lang="en-US" sz="3900" kern="1200" dirty="0"/>
        </a:p>
      </dsp:txBody>
      <dsp:txXfrm>
        <a:off x="4446246" y="2191677"/>
        <a:ext cx="1886286" cy="3469419"/>
      </dsp:txXfrm>
    </dsp:sp>
    <dsp:sp modelId="{8BBA28EF-3953-4EC8-8642-CE2A62822D0B}">
      <dsp:nvSpPr>
        <dsp:cNvPr id="0" name=""/>
        <dsp:cNvSpPr/>
      </dsp:nvSpPr>
      <dsp:spPr>
        <a:xfrm>
          <a:off x="6238218" y="1317024"/>
          <a:ext cx="637744" cy="63774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69B2D-B78D-4BAF-B933-4C04BE2C8904}">
      <dsp:nvSpPr>
        <dsp:cNvPr id="0" name=""/>
        <dsp:cNvSpPr/>
      </dsp:nvSpPr>
      <dsp:spPr>
        <a:xfrm>
          <a:off x="6557090" y="1635896"/>
          <a:ext cx="1886286" cy="402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928" tIns="0" rIns="0" bIns="0" numCol="1" spcCol="1270" anchor="t" anchorCtr="0">
          <a:noAutofit/>
        </a:bodyPr>
        <a:lstStyle/>
        <a:p>
          <a:pPr lvl="0" algn="l" defTabSz="1733550">
            <a:lnSpc>
              <a:spcPct val="90000"/>
            </a:lnSpc>
            <a:spcBef>
              <a:spcPct val="0"/>
            </a:spcBef>
            <a:spcAft>
              <a:spcPct val="35000"/>
            </a:spcAft>
          </a:pPr>
          <a:r>
            <a:rPr lang="en-US" sz="3900" kern="1200" smtClean="0"/>
            <a:t>Web Sockets</a:t>
          </a:r>
          <a:endParaRPr lang="en-US" sz="3900" kern="1200" dirty="0"/>
        </a:p>
      </dsp:txBody>
      <dsp:txXfrm>
        <a:off x="6557090" y="1635896"/>
        <a:ext cx="1886286" cy="402520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13</a:t>
            </a:fld>
            <a:endParaRPr lang="en-US"/>
          </a:p>
        </p:txBody>
      </p:sp>
    </p:spTree>
    <p:extLst>
      <p:ext uri="{BB962C8B-B14F-4D97-AF65-F5344CB8AC3E}">
        <p14:creationId xmlns:p14="http://schemas.microsoft.com/office/powerpoint/2010/main" val="2211356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virtualacademy.com/en-us/training-courses/implementing-entity-framework-with-mvc-8931" TargetMode="External"/><Relationship Id="rId2" Type="http://schemas.openxmlformats.org/officeDocument/2006/relationships/hyperlink" Target="https://github.com/aspnet/EntityFramework" TargetMode="External"/><Relationship Id="rId1" Type="http://schemas.openxmlformats.org/officeDocument/2006/relationships/slideLayout" Target="../slideLayouts/slideLayout4.xml"/><Relationship Id="rId4" Type="http://schemas.openxmlformats.org/officeDocument/2006/relationships/hyperlink" Target="https://www.microsoftvirtualacademy.com/en-us/training-courses/whats-new-with-aspnet-5-847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Making Server Calls and</a:t>
            </a:r>
            <a:br>
              <a:rPr lang="en-US" sz="4000" dirty="0" smtClean="0"/>
            </a:br>
            <a:r>
              <a:rPr lang="en-US" sz="4000" dirty="0" smtClean="0"/>
              <a:t>Persisting Data</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SignalR and </a:t>
            </a:r>
            <a:r>
              <a:rPr lang="en-US" dirty="0" err="1" smtClean="0"/>
              <a:t>Realtime</a:t>
            </a:r>
            <a:r>
              <a:rPr lang="en-US" dirty="0" smtClean="0"/>
              <a:t> Knockout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0338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on Older Servers or Clients</a:t>
            </a:r>
            <a:endParaRPr lang="en-US" dirty="0"/>
          </a:p>
        </p:txBody>
      </p:sp>
      <p:sp>
        <p:nvSpPr>
          <p:cNvPr id="4" name="Right Arrow 3"/>
          <p:cNvSpPr/>
          <p:nvPr/>
        </p:nvSpPr>
        <p:spPr bwMode="auto">
          <a:xfrm>
            <a:off x="2484144" y="2140686"/>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5" name="Right Arrow 4"/>
          <p:cNvSpPr/>
          <p:nvPr/>
        </p:nvSpPr>
        <p:spPr bwMode="auto">
          <a:xfrm>
            <a:off x="2484144" y="2565338"/>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6" name="Right Arrow 5"/>
          <p:cNvSpPr/>
          <p:nvPr/>
        </p:nvSpPr>
        <p:spPr bwMode="auto">
          <a:xfrm>
            <a:off x="2484144" y="2974806"/>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7" name="Right Arrow 6"/>
          <p:cNvSpPr/>
          <p:nvPr/>
        </p:nvSpPr>
        <p:spPr bwMode="auto">
          <a:xfrm flipH="1">
            <a:off x="2484143" y="3414642"/>
            <a:ext cx="7201933" cy="552814"/>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Here’s some data!</a:t>
            </a:r>
          </a:p>
        </p:txBody>
      </p:sp>
      <p:sp>
        <p:nvSpPr>
          <p:cNvPr id="8" name="Right Arrow 7"/>
          <p:cNvSpPr/>
          <p:nvPr/>
        </p:nvSpPr>
        <p:spPr bwMode="auto">
          <a:xfrm>
            <a:off x="2484144" y="3844569"/>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9" name="Right Arrow 8"/>
          <p:cNvSpPr/>
          <p:nvPr/>
        </p:nvSpPr>
        <p:spPr bwMode="auto">
          <a:xfrm>
            <a:off x="2484144" y="4263946"/>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10" name="Right Arrow 9"/>
          <p:cNvSpPr/>
          <p:nvPr/>
        </p:nvSpPr>
        <p:spPr bwMode="auto">
          <a:xfrm>
            <a:off x="2484144" y="4683323"/>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grpSp>
        <p:nvGrpSpPr>
          <p:cNvPr id="12" name="Group 11"/>
          <p:cNvGrpSpPr/>
          <p:nvPr/>
        </p:nvGrpSpPr>
        <p:grpSpPr>
          <a:xfrm>
            <a:off x="9978111" y="2747988"/>
            <a:ext cx="1799707" cy="2488149"/>
            <a:chOff x="5319334" y="1208138"/>
            <a:chExt cx="1264205" cy="1747802"/>
          </a:xfrm>
        </p:grpSpPr>
        <p:sp>
          <p:nvSpPr>
            <p:cNvPr id="13" name="Rectangle 1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15"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grpSp>
        <p:nvGrpSpPr>
          <p:cNvPr id="16" name="Group 15"/>
          <p:cNvGrpSpPr/>
          <p:nvPr/>
        </p:nvGrpSpPr>
        <p:grpSpPr>
          <a:xfrm>
            <a:off x="509809" y="2747988"/>
            <a:ext cx="1783773" cy="2307895"/>
            <a:chOff x="549019" y="2852212"/>
            <a:chExt cx="1614322" cy="2088656"/>
          </a:xfrm>
        </p:grpSpPr>
        <p:grpSp>
          <p:nvGrpSpPr>
            <p:cNvPr id="17" name="Group 16"/>
            <p:cNvGrpSpPr/>
            <p:nvPr/>
          </p:nvGrpSpPr>
          <p:grpSpPr>
            <a:xfrm>
              <a:off x="549019" y="2852212"/>
              <a:ext cx="1614322" cy="2088656"/>
              <a:chOff x="5319334" y="1208138"/>
              <a:chExt cx="1264205" cy="1635665"/>
            </a:xfrm>
          </p:grpSpPr>
          <p:sp>
            <p:nvSpPr>
              <p:cNvPr id="19" name="Rectangle 18"/>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8"/>
              <p:cNvSpPr txBox="1">
                <a:spLocks/>
              </p:cNvSpPr>
              <p:nvPr/>
            </p:nvSpPr>
            <p:spPr>
              <a:xfrm>
                <a:off x="5391249" y="2438898"/>
                <a:ext cx="1120375" cy="404905"/>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18"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55222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400" fill="hold"/>
                                        <p:tgtEl>
                                          <p:spTgt spid="4"/>
                                        </p:tgtEl>
                                        <p:attrNameLst>
                                          <p:attrName>ppt_x</p:attrName>
                                        </p:attrNameLst>
                                      </p:cBhvr>
                                      <p:tavLst>
                                        <p:tav tm="0">
                                          <p:val>
                                            <p:strVal val="0-#ppt_w/2"/>
                                          </p:val>
                                        </p:tav>
                                        <p:tav tm="100000">
                                          <p:val>
                                            <p:strVal val="#ppt_x"/>
                                          </p:val>
                                        </p:tav>
                                      </p:tavLst>
                                    </p:anim>
                                    <p:anim calcmode="lin" valueType="num">
                                      <p:cBhvr additive="base">
                                        <p:cTn id="8" dur="4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400" fill="hold"/>
                                        <p:tgtEl>
                                          <p:spTgt spid="5"/>
                                        </p:tgtEl>
                                        <p:attrNameLst>
                                          <p:attrName>ppt_x</p:attrName>
                                        </p:attrNameLst>
                                      </p:cBhvr>
                                      <p:tavLst>
                                        <p:tav tm="0">
                                          <p:val>
                                            <p:strVal val="0-#ppt_w/2"/>
                                          </p:val>
                                        </p:tav>
                                        <p:tav tm="100000">
                                          <p:val>
                                            <p:strVal val="#ppt_x"/>
                                          </p:val>
                                        </p:tav>
                                      </p:tavLst>
                                    </p:anim>
                                    <p:anim calcmode="lin" valueType="num">
                                      <p:cBhvr additive="base">
                                        <p:cTn id="13" dur="4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400" fill="hold"/>
                                        <p:tgtEl>
                                          <p:spTgt spid="6"/>
                                        </p:tgtEl>
                                        <p:attrNameLst>
                                          <p:attrName>ppt_x</p:attrName>
                                        </p:attrNameLst>
                                      </p:cBhvr>
                                      <p:tavLst>
                                        <p:tav tm="0">
                                          <p:val>
                                            <p:strVal val="0-#ppt_w/2"/>
                                          </p:val>
                                        </p:tav>
                                        <p:tav tm="100000">
                                          <p:val>
                                            <p:strVal val="#ppt_x"/>
                                          </p:val>
                                        </p:tav>
                                      </p:tavLst>
                                    </p:anim>
                                    <p:anim calcmode="lin" valueType="num">
                                      <p:cBhvr additive="base">
                                        <p:cTn id="1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400" fill="hold"/>
                                        <p:tgtEl>
                                          <p:spTgt spid="7"/>
                                        </p:tgtEl>
                                        <p:attrNameLst>
                                          <p:attrName>ppt_x</p:attrName>
                                        </p:attrNameLst>
                                      </p:cBhvr>
                                      <p:tavLst>
                                        <p:tav tm="0">
                                          <p:val>
                                            <p:strVal val="1+#ppt_w/2"/>
                                          </p:val>
                                        </p:tav>
                                        <p:tav tm="100000">
                                          <p:val>
                                            <p:strVal val="#ppt_x"/>
                                          </p:val>
                                        </p:tav>
                                      </p:tavLst>
                                    </p:anim>
                                    <p:anim calcmode="lin" valueType="num">
                                      <p:cBhvr additive="base">
                                        <p:cTn id="24" dur="4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400" fill="hold"/>
                                        <p:tgtEl>
                                          <p:spTgt spid="8"/>
                                        </p:tgtEl>
                                        <p:attrNameLst>
                                          <p:attrName>ppt_x</p:attrName>
                                        </p:attrNameLst>
                                      </p:cBhvr>
                                      <p:tavLst>
                                        <p:tav tm="0">
                                          <p:val>
                                            <p:strVal val="0-#ppt_w/2"/>
                                          </p:val>
                                        </p:tav>
                                        <p:tav tm="100000">
                                          <p:val>
                                            <p:strVal val="#ppt_x"/>
                                          </p:val>
                                        </p:tav>
                                      </p:tavLst>
                                    </p:anim>
                                    <p:anim calcmode="lin" valueType="num">
                                      <p:cBhvr additive="base">
                                        <p:cTn id="30" dur="4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400"/>
                            </p:stCondLst>
                            <p:childTnLst>
                              <p:par>
                                <p:cTn id="32" presetID="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400" fill="hold"/>
                                        <p:tgtEl>
                                          <p:spTgt spid="9"/>
                                        </p:tgtEl>
                                        <p:attrNameLst>
                                          <p:attrName>ppt_x</p:attrName>
                                        </p:attrNameLst>
                                      </p:cBhvr>
                                      <p:tavLst>
                                        <p:tav tm="0">
                                          <p:val>
                                            <p:strVal val="0-#ppt_w/2"/>
                                          </p:val>
                                        </p:tav>
                                        <p:tav tm="100000">
                                          <p:val>
                                            <p:strVal val="#ppt_x"/>
                                          </p:val>
                                        </p:tav>
                                      </p:tavLst>
                                    </p:anim>
                                    <p:anim calcmode="lin" valueType="num">
                                      <p:cBhvr additive="base">
                                        <p:cTn id="35" dur="4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800"/>
                            </p:stCondLst>
                            <p:childTnLst>
                              <p:par>
                                <p:cTn id="37" presetID="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400" fill="hold"/>
                                        <p:tgtEl>
                                          <p:spTgt spid="10"/>
                                        </p:tgtEl>
                                        <p:attrNameLst>
                                          <p:attrName>ppt_x</p:attrName>
                                        </p:attrNameLst>
                                      </p:cBhvr>
                                      <p:tavLst>
                                        <p:tav tm="0">
                                          <p:val>
                                            <p:strVal val="0-#ppt_w/2"/>
                                          </p:val>
                                        </p:tav>
                                        <p:tav tm="100000">
                                          <p:val>
                                            <p:strVal val="#ppt_x"/>
                                          </p:val>
                                        </p:tav>
                                      </p:tavLst>
                                    </p:anim>
                                    <p:anim calcmode="lin" valueType="num">
                                      <p:cBhvr additive="base">
                                        <p:cTn id="40"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on Modern Servers or Clients</a:t>
            </a:r>
            <a:endParaRPr lang="en-US" dirty="0"/>
          </a:p>
        </p:txBody>
      </p:sp>
      <p:sp>
        <p:nvSpPr>
          <p:cNvPr id="6" name="Right Arrow 5"/>
          <p:cNvSpPr/>
          <p:nvPr/>
        </p:nvSpPr>
        <p:spPr bwMode="auto">
          <a:xfrm>
            <a:off x="2484143" y="2746227"/>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I do real-time, do you?</a:t>
            </a:r>
          </a:p>
        </p:txBody>
      </p:sp>
      <p:sp>
        <p:nvSpPr>
          <p:cNvPr id="7" name="Right Arrow 6"/>
          <p:cNvSpPr/>
          <p:nvPr/>
        </p:nvSpPr>
        <p:spPr bwMode="auto">
          <a:xfrm flipH="1">
            <a:off x="2484143" y="3371434"/>
            <a:ext cx="7201933" cy="552814"/>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Yep!</a:t>
            </a:r>
          </a:p>
        </p:txBody>
      </p:sp>
      <p:grpSp>
        <p:nvGrpSpPr>
          <p:cNvPr id="12" name="Group 11"/>
          <p:cNvGrpSpPr/>
          <p:nvPr/>
        </p:nvGrpSpPr>
        <p:grpSpPr>
          <a:xfrm>
            <a:off x="9978111" y="2747988"/>
            <a:ext cx="1799707" cy="2269137"/>
            <a:chOff x="5319334" y="1208138"/>
            <a:chExt cx="1264205" cy="1593957"/>
          </a:xfrm>
        </p:grpSpPr>
        <p:sp>
          <p:nvSpPr>
            <p:cNvPr id="13" name="Rectangle 1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15" name="Text Placeholder 8"/>
            <p:cNvSpPr txBox="1">
              <a:spLocks/>
            </p:cNvSpPr>
            <p:nvPr/>
          </p:nvSpPr>
          <p:spPr>
            <a:xfrm>
              <a:off x="5391249" y="2438898"/>
              <a:ext cx="1120375" cy="363197"/>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grpSp>
        <p:nvGrpSpPr>
          <p:cNvPr id="16" name="Group 15"/>
          <p:cNvGrpSpPr/>
          <p:nvPr/>
        </p:nvGrpSpPr>
        <p:grpSpPr>
          <a:xfrm>
            <a:off x="509809" y="2747987"/>
            <a:ext cx="1783773" cy="2253623"/>
            <a:chOff x="549019" y="2852212"/>
            <a:chExt cx="1614322" cy="2039540"/>
          </a:xfrm>
        </p:grpSpPr>
        <p:grpSp>
          <p:nvGrpSpPr>
            <p:cNvPr id="17" name="Group 16"/>
            <p:cNvGrpSpPr/>
            <p:nvPr/>
          </p:nvGrpSpPr>
          <p:grpSpPr>
            <a:xfrm>
              <a:off x="549019" y="2852212"/>
              <a:ext cx="1614322" cy="2039540"/>
              <a:chOff x="5319334" y="1208138"/>
              <a:chExt cx="1264205" cy="1597201"/>
            </a:xfrm>
          </p:grpSpPr>
          <p:sp>
            <p:nvSpPr>
              <p:cNvPr id="19" name="Rectangle 18"/>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8"/>
              <p:cNvSpPr txBox="1">
                <a:spLocks/>
              </p:cNvSpPr>
              <p:nvPr/>
            </p:nvSpPr>
            <p:spPr>
              <a:xfrm>
                <a:off x="5391249" y="2438898"/>
                <a:ext cx="1120375" cy="366441"/>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18"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
        <p:nvSpPr>
          <p:cNvPr id="21" name="Left-Right Arrow 20"/>
          <p:cNvSpPr/>
          <p:nvPr/>
        </p:nvSpPr>
        <p:spPr bwMode="auto">
          <a:xfrm>
            <a:off x="2426677" y="3996641"/>
            <a:ext cx="7264623" cy="610394"/>
          </a:xfrm>
          <a:prstGeom prst="lef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43715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400" fill="hold"/>
                                        <p:tgtEl>
                                          <p:spTgt spid="7"/>
                                        </p:tgtEl>
                                        <p:attrNameLst>
                                          <p:attrName>ppt_x</p:attrName>
                                        </p:attrNameLst>
                                      </p:cBhvr>
                                      <p:tavLst>
                                        <p:tav tm="0">
                                          <p:val>
                                            <p:strVal val="1+#ppt_w/2"/>
                                          </p:val>
                                        </p:tav>
                                        <p:tav tm="100000">
                                          <p:val>
                                            <p:strVal val="#ppt_x"/>
                                          </p:val>
                                        </p:tav>
                                      </p:tavLst>
                                    </p:anim>
                                    <p:anim calcmode="lin" valueType="num">
                                      <p:cBhvr additive="base">
                                        <p:cTn id="14" dur="4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1">
                                            <p:bg/>
                                          </p:spTgt>
                                        </p:tgtEl>
                                        <p:attrNameLst>
                                          <p:attrName>style.visibility</p:attrName>
                                        </p:attrNameLst>
                                      </p:cBhvr>
                                      <p:to>
                                        <p:strVal val="visible"/>
                                      </p:to>
                                    </p:set>
                                    <p:animEffect transition="in" filter="plus(out)">
                                      <p:cBhvr>
                                        <p:cTn id="19" dur="500"/>
                                        <p:tgtEl>
                                          <p:spTgt spid="21">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plus(out)">
                                      <p:cBhvr>
                                        <p:cTn id="2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nvPr>
        </p:nvGraphicFramePr>
        <p:xfrm>
          <a:off x="2033059" y="429382"/>
          <a:ext cx="8982316" cy="5708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558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MVA</a:t>
            </a:r>
            <a:r>
              <a:rPr lang="en-US" dirty="0"/>
              <a:t>: </a:t>
            </a:r>
            <a:r>
              <a:rPr lang="en-US" dirty="0" smtClean="0"/>
              <a:t>Lighting </a:t>
            </a:r>
            <a:r>
              <a:rPr lang="en-US" dirty="0"/>
              <a:t>Up Real-Time Web Communications with SignalR</a:t>
            </a:r>
          </a:p>
        </p:txBody>
      </p:sp>
      <p:pic>
        <p:nvPicPr>
          <p:cNvPr id="4" name="Content Placeholder 3"/>
          <p:cNvPicPr>
            <a:picLocks noGrp="1" noChangeAspect="1"/>
          </p:cNvPicPr>
          <p:nvPr>
            <p:ph sz="quarter" idx="10"/>
          </p:nvPr>
        </p:nvPicPr>
        <p:blipFill rotWithShape="1">
          <a:blip r:embed="rId2"/>
          <a:srcRect l="21572" t="22450" r="22709" b="24772"/>
          <a:stretch/>
        </p:blipFill>
        <p:spPr>
          <a:xfrm>
            <a:off x="1546178" y="1565564"/>
            <a:ext cx="9099645" cy="4848320"/>
          </a:xfrm>
          <a:prstGeom prst="rect">
            <a:avLst/>
          </a:prstGeom>
        </p:spPr>
      </p:pic>
    </p:spTree>
    <p:extLst>
      <p:ext uri="{BB962C8B-B14F-4D97-AF65-F5344CB8AC3E}">
        <p14:creationId xmlns:p14="http://schemas.microsoft.com/office/powerpoint/2010/main" val="144964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SignalR with Knockout objects</a:t>
            </a:r>
            <a:endParaRPr lang="en-US" dirty="0"/>
          </a:p>
        </p:txBody>
      </p:sp>
      <p:sp>
        <p:nvSpPr>
          <p:cNvPr id="3" name="Content Placeholder 2"/>
          <p:cNvSpPr>
            <a:spLocks noGrp="1"/>
          </p:cNvSpPr>
          <p:nvPr>
            <p:ph sz="quarter" idx="10"/>
          </p:nvPr>
        </p:nvSpPr>
        <p:spPr/>
        <p:txBody>
          <a:bodyPr/>
          <a:lstStyle/>
          <a:p>
            <a:r>
              <a:rPr lang="en-US" dirty="0" smtClean="0"/>
              <a:t>SignalR automatically serializes JavaScript objects</a:t>
            </a:r>
          </a:p>
          <a:p>
            <a:r>
              <a:rPr lang="en-US" dirty="0" err="1" smtClean="0"/>
              <a:t>ko.toJSON</a:t>
            </a:r>
            <a:r>
              <a:rPr lang="en-US" dirty="0" smtClean="0"/>
              <a:t> converts an object to JSON string</a:t>
            </a:r>
          </a:p>
          <a:p>
            <a:pPr lvl="1"/>
            <a:r>
              <a:rPr lang="en-US" dirty="0" smtClean="0"/>
              <a:t>SignalR doesn’t want JSON, it just wants the object</a:t>
            </a:r>
          </a:p>
          <a:p>
            <a:r>
              <a:rPr lang="en-US" dirty="0" err="1" smtClean="0"/>
              <a:t>ko.toJS</a:t>
            </a:r>
            <a:r>
              <a:rPr lang="en-US" dirty="0" smtClean="0"/>
              <a:t> converts a Knockout object to a JavaScript object</a:t>
            </a:r>
          </a:p>
        </p:txBody>
      </p:sp>
    </p:spTree>
    <p:extLst>
      <p:ext uri="{BB962C8B-B14F-4D97-AF65-F5344CB8AC3E}">
        <p14:creationId xmlns:p14="http://schemas.microsoft.com/office/powerpoint/2010/main" val="197121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Knockout and SignalR serialization</a:t>
            </a:r>
            <a:endParaRPr lang="en-US" dirty="0"/>
          </a:p>
        </p:txBody>
      </p:sp>
      <p:sp>
        <p:nvSpPr>
          <p:cNvPr id="3" name="Content Placeholder 2"/>
          <p:cNvSpPr>
            <a:spLocks noGrp="1"/>
          </p:cNvSpPr>
          <p:nvPr>
            <p:ph sz="quarter" idx="10"/>
          </p:nvPr>
        </p:nvSpPr>
        <p:spPr/>
        <p:txBody>
          <a:bodyPr/>
          <a:lstStyle/>
          <a:p>
            <a:r>
              <a:rPr lang="en-US" dirty="0" err="1"/>
              <a:t>hub.server.save</a:t>
            </a:r>
            <a:r>
              <a:rPr lang="en-US" dirty="0"/>
              <a:t>(item</a:t>
            </a:r>
            <a:r>
              <a:rPr lang="en-US" dirty="0" smtClean="0"/>
              <a:t>);</a:t>
            </a:r>
          </a:p>
          <a:p>
            <a:pPr lvl="1"/>
            <a:r>
              <a:rPr lang="en-US" dirty="0" smtClean="0">
                <a:solidFill>
                  <a:srgbClr val="FF0000"/>
                </a:solidFill>
              </a:rPr>
              <a:t>FAIL!</a:t>
            </a:r>
          </a:p>
          <a:p>
            <a:pPr lvl="1"/>
            <a:r>
              <a:rPr lang="en-US" dirty="0" smtClean="0"/>
              <a:t>You’re trying to upload a wrapped object</a:t>
            </a:r>
            <a:endParaRPr lang="en-US" dirty="0"/>
          </a:p>
          <a:p>
            <a:r>
              <a:rPr lang="en-US" dirty="0" err="1"/>
              <a:t>hub.server.save</a:t>
            </a:r>
            <a:r>
              <a:rPr lang="en-US" dirty="0"/>
              <a:t>(</a:t>
            </a:r>
            <a:r>
              <a:rPr lang="en-US" dirty="0" err="1"/>
              <a:t>ko.toJSON</a:t>
            </a:r>
            <a:r>
              <a:rPr lang="en-US" dirty="0"/>
              <a:t>(item</a:t>
            </a:r>
            <a:r>
              <a:rPr lang="en-US" dirty="0" smtClean="0"/>
              <a:t>));</a:t>
            </a:r>
          </a:p>
          <a:p>
            <a:pPr lvl="1"/>
            <a:r>
              <a:rPr lang="en-US" dirty="0" smtClean="0">
                <a:solidFill>
                  <a:srgbClr val="FF0000"/>
                </a:solidFill>
              </a:rPr>
              <a:t>FAIL!</a:t>
            </a:r>
          </a:p>
          <a:p>
            <a:pPr lvl="1"/>
            <a:r>
              <a:rPr lang="en-US" dirty="0" smtClean="0"/>
              <a:t>SignalR wants the object, not a JSON string</a:t>
            </a:r>
            <a:endParaRPr lang="en-US" dirty="0"/>
          </a:p>
          <a:p>
            <a:r>
              <a:rPr lang="en-US" dirty="0" err="1"/>
              <a:t>hub.server.save</a:t>
            </a:r>
            <a:r>
              <a:rPr lang="en-US" dirty="0"/>
              <a:t>(</a:t>
            </a:r>
            <a:r>
              <a:rPr lang="en-US" dirty="0" err="1"/>
              <a:t>ko.toJS</a:t>
            </a:r>
            <a:r>
              <a:rPr lang="en-US" dirty="0"/>
              <a:t>(item));</a:t>
            </a:r>
          </a:p>
          <a:p>
            <a:pPr lvl="1"/>
            <a:r>
              <a:rPr lang="en-US" dirty="0" smtClean="0">
                <a:solidFill>
                  <a:srgbClr val="00B050"/>
                </a:solidFill>
              </a:rPr>
              <a:t>Success!!</a:t>
            </a:r>
            <a:endParaRPr lang="en-US" dirty="0">
              <a:solidFill>
                <a:srgbClr val="00B050"/>
              </a:solidFill>
            </a:endParaRPr>
          </a:p>
        </p:txBody>
      </p:sp>
    </p:spTree>
    <p:extLst>
      <p:ext uri="{BB962C8B-B14F-4D97-AF65-F5344CB8AC3E}">
        <p14:creationId xmlns:p14="http://schemas.microsoft.com/office/powerpoint/2010/main" val="36354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and Updating via SignalR</a:t>
            </a:r>
            <a:endParaRPr lang="en-US" dirty="0"/>
          </a:p>
        </p:txBody>
      </p:sp>
    </p:spTree>
    <p:extLst>
      <p:ext uri="{BB962C8B-B14F-4D97-AF65-F5344CB8AC3E}">
        <p14:creationId xmlns:p14="http://schemas.microsoft.com/office/powerpoint/2010/main" val="4235247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Making server calls and persisting data</a:t>
            </a:r>
            <a:endParaRPr lang="en-US" dirty="0"/>
          </a:p>
        </p:txBody>
      </p:sp>
      <p:sp>
        <p:nvSpPr>
          <p:cNvPr id="5" name="Content Placeholder 4"/>
          <p:cNvSpPr>
            <a:spLocks noGrp="1"/>
          </p:cNvSpPr>
          <p:nvPr>
            <p:ph sz="quarter" idx="10"/>
          </p:nvPr>
        </p:nvSpPr>
        <p:spPr/>
        <p:txBody>
          <a:bodyPr/>
          <a:lstStyle/>
          <a:p>
            <a:r>
              <a:rPr lang="en-US" dirty="0" smtClean="0"/>
              <a:t>Knockout and Ajax</a:t>
            </a:r>
          </a:p>
          <a:p>
            <a:r>
              <a:rPr lang="en-US" dirty="0" smtClean="0"/>
              <a:t>Entity Framework overview</a:t>
            </a:r>
          </a:p>
          <a:p>
            <a:r>
              <a:rPr lang="en-US" dirty="0" smtClean="0"/>
              <a:t>Loading data with Ajax</a:t>
            </a:r>
          </a:p>
          <a:p>
            <a:r>
              <a:rPr lang="en-US" dirty="0" smtClean="0"/>
              <a:t>Saving data with Ajax</a:t>
            </a:r>
          </a:p>
          <a:p>
            <a:r>
              <a:rPr lang="en-US" dirty="0" smtClean="0"/>
              <a:t>SignalR</a:t>
            </a:r>
            <a:endParaRPr lang="en-US" dirty="0"/>
          </a:p>
        </p:txBody>
      </p:sp>
    </p:spTree>
    <p:extLst>
      <p:ext uri="{BB962C8B-B14F-4D97-AF65-F5344CB8AC3E}">
        <p14:creationId xmlns:p14="http://schemas.microsoft.com/office/powerpoint/2010/main" val="275732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Knockout and Ajax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Entity Framework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15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Content Placeholder 2"/>
          <p:cNvSpPr>
            <a:spLocks noGrp="1"/>
          </p:cNvSpPr>
          <p:nvPr>
            <p:ph sz="quarter" idx="10"/>
          </p:nvPr>
        </p:nvSpPr>
        <p:spPr/>
        <p:txBody>
          <a:bodyPr/>
          <a:lstStyle/>
          <a:p>
            <a:r>
              <a:rPr lang="en-US" dirty="0" smtClean="0"/>
              <a:t>Entity </a:t>
            </a:r>
            <a:r>
              <a:rPr lang="en-US" dirty="0"/>
              <a:t>Framework (EF) is an object-relational mapper that enables .NET developers to work with relational data using domain-specific objects</a:t>
            </a:r>
            <a:r>
              <a:rPr lang="en-US" dirty="0" smtClean="0"/>
              <a:t>.</a:t>
            </a:r>
          </a:p>
          <a:p>
            <a:r>
              <a:rPr lang="en-US" dirty="0" smtClean="0"/>
              <a:t>EF7 is cross-platform, more lightweight, and works with non-relational databases.</a:t>
            </a:r>
          </a:p>
          <a:p>
            <a:r>
              <a:rPr lang="en-US" dirty="0" smtClean="0"/>
              <a:t>Not required for Knockout, we’re just showing it as an example.</a:t>
            </a:r>
            <a:endParaRPr lang="en-US" dirty="0"/>
          </a:p>
        </p:txBody>
      </p:sp>
    </p:spTree>
    <p:extLst>
      <p:ext uri="{BB962C8B-B14F-4D97-AF65-F5344CB8AC3E}">
        <p14:creationId xmlns:p14="http://schemas.microsoft.com/office/powerpoint/2010/main" val="34642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Resources</a:t>
            </a:r>
            <a:endParaRPr lang="en-US" dirty="0"/>
          </a:p>
        </p:txBody>
      </p:sp>
      <p:sp>
        <p:nvSpPr>
          <p:cNvPr id="3" name="Content Placeholder 2"/>
          <p:cNvSpPr>
            <a:spLocks noGrp="1"/>
          </p:cNvSpPr>
          <p:nvPr>
            <p:ph sz="quarter" idx="10"/>
          </p:nvPr>
        </p:nvSpPr>
        <p:spPr/>
        <p:txBody>
          <a:bodyPr/>
          <a:lstStyle/>
          <a:p>
            <a:r>
              <a:rPr lang="en-US" dirty="0">
                <a:hlinkClick r:id="rId2"/>
              </a:rPr>
              <a:t>https://</a:t>
            </a:r>
            <a:r>
              <a:rPr lang="en-US" dirty="0" smtClean="0">
                <a:hlinkClick r:id="rId2"/>
              </a:rPr>
              <a:t>github.com/aspnet/EntityFramework</a:t>
            </a:r>
            <a:endParaRPr lang="en-US" dirty="0" smtClean="0"/>
          </a:p>
          <a:p>
            <a:r>
              <a:rPr lang="en-US" dirty="0">
                <a:hlinkClick r:id="rId3"/>
              </a:rPr>
              <a:t>Implementing Entity Framework with </a:t>
            </a:r>
            <a:r>
              <a:rPr lang="en-US" dirty="0" smtClean="0">
                <a:hlinkClick r:id="rId3"/>
              </a:rPr>
              <a:t>MVC</a:t>
            </a:r>
            <a:endParaRPr lang="en-US" dirty="0" smtClean="0"/>
          </a:p>
          <a:p>
            <a:r>
              <a:rPr lang="en-US" dirty="0" smtClean="0">
                <a:hlinkClick r:id="rId4"/>
              </a:rPr>
              <a:t>What’s New With ASP.NET 5</a:t>
            </a:r>
            <a:r>
              <a:rPr lang="en-US" dirty="0" smtClean="0"/>
              <a:t> (EF7)</a:t>
            </a:r>
            <a:endParaRPr lang="en-US" dirty="0"/>
          </a:p>
        </p:txBody>
      </p:sp>
    </p:spTree>
    <p:extLst>
      <p:ext uri="{BB962C8B-B14F-4D97-AF65-F5344CB8AC3E}">
        <p14:creationId xmlns:p14="http://schemas.microsoft.com/office/powerpoint/2010/main" val="311341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Loading Data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5113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via Ajax</a:t>
            </a:r>
            <a:endParaRPr lang="en-US" dirty="0"/>
          </a:p>
        </p:txBody>
      </p:sp>
    </p:spTree>
    <p:extLst>
      <p:ext uri="{BB962C8B-B14F-4D97-AF65-F5344CB8AC3E}">
        <p14:creationId xmlns:p14="http://schemas.microsoft.com/office/powerpoint/2010/main" val="77245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Data via Ajax</a:t>
            </a:r>
            <a:endParaRPr lang="en-US" dirty="0"/>
          </a:p>
        </p:txBody>
      </p:sp>
    </p:spTree>
    <p:extLst>
      <p:ext uri="{BB962C8B-B14F-4D97-AF65-F5344CB8AC3E}">
        <p14:creationId xmlns:p14="http://schemas.microsoft.com/office/powerpoint/2010/main" val="3310139118"/>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6427</TotalTime>
  <Words>272</Words>
  <Application>Microsoft Office PowerPoint</Application>
  <PresentationFormat>Widescreen</PresentationFormat>
  <Paragraphs>62</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Segoe UI Light</vt:lpstr>
      <vt:lpstr>MVA</vt:lpstr>
      <vt:lpstr>Making Server Calls and Persisting Data</vt:lpstr>
      <vt:lpstr>Making server calls and persisting data</vt:lpstr>
      <vt:lpstr>PowerPoint Presentation</vt:lpstr>
      <vt:lpstr>PowerPoint Presentation</vt:lpstr>
      <vt:lpstr>Entity Framework</vt:lpstr>
      <vt:lpstr>Entity Framework Resources</vt:lpstr>
      <vt:lpstr>PowerPoint Presentation</vt:lpstr>
      <vt:lpstr>Loading Data via Ajax</vt:lpstr>
      <vt:lpstr>Saving Data via Ajax</vt:lpstr>
      <vt:lpstr>PowerPoint Presentation</vt:lpstr>
      <vt:lpstr>SignalR on Older Servers or Clients</vt:lpstr>
      <vt:lpstr>SignalR on Modern Servers or Clients</vt:lpstr>
      <vt:lpstr>SignalR Fallback</vt:lpstr>
      <vt:lpstr>MVA: Lighting Up Real-Time Web Communications with SignalR</vt:lpstr>
      <vt:lpstr>Calling SignalR with Knockout objects</vt:lpstr>
      <vt:lpstr>Knockout and SignalR serialization</vt:lpstr>
      <vt:lpstr>Saving and Updating via SignalR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140</cp:revision>
  <dcterms:created xsi:type="dcterms:W3CDTF">2014-06-11T19:38:55Z</dcterms:created>
  <dcterms:modified xsi:type="dcterms:W3CDTF">2015-09-08T22:25:55Z</dcterms:modified>
</cp:coreProperties>
</file>