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hayriam@gmail.com" initials="m" lastIdx="2" clrIdx="0">
    <p:extLst>
      <p:ext uri="{19B8F6BF-5375-455C-9EA6-DF929625EA0E}">
        <p15:presenceInfo xmlns:p15="http://schemas.microsoft.com/office/powerpoint/2012/main" userId="03ba6038c5bb644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P\Downloads\KPMG_VI_New_raw_data_update_final.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P\Downloads\KPMG_VI_New_raw_data_update_final.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HP\Downloads\KPMG_VI_New_raw_data_update_final.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HP\Downloads\KPMG_VI_New_raw_data_update_final.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[KPMG_VI_New_raw_data_update_final.xlsx]Sheet11!PivotTable6</c:name>
    <c:fmtId val="33"/>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1379544770018502"/>
          <c:y val="2.760059051137953E-2"/>
          <c:w val="0.73443784690848068"/>
          <c:h val="0.82814947645729575"/>
        </c:manualLayout>
      </c:layout>
      <c:barChart>
        <c:barDir val="col"/>
        <c:grouping val="clustered"/>
        <c:varyColors val="0"/>
        <c:ser>
          <c:idx val="0"/>
          <c:order val="0"/>
          <c:tx>
            <c:strRef>
              <c:f>Sheet11!$B$3:$B$4</c:f>
              <c:strCache>
                <c:ptCount val="1"/>
                <c:pt idx="0">
                  <c:v>Female</c:v>
                </c:pt>
              </c:strCache>
            </c:strRef>
          </c:tx>
          <c:spPr>
            <a:solidFill>
              <a:schemeClr val="accent1"/>
            </a:solidFill>
            <a:ln>
              <a:noFill/>
            </a:ln>
            <a:effectLst/>
          </c:spPr>
          <c:invertIfNegative val="0"/>
          <c:cat>
            <c:strRef>
              <c:f>Sheet11!$A$5</c:f>
              <c:strCache>
                <c:ptCount val="1"/>
                <c:pt idx="0">
                  <c:v>Total</c:v>
                </c:pt>
              </c:strCache>
            </c:strRef>
          </c:cat>
          <c:val>
            <c:numRef>
              <c:f>Sheet11!$B$5</c:f>
              <c:numCache>
                <c:formatCode>General</c:formatCode>
                <c:ptCount val="1"/>
                <c:pt idx="0">
                  <c:v>69931</c:v>
                </c:pt>
              </c:numCache>
            </c:numRef>
          </c:val>
          <c:extLst>
            <c:ext xmlns:c16="http://schemas.microsoft.com/office/drawing/2014/chart" uri="{C3380CC4-5D6E-409C-BE32-E72D297353CC}">
              <c16:uniqueId val="{00000000-DFB3-44CA-B5CC-E8C3584187EE}"/>
            </c:ext>
          </c:extLst>
        </c:ser>
        <c:ser>
          <c:idx val="1"/>
          <c:order val="1"/>
          <c:tx>
            <c:strRef>
              <c:f>Sheet11!$C$3:$C$4</c:f>
              <c:strCache>
                <c:ptCount val="1"/>
                <c:pt idx="0">
                  <c:v>Male</c:v>
                </c:pt>
              </c:strCache>
            </c:strRef>
          </c:tx>
          <c:spPr>
            <a:solidFill>
              <a:schemeClr val="accent2"/>
            </a:solidFill>
            <a:ln>
              <a:noFill/>
            </a:ln>
            <a:effectLst/>
          </c:spPr>
          <c:invertIfNegative val="0"/>
          <c:cat>
            <c:strRef>
              <c:f>Sheet11!$A$5</c:f>
              <c:strCache>
                <c:ptCount val="1"/>
                <c:pt idx="0">
                  <c:v>Total</c:v>
                </c:pt>
              </c:strCache>
            </c:strRef>
          </c:cat>
          <c:val>
            <c:numRef>
              <c:f>Sheet11!$C$5</c:f>
              <c:numCache>
                <c:formatCode>General</c:formatCode>
                <c:ptCount val="1"/>
                <c:pt idx="0">
                  <c:v>67307</c:v>
                </c:pt>
              </c:numCache>
            </c:numRef>
          </c:val>
          <c:extLst>
            <c:ext xmlns:c16="http://schemas.microsoft.com/office/drawing/2014/chart" uri="{C3380CC4-5D6E-409C-BE32-E72D297353CC}">
              <c16:uniqueId val="{00000001-DFB3-44CA-B5CC-E8C3584187EE}"/>
            </c:ext>
          </c:extLst>
        </c:ser>
        <c:dLbls>
          <c:showLegendKey val="0"/>
          <c:showVal val="0"/>
          <c:showCatName val="0"/>
          <c:showSerName val="0"/>
          <c:showPercent val="0"/>
          <c:showBubbleSize val="0"/>
        </c:dLbls>
        <c:gapWidth val="219"/>
        <c:overlap val="-27"/>
        <c:axId val="1044995472"/>
        <c:axId val="1045010448"/>
      </c:barChart>
      <c:catAx>
        <c:axId val="10449954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45010448"/>
        <c:crosses val="autoZero"/>
        <c:auto val="1"/>
        <c:lblAlgn val="ctr"/>
        <c:lblOffset val="100"/>
        <c:noMultiLvlLbl val="0"/>
      </c:catAx>
      <c:valAx>
        <c:axId val="10450104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4499547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[KPMG_VI_New_raw_data_update_final.xlsx]Sheet10!PivotTable5</c:name>
    <c:fmtId val="1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Bike</a:t>
            </a:r>
            <a:r>
              <a:rPr lang="en-US" baseline="0"/>
              <a:t> Related Purchases Based On Industry</a:t>
            </a:r>
            <a:endParaRPr lang="en-US"/>
          </a:p>
        </c:rich>
      </c:tx>
      <c:layout>
        <c:manualLayout>
          <c:xMode val="edge"/>
          <c:yMode val="edge"/>
          <c:x val="0.15942533052406443"/>
          <c:y val="1.9110769048605765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Sheet10!$B$3</c:f>
              <c:strCache>
                <c:ptCount val="1"/>
                <c:pt idx="0">
                  <c:v>Total</c:v>
                </c:pt>
              </c:strCache>
            </c:strRef>
          </c:tx>
          <c:spPr>
            <a:solidFill>
              <a:schemeClr val="accent1"/>
            </a:solidFill>
            <a:ln>
              <a:noFill/>
            </a:ln>
            <a:effectLst/>
          </c:spPr>
          <c:invertIfNegative val="0"/>
          <c:cat>
            <c:strRef>
              <c:f>Sheet10!$A$4:$A$13</c:f>
              <c:strCache>
                <c:ptCount val="9"/>
                <c:pt idx="0">
                  <c:v>Argiculture</c:v>
                </c:pt>
                <c:pt idx="1">
                  <c:v>Entertainment</c:v>
                </c:pt>
                <c:pt idx="2">
                  <c:v>Financial Services</c:v>
                </c:pt>
                <c:pt idx="3">
                  <c:v>Health</c:v>
                </c:pt>
                <c:pt idx="4">
                  <c:v>IT</c:v>
                </c:pt>
                <c:pt idx="5">
                  <c:v>Manufacturing</c:v>
                </c:pt>
                <c:pt idx="6">
                  <c:v>Property</c:v>
                </c:pt>
                <c:pt idx="7">
                  <c:v>Retail</c:v>
                </c:pt>
                <c:pt idx="8">
                  <c:v>Telecommunications</c:v>
                </c:pt>
              </c:strCache>
            </c:strRef>
          </c:cat>
          <c:val>
            <c:numRef>
              <c:f>Sheet10!$B$4:$B$13</c:f>
              <c:numCache>
                <c:formatCode>General</c:formatCode>
                <c:ptCount val="9"/>
                <c:pt idx="0">
                  <c:v>5245</c:v>
                </c:pt>
                <c:pt idx="1">
                  <c:v>5534</c:v>
                </c:pt>
                <c:pt idx="2">
                  <c:v>32091</c:v>
                </c:pt>
                <c:pt idx="3">
                  <c:v>26390</c:v>
                </c:pt>
                <c:pt idx="4">
                  <c:v>6213</c:v>
                </c:pt>
                <c:pt idx="5">
                  <c:v>33336</c:v>
                </c:pt>
                <c:pt idx="6">
                  <c:v>11467</c:v>
                </c:pt>
                <c:pt idx="7">
                  <c:v>14482</c:v>
                </c:pt>
                <c:pt idx="8">
                  <c:v>2480</c:v>
                </c:pt>
              </c:numCache>
            </c:numRef>
          </c:val>
          <c:extLst>
            <c:ext xmlns:c16="http://schemas.microsoft.com/office/drawing/2014/chart" uri="{C3380CC4-5D6E-409C-BE32-E72D297353CC}">
              <c16:uniqueId val="{00000000-31A5-4E5B-BF4F-709E0A560BDA}"/>
            </c:ext>
          </c:extLst>
        </c:ser>
        <c:dLbls>
          <c:showLegendKey val="0"/>
          <c:showVal val="0"/>
          <c:showCatName val="0"/>
          <c:showSerName val="0"/>
          <c:showPercent val="0"/>
          <c:showBubbleSize val="0"/>
        </c:dLbls>
        <c:gapWidth val="219"/>
        <c:axId val="985057552"/>
        <c:axId val="985048816"/>
      </c:barChart>
      <c:catAx>
        <c:axId val="9850575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85048816"/>
        <c:crosses val="autoZero"/>
        <c:auto val="1"/>
        <c:lblAlgn val="ctr"/>
        <c:lblOffset val="100"/>
        <c:noMultiLvlLbl val="0"/>
      </c:catAx>
      <c:valAx>
        <c:axId val="9850488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8505755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[KPMG_VI_New_raw_data_update_final.xlsx]Sheet6!PivotTable3</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Age</a:t>
            </a:r>
            <a:r>
              <a:rPr lang="en-US" baseline="0"/>
              <a:t> Clusters Profit</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Sheet6!$B$3:$B$4</c:f>
              <c:strCache>
                <c:ptCount val="1"/>
                <c:pt idx="0">
                  <c:v>Affluent Customer</c:v>
                </c:pt>
              </c:strCache>
            </c:strRef>
          </c:tx>
          <c:spPr>
            <a:solidFill>
              <a:schemeClr val="accent1"/>
            </a:solidFill>
            <a:ln>
              <a:noFill/>
            </a:ln>
            <a:effectLst/>
          </c:spPr>
          <c:invertIfNegative val="0"/>
          <c:cat>
            <c:strRef>
              <c:f>Sheet6!$A$5:$A$13</c:f>
              <c:strCache>
                <c:ptCount val="8"/>
                <c:pt idx="0">
                  <c:v>20-29</c:v>
                </c:pt>
                <c:pt idx="1">
                  <c:v>30-39</c:v>
                </c:pt>
                <c:pt idx="2">
                  <c:v>40-49</c:v>
                </c:pt>
                <c:pt idx="3">
                  <c:v>50-59</c:v>
                </c:pt>
                <c:pt idx="4">
                  <c:v>60-69</c:v>
                </c:pt>
                <c:pt idx="5">
                  <c:v>70-79</c:v>
                </c:pt>
                <c:pt idx="6">
                  <c:v>80-89</c:v>
                </c:pt>
                <c:pt idx="7">
                  <c:v>90-99</c:v>
                </c:pt>
              </c:strCache>
            </c:strRef>
          </c:cat>
          <c:val>
            <c:numRef>
              <c:f>Sheet6!$B$5:$B$13</c:f>
              <c:numCache>
                <c:formatCode>_("$"* #,##0_);_("$"* \(#,##0\);_("$"* "-"??_);_(@_)</c:formatCode>
                <c:ptCount val="8"/>
                <c:pt idx="0">
                  <c:v>61746.799999999988</c:v>
                </c:pt>
                <c:pt idx="1">
                  <c:v>57025.78</c:v>
                </c:pt>
                <c:pt idx="2">
                  <c:v>115938.99000000003</c:v>
                </c:pt>
                <c:pt idx="3">
                  <c:v>64917.339999999967</c:v>
                </c:pt>
                <c:pt idx="4">
                  <c:v>57443.599999999991</c:v>
                </c:pt>
                <c:pt idx="5">
                  <c:v>1103.43</c:v>
                </c:pt>
                <c:pt idx="7">
                  <c:v>195.33999999999992</c:v>
                </c:pt>
              </c:numCache>
            </c:numRef>
          </c:val>
          <c:extLst>
            <c:ext xmlns:c16="http://schemas.microsoft.com/office/drawing/2014/chart" uri="{C3380CC4-5D6E-409C-BE32-E72D297353CC}">
              <c16:uniqueId val="{00000000-45A5-4A03-9CEA-8230357816B2}"/>
            </c:ext>
          </c:extLst>
        </c:ser>
        <c:ser>
          <c:idx val="1"/>
          <c:order val="1"/>
          <c:tx>
            <c:strRef>
              <c:f>Sheet6!$C$3:$C$4</c:f>
              <c:strCache>
                <c:ptCount val="1"/>
                <c:pt idx="0">
                  <c:v>High Net Worth</c:v>
                </c:pt>
              </c:strCache>
            </c:strRef>
          </c:tx>
          <c:spPr>
            <a:solidFill>
              <a:schemeClr val="accent2"/>
            </a:solidFill>
            <a:ln>
              <a:noFill/>
            </a:ln>
            <a:effectLst/>
          </c:spPr>
          <c:invertIfNegative val="0"/>
          <c:cat>
            <c:strRef>
              <c:f>Sheet6!$A$5:$A$13</c:f>
              <c:strCache>
                <c:ptCount val="8"/>
                <c:pt idx="0">
                  <c:v>20-29</c:v>
                </c:pt>
                <c:pt idx="1">
                  <c:v>30-39</c:v>
                </c:pt>
                <c:pt idx="2">
                  <c:v>40-49</c:v>
                </c:pt>
                <c:pt idx="3">
                  <c:v>50-59</c:v>
                </c:pt>
                <c:pt idx="4">
                  <c:v>60-69</c:v>
                </c:pt>
                <c:pt idx="5">
                  <c:v>70-79</c:v>
                </c:pt>
                <c:pt idx="6">
                  <c:v>80-89</c:v>
                </c:pt>
                <c:pt idx="7">
                  <c:v>90-99</c:v>
                </c:pt>
              </c:strCache>
            </c:strRef>
          </c:cat>
          <c:val>
            <c:numRef>
              <c:f>Sheet6!$C$5:$C$13</c:f>
              <c:numCache>
                <c:formatCode>_("$"* #,##0_);_("$"* \(#,##0\);_("$"* "-"??_);_(@_)</c:formatCode>
                <c:ptCount val="8"/>
                <c:pt idx="0">
                  <c:v>52724.169999999984</c:v>
                </c:pt>
                <c:pt idx="1">
                  <c:v>83515.020000000033</c:v>
                </c:pt>
                <c:pt idx="2">
                  <c:v>140585.01999999993</c:v>
                </c:pt>
                <c:pt idx="3">
                  <c:v>64450.749999999978</c:v>
                </c:pt>
                <c:pt idx="4">
                  <c:v>61097.32</c:v>
                </c:pt>
                <c:pt idx="5">
                  <c:v>1215.3399999999999</c:v>
                </c:pt>
              </c:numCache>
            </c:numRef>
          </c:val>
          <c:extLst>
            <c:ext xmlns:c16="http://schemas.microsoft.com/office/drawing/2014/chart" uri="{C3380CC4-5D6E-409C-BE32-E72D297353CC}">
              <c16:uniqueId val="{00000001-45A5-4A03-9CEA-8230357816B2}"/>
            </c:ext>
          </c:extLst>
        </c:ser>
        <c:ser>
          <c:idx val="2"/>
          <c:order val="2"/>
          <c:tx>
            <c:strRef>
              <c:f>Sheet6!$D$3:$D$4</c:f>
              <c:strCache>
                <c:ptCount val="1"/>
                <c:pt idx="0">
                  <c:v>Mass Customer</c:v>
                </c:pt>
              </c:strCache>
            </c:strRef>
          </c:tx>
          <c:spPr>
            <a:solidFill>
              <a:schemeClr val="accent3"/>
            </a:solidFill>
            <a:ln>
              <a:noFill/>
            </a:ln>
            <a:effectLst/>
          </c:spPr>
          <c:invertIfNegative val="0"/>
          <c:cat>
            <c:strRef>
              <c:f>Sheet6!$A$5:$A$13</c:f>
              <c:strCache>
                <c:ptCount val="8"/>
                <c:pt idx="0">
                  <c:v>20-29</c:v>
                </c:pt>
                <c:pt idx="1">
                  <c:v>30-39</c:v>
                </c:pt>
                <c:pt idx="2">
                  <c:v>40-49</c:v>
                </c:pt>
                <c:pt idx="3">
                  <c:v>50-59</c:v>
                </c:pt>
                <c:pt idx="4">
                  <c:v>60-69</c:v>
                </c:pt>
                <c:pt idx="5">
                  <c:v>70-79</c:v>
                </c:pt>
                <c:pt idx="6">
                  <c:v>80-89</c:v>
                </c:pt>
                <c:pt idx="7">
                  <c:v>90-99</c:v>
                </c:pt>
              </c:strCache>
            </c:strRef>
          </c:cat>
          <c:val>
            <c:numRef>
              <c:f>Sheet6!$D$5:$D$13</c:f>
              <c:numCache>
                <c:formatCode>_("$"* #,##0_);_("$"* \(#,##0\);_("$"* "-"??_);_(@_)</c:formatCode>
                <c:ptCount val="8"/>
                <c:pt idx="0">
                  <c:v>93884.62</c:v>
                </c:pt>
                <c:pt idx="1">
                  <c:v>122236.95000000006</c:v>
                </c:pt>
                <c:pt idx="2">
                  <c:v>262703.64999999956</c:v>
                </c:pt>
                <c:pt idx="3">
                  <c:v>152826.41999999998</c:v>
                </c:pt>
                <c:pt idx="4">
                  <c:v>132297.89000000007</c:v>
                </c:pt>
                <c:pt idx="6">
                  <c:v>903.11</c:v>
                </c:pt>
              </c:numCache>
            </c:numRef>
          </c:val>
          <c:extLst>
            <c:ext xmlns:c16="http://schemas.microsoft.com/office/drawing/2014/chart" uri="{C3380CC4-5D6E-409C-BE32-E72D297353CC}">
              <c16:uniqueId val="{00000002-45A5-4A03-9CEA-8230357816B2}"/>
            </c:ext>
          </c:extLst>
        </c:ser>
        <c:dLbls>
          <c:showLegendKey val="0"/>
          <c:showVal val="0"/>
          <c:showCatName val="0"/>
          <c:showSerName val="0"/>
          <c:showPercent val="0"/>
          <c:showBubbleSize val="0"/>
        </c:dLbls>
        <c:gapWidth val="219"/>
        <c:overlap val="-27"/>
        <c:axId val="1027426048"/>
        <c:axId val="1027443104"/>
      </c:barChart>
      <c:catAx>
        <c:axId val="10274260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27443104"/>
        <c:crosses val="autoZero"/>
        <c:auto val="1"/>
        <c:lblAlgn val="ctr"/>
        <c:lblOffset val="100"/>
        <c:noMultiLvlLbl val="0"/>
      </c:catAx>
      <c:valAx>
        <c:axId val="1027443104"/>
        <c:scaling>
          <c:orientation val="minMax"/>
        </c:scaling>
        <c:delete val="0"/>
        <c:axPos val="l"/>
        <c:majorGridlines>
          <c:spPr>
            <a:ln w="9525" cap="flat" cmpd="sng" algn="ctr">
              <a:solidFill>
                <a:schemeClr val="tx1">
                  <a:lumMod val="15000"/>
                  <a:lumOff val="85000"/>
                </a:schemeClr>
              </a:solidFill>
              <a:round/>
            </a:ln>
            <a:effectLst/>
          </c:spPr>
        </c:majorGridlines>
        <c:numFmt formatCode="_(&quot;$&quot;* #,##0_);_(&quot;$&quot;* \(#,##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2742604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[KPMG_VI_New_raw_data_update_final.xlsx]Sheet7!PivotTable4</c:name>
    <c:fmtId val="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Number Of Cars In Each State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dLbl>
          <c:idx val="0"/>
          <c:showLegendKey val="0"/>
          <c:showVal val="0"/>
          <c:showCatName val="0"/>
          <c:showSerName val="0"/>
          <c:showPercent val="0"/>
          <c:showBubbleSize val="0"/>
          <c:extLst>
            <c:ext xmlns:c15="http://schemas.microsoft.com/office/drawing/2012/chart" uri="{CE6537A1-D6FC-4f65-9D91-7224C49458BB}"/>
          </c:extLst>
        </c:dLbl>
      </c:pivotFmt>
      <c:pivotFmt>
        <c:idx val="6"/>
        <c:dLbl>
          <c:idx val="0"/>
          <c:showLegendKey val="0"/>
          <c:showVal val="0"/>
          <c:showCatName val="0"/>
          <c:showSerName val="0"/>
          <c:showPercent val="0"/>
          <c:showBubbleSize val="0"/>
          <c:extLst>
            <c:ext xmlns:c15="http://schemas.microsoft.com/office/drawing/2012/chart" uri="{CE6537A1-D6FC-4f65-9D91-7224C49458BB}"/>
          </c:extLst>
        </c:dLbl>
      </c:pivotFmt>
      <c:pivotFmt>
        <c:idx val="7"/>
        <c:dLbl>
          <c:idx val="0"/>
          <c:showLegendKey val="0"/>
          <c:showVal val="0"/>
          <c:showCatName val="0"/>
          <c:showSerName val="0"/>
          <c:showPercent val="0"/>
          <c:showBubbleSize val="0"/>
          <c:extLst>
            <c:ext xmlns:c15="http://schemas.microsoft.com/office/drawing/2012/chart" uri="{CE6537A1-D6FC-4f65-9D91-7224C49458BB}"/>
          </c:extLst>
        </c:dLbl>
      </c:pivotFmt>
      <c:pivotFmt>
        <c:idx val="8"/>
        <c:dLbl>
          <c:idx val="0"/>
          <c:showLegendKey val="0"/>
          <c:showVal val="0"/>
          <c:showCatName val="0"/>
          <c:showSerName val="0"/>
          <c:showPercent val="0"/>
          <c:showBubbleSize val="0"/>
          <c:extLst>
            <c:ext xmlns:c15="http://schemas.microsoft.com/office/drawing/2012/chart" uri="{CE6537A1-D6FC-4f65-9D91-7224C49458BB}"/>
          </c:extLst>
        </c:dLbl>
      </c:pivotFmt>
      <c:pivotFmt>
        <c:idx val="9"/>
        <c:dLbl>
          <c:idx val="0"/>
          <c:showLegendKey val="0"/>
          <c:showVal val="0"/>
          <c:showCatName val="0"/>
          <c:showSerName val="0"/>
          <c:showPercent val="0"/>
          <c:showBubbleSize val="0"/>
          <c:extLst>
            <c:ext xmlns:c15="http://schemas.microsoft.com/office/drawing/2012/chart" uri="{CE6537A1-D6FC-4f65-9D91-7224C49458BB}"/>
          </c:extLst>
        </c:dLbl>
      </c:pivotFmt>
      <c:pivotFmt>
        <c:idx val="10"/>
        <c:dLbl>
          <c:idx val="0"/>
          <c:showLegendKey val="0"/>
          <c:showVal val="0"/>
          <c:showCatName val="0"/>
          <c:showSerName val="0"/>
          <c:showPercent val="0"/>
          <c:showBubbleSize val="0"/>
          <c:extLst>
            <c:ext xmlns:c15="http://schemas.microsoft.com/office/drawing/2012/chart" uri="{CE6537A1-D6FC-4f65-9D91-7224C49458BB}"/>
          </c:extLst>
        </c:dLbl>
      </c:pivotFmt>
      <c:pivotFmt>
        <c:idx val="11"/>
        <c:dLbl>
          <c:idx val="0"/>
          <c:showLegendKey val="0"/>
          <c:showVal val="0"/>
          <c:showCatName val="0"/>
          <c:showSerName val="0"/>
          <c:showPercent val="0"/>
          <c:showBubbleSize val="0"/>
          <c:extLst>
            <c:ext xmlns:c15="http://schemas.microsoft.com/office/drawing/2012/chart" uri="{CE6537A1-D6FC-4f65-9D91-7224C49458BB}"/>
          </c:extLst>
        </c:dLbl>
      </c:pivotFmt>
      <c:pivotFmt>
        <c:idx val="12"/>
        <c:dLbl>
          <c:idx val="0"/>
          <c:showLegendKey val="0"/>
          <c:showVal val="0"/>
          <c:showCatName val="0"/>
          <c:showSerName val="0"/>
          <c:showPercent val="0"/>
          <c:showBubbleSize val="0"/>
          <c:extLst>
            <c:ext xmlns:c15="http://schemas.microsoft.com/office/drawing/2012/chart" uri="{CE6537A1-D6FC-4f65-9D91-7224C49458BB}"/>
          </c:extLst>
        </c:dLbl>
      </c:pivotFmt>
      <c:pivotFmt>
        <c:idx val="13"/>
        <c:dLbl>
          <c:idx val="0"/>
          <c:showLegendKey val="0"/>
          <c:showVal val="0"/>
          <c:showCatName val="0"/>
          <c:showSerName val="0"/>
          <c:showPercent val="0"/>
          <c:showBubbleSize val="0"/>
          <c:extLst>
            <c:ext xmlns:c15="http://schemas.microsoft.com/office/drawing/2012/chart" uri="{CE6537A1-D6FC-4f65-9D91-7224C49458BB}"/>
          </c:extLst>
        </c:dLbl>
      </c:pivotFmt>
      <c:pivotFmt>
        <c:idx val="14"/>
        <c:dLbl>
          <c:idx val="0"/>
          <c:showLegendKey val="0"/>
          <c:showVal val="0"/>
          <c:showCatName val="0"/>
          <c:showSerName val="0"/>
          <c:showPercent val="0"/>
          <c:showBubbleSize val="0"/>
          <c:extLst>
            <c:ext xmlns:c15="http://schemas.microsoft.com/office/drawing/2012/chart" uri="{CE6537A1-D6FC-4f65-9D91-7224C49458BB}"/>
          </c:extLst>
        </c:dLbl>
      </c:pivotFmt>
      <c:pivotFmt>
        <c:idx val="15"/>
        <c:dLbl>
          <c:idx val="0"/>
          <c:showLegendKey val="0"/>
          <c:showVal val="0"/>
          <c:showCatName val="0"/>
          <c:showSerName val="0"/>
          <c:showPercent val="0"/>
          <c:showBubbleSize val="0"/>
          <c:extLst>
            <c:ext xmlns:c15="http://schemas.microsoft.com/office/drawing/2012/chart" uri="{CE6537A1-D6FC-4f65-9D91-7224C49458BB}"/>
          </c:extLst>
        </c:dLbl>
      </c:pivotFmt>
      <c:pivotFmt>
        <c:idx val="16"/>
        <c:dLbl>
          <c:idx val="0"/>
          <c:showLegendKey val="0"/>
          <c:showVal val="0"/>
          <c:showCatName val="0"/>
          <c:showSerName val="0"/>
          <c:showPercent val="0"/>
          <c:showBubbleSize val="0"/>
          <c:extLst>
            <c:ext xmlns:c15="http://schemas.microsoft.com/office/drawing/2012/chart" uri="{CE6537A1-D6FC-4f65-9D91-7224C49458BB}"/>
          </c:extLst>
        </c:dLbl>
      </c:pivotFmt>
      <c:pivotFmt>
        <c:idx val="17"/>
        <c:dLbl>
          <c:idx val="0"/>
          <c:showLegendKey val="0"/>
          <c:showVal val="0"/>
          <c:showCatName val="0"/>
          <c:showSerName val="0"/>
          <c:showPercent val="0"/>
          <c:showBubbleSize val="0"/>
          <c:extLst>
            <c:ext xmlns:c15="http://schemas.microsoft.com/office/drawing/2012/chart" uri="{CE6537A1-D6FC-4f65-9D91-7224C49458BB}"/>
          </c:extLst>
        </c:dLbl>
      </c:pivotFmt>
      <c:pivotFmt>
        <c:idx val="18"/>
        <c:dLbl>
          <c:idx val="0"/>
          <c:showLegendKey val="0"/>
          <c:showVal val="0"/>
          <c:showCatName val="0"/>
          <c:showSerName val="0"/>
          <c:showPercent val="0"/>
          <c:showBubbleSize val="0"/>
          <c:extLst>
            <c:ext xmlns:c15="http://schemas.microsoft.com/office/drawing/2012/chart" uri="{CE6537A1-D6FC-4f65-9D91-7224C49458BB}"/>
          </c:extLst>
        </c:dLbl>
      </c:pivotFmt>
      <c:pivotFmt>
        <c:idx val="19"/>
        <c:dLbl>
          <c:idx val="0"/>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Sheet7!$B$3:$B$4</c:f>
              <c:strCache>
                <c:ptCount val="1"/>
                <c:pt idx="0">
                  <c:v>New South Wales</c:v>
                </c:pt>
              </c:strCache>
            </c:strRef>
          </c:tx>
          <c:spPr>
            <a:solidFill>
              <a:schemeClr val="accent1"/>
            </a:solidFill>
            <a:ln>
              <a:noFill/>
            </a:ln>
            <a:effectLst/>
          </c:spPr>
          <c:invertIfNegative val="0"/>
          <c:cat>
            <c:strRef>
              <c:f>Sheet7!$A$5:$A$7</c:f>
              <c:strCache>
                <c:ptCount val="2"/>
                <c:pt idx="0">
                  <c:v>No</c:v>
                </c:pt>
                <c:pt idx="1">
                  <c:v>Yes</c:v>
                </c:pt>
              </c:strCache>
            </c:strRef>
          </c:cat>
          <c:val>
            <c:numRef>
              <c:f>Sheet7!$B$5:$B$7</c:f>
              <c:numCache>
                <c:formatCode>General</c:formatCode>
                <c:ptCount val="2"/>
                <c:pt idx="0">
                  <c:v>43</c:v>
                </c:pt>
                <c:pt idx="1">
                  <c:v>43</c:v>
                </c:pt>
              </c:numCache>
            </c:numRef>
          </c:val>
          <c:extLst>
            <c:ext xmlns:c16="http://schemas.microsoft.com/office/drawing/2014/chart" uri="{C3380CC4-5D6E-409C-BE32-E72D297353CC}">
              <c16:uniqueId val="{00000000-387A-482F-93F5-7855B62167C1}"/>
            </c:ext>
          </c:extLst>
        </c:ser>
        <c:ser>
          <c:idx val="1"/>
          <c:order val="1"/>
          <c:tx>
            <c:strRef>
              <c:f>Sheet7!$C$3:$C$4</c:f>
              <c:strCache>
                <c:ptCount val="1"/>
                <c:pt idx="0">
                  <c:v>NSW</c:v>
                </c:pt>
              </c:strCache>
            </c:strRef>
          </c:tx>
          <c:spPr>
            <a:solidFill>
              <a:schemeClr val="accent2"/>
            </a:solidFill>
            <a:ln>
              <a:noFill/>
            </a:ln>
            <a:effectLst/>
          </c:spPr>
          <c:invertIfNegative val="0"/>
          <c:cat>
            <c:strRef>
              <c:f>Sheet7!$A$5:$A$7</c:f>
              <c:strCache>
                <c:ptCount val="2"/>
                <c:pt idx="0">
                  <c:v>No</c:v>
                </c:pt>
                <c:pt idx="1">
                  <c:v>Yes</c:v>
                </c:pt>
              </c:strCache>
            </c:strRef>
          </c:cat>
          <c:val>
            <c:numRef>
              <c:f>Sheet7!$C$5:$C$7</c:f>
              <c:numCache>
                <c:formatCode>General</c:formatCode>
                <c:ptCount val="2"/>
                <c:pt idx="0">
                  <c:v>692</c:v>
                </c:pt>
                <c:pt idx="1">
                  <c:v>726</c:v>
                </c:pt>
              </c:numCache>
            </c:numRef>
          </c:val>
          <c:extLst>
            <c:ext xmlns:c16="http://schemas.microsoft.com/office/drawing/2014/chart" uri="{C3380CC4-5D6E-409C-BE32-E72D297353CC}">
              <c16:uniqueId val="{00000001-387A-482F-93F5-7855B62167C1}"/>
            </c:ext>
          </c:extLst>
        </c:ser>
        <c:ser>
          <c:idx val="2"/>
          <c:order val="2"/>
          <c:tx>
            <c:strRef>
              <c:f>Sheet7!$D$3:$D$4</c:f>
              <c:strCache>
                <c:ptCount val="1"/>
                <c:pt idx="0">
                  <c:v>QLD</c:v>
                </c:pt>
              </c:strCache>
            </c:strRef>
          </c:tx>
          <c:spPr>
            <a:solidFill>
              <a:schemeClr val="accent3"/>
            </a:solidFill>
            <a:ln>
              <a:noFill/>
            </a:ln>
            <a:effectLst/>
          </c:spPr>
          <c:invertIfNegative val="0"/>
          <c:cat>
            <c:strRef>
              <c:f>Sheet7!$A$5:$A$7</c:f>
              <c:strCache>
                <c:ptCount val="2"/>
                <c:pt idx="0">
                  <c:v>No</c:v>
                </c:pt>
                <c:pt idx="1">
                  <c:v>Yes</c:v>
                </c:pt>
              </c:strCache>
            </c:strRef>
          </c:cat>
          <c:val>
            <c:numRef>
              <c:f>Sheet7!$D$5:$D$7</c:f>
              <c:numCache>
                <c:formatCode>General</c:formatCode>
                <c:ptCount val="2"/>
                <c:pt idx="0">
                  <c:v>291</c:v>
                </c:pt>
                <c:pt idx="1">
                  <c:v>308</c:v>
                </c:pt>
              </c:numCache>
            </c:numRef>
          </c:val>
          <c:extLst>
            <c:ext xmlns:c16="http://schemas.microsoft.com/office/drawing/2014/chart" uri="{C3380CC4-5D6E-409C-BE32-E72D297353CC}">
              <c16:uniqueId val="{00000002-387A-482F-93F5-7855B62167C1}"/>
            </c:ext>
          </c:extLst>
        </c:ser>
        <c:ser>
          <c:idx val="3"/>
          <c:order val="3"/>
          <c:tx>
            <c:strRef>
              <c:f>Sheet7!$E$3:$E$4</c:f>
              <c:strCache>
                <c:ptCount val="1"/>
                <c:pt idx="0">
                  <c:v>VIC</c:v>
                </c:pt>
              </c:strCache>
            </c:strRef>
          </c:tx>
          <c:spPr>
            <a:solidFill>
              <a:schemeClr val="accent4"/>
            </a:solidFill>
            <a:ln>
              <a:noFill/>
            </a:ln>
            <a:effectLst/>
          </c:spPr>
          <c:invertIfNegative val="0"/>
          <c:cat>
            <c:strRef>
              <c:f>Sheet7!$A$5:$A$7</c:f>
              <c:strCache>
                <c:ptCount val="2"/>
                <c:pt idx="0">
                  <c:v>No</c:v>
                </c:pt>
                <c:pt idx="1">
                  <c:v>Yes</c:v>
                </c:pt>
              </c:strCache>
            </c:strRef>
          </c:cat>
          <c:val>
            <c:numRef>
              <c:f>Sheet7!$E$5:$E$7</c:f>
              <c:numCache>
                <c:formatCode>General</c:formatCode>
                <c:ptCount val="2"/>
                <c:pt idx="0">
                  <c:v>294</c:v>
                </c:pt>
                <c:pt idx="1">
                  <c:v>298</c:v>
                </c:pt>
              </c:numCache>
            </c:numRef>
          </c:val>
          <c:extLst>
            <c:ext xmlns:c16="http://schemas.microsoft.com/office/drawing/2014/chart" uri="{C3380CC4-5D6E-409C-BE32-E72D297353CC}">
              <c16:uniqueId val="{00000003-387A-482F-93F5-7855B62167C1}"/>
            </c:ext>
          </c:extLst>
        </c:ser>
        <c:ser>
          <c:idx val="4"/>
          <c:order val="4"/>
          <c:tx>
            <c:strRef>
              <c:f>Sheet7!$F$3:$F$4</c:f>
              <c:strCache>
                <c:ptCount val="1"/>
                <c:pt idx="0">
                  <c:v>Victoria</c:v>
                </c:pt>
              </c:strCache>
            </c:strRef>
          </c:tx>
          <c:spPr>
            <a:solidFill>
              <a:schemeClr val="accent5"/>
            </a:solidFill>
            <a:ln>
              <a:noFill/>
            </a:ln>
            <a:effectLst/>
          </c:spPr>
          <c:invertIfNegative val="0"/>
          <c:cat>
            <c:strRef>
              <c:f>Sheet7!$A$5:$A$7</c:f>
              <c:strCache>
                <c:ptCount val="2"/>
                <c:pt idx="0">
                  <c:v>No</c:v>
                </c:pt>
                <c:pt idx="1">
                  <c:v>Yes</c:v>
                </c:pt>
              </c:strCache>
            </c:strRef>
          </c:cat>
          <c:val>
            <c:numRef>
              <c:f>Sheet7!$F$5:$F$7</c:f>
              <c:numCache>
                <c:formatCode>General</c:formatCode>
                <c:ptCount val="2"/>
                <c:pt idx="0">
                  <c:v>38</c:v>
                </c:pt>
                <c:pt idx="1">
                  <c:v>44</c:v>
                </c:pt>
              </c:numCache>
            </c:numRef>
          </c:val>
          <c:extLst>
            <c:ext xmlns:c16="http://schemas.microsoft.com/office/drawing/2014/chart" uri="{C3380CC4-5D6E-409C-BE32-E72D297353CC}">
              <c16:uniqueId val="{00000004-387A-482F-93F5-7855B62167C1}"/>
            </c:ext>
          </c:extLst>
        </c:ser>
        <c:dLbls>
          <c:showLegendKey val="0"/>
          <c:showVal val="0"/>
          <c:showCatName val="0"/>
          <c:showSerName val="0"/>
          <c:showPercent val="0"/>
          <c:showBubbleSize val="0"/>
        </c:dLbls>
        <c:gapWidth val="219"/>
        <c:overlap val="-27"/>
        <c:axId val="1027437280"/>
        <c:axId val="1027437696"/>
      </c:barChart>
      <c:catAx>
        <c:axId val="10274372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27437696"/>
        <c:crosses val="autoZero"/>
        <c:auto val="1"/>
        <c:lblAlgn val="ctr"/>
        <c:lblOffset val="100"/>
        <c:noMultiLvlLbl val="0"/>
      </c:catAx>
      <c:valAx>
        <c:axId val="10274376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27437280"/>
        <c:crosses val="autoZero"/>
        <c:crossBetween val="between"/>
      </c:valAx>
      <c:spPr>
        <a:noFill/>
        <a:ln>
          <a:noFill/>
        </a:ln>
        <a:effectLst/>
      </c:spPr>
    </c:plotArea>
    <c:legend>
      <c:legendPos val="r"/>
      <c:layout>
        <c:manualLayout>
          <c:xMode val="edge"/>
          <c:yMode val="edge"/>
          <c:x val="0.67338757655293091"/>
          <c:y val="0.31220654709827944"/>
          <c:w val="0.30994575678040243"/>
          <c:h val="0.57410287255759695"/>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3FC18-075E-D307-8C48-3ED2D5C657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D1506B3-50FB-6CF1-13D6-4B53A41453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7AF720-5497-958B-091A-E2F354104385}"/>
              </a:ext>
            </a:extLst>
          </p:cNvPr>
          <p:cNvSpPr>
            <a:spLocks noGrp="1"/>
          </p:cNvSpPr>
          <p:nvPr>
            <p:ph type="dt" sz="half" idx="10"/>
          </p:nvPr>
        </p:nvSpPr>
        <p:spPr/>
        <p:txBody>
          <a:bodyPr/>
          <a:lstStyle/>
          <a:p>
            <a:fld id="{16003DDD-C0C8-45F0-AC65-171F3D978218}" type="datetimeFigureOut">
              <a:rPr lang="en-US" smtClean="0"/>
              <a:t>3/8/2023</a:t>
            </a:fld>
            <a:endParaRPr lang="en-US"/>
          </a:p>
        </p:txBody>
      </p:sp>
      <p:sp>
        <p:nvSpPr>
          <p:cNvPr id="5" name="Footer Placeholder 4">
            <a:extLst>
              <a:ext uri="{FF2B5EF4-FFF2-40B4-BE49-F238E27FC236}">
                <a16:creationId xmlns:a16="http://schemas.microsoft.com/office/drawing/2014/main" id="{07D6BE9F-7D42-DA44-1423-0DFE5F07A9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974E47-4D43-B440-7AA3-BC9B5A06DE12}"/>
              </a:ext>
            </a:extLst>
          </p:cNvPr>
          <p:cNvSpPr>
            <a:spLocks noGrp="1"/>
          </p:cNvSpPr>
          <p:nvPr>
            <p:ph type="sldNum" sz="quarter" idx="12"/>
          </p:nvPr>
        </p:nvSpPr>
        <p:spPr/>
        <p:txBody>
          <a:bodyPr/>
          <a:lstStyle/>
          <a:p>
            <a:fld id="{F94BBE87-C912-4A1E-8B2A-F01F3EFB5625}" type="slidenum">
              <a:rPr lang="en-US" smtClean="0"/>
              <a:t>‹#›</a:t>
            </a:fld>
            <a:endParaRPr lang="en-US"/>
          </a:p>
        </p:txBody>
      </p:sp>
    </p:spTree>
    <p:extLst>
      <p:ext uri="{BB962C8B-B14F-4D97-AF65-F5344CB8AC3E}">
        <p14:creationId xmlns:p14="http://schemas.microsoft.com/office/powerpoint/2010/main" val="550643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33781-5848-0EDA-E882-B0519901AC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88704FE-EC9C-3068-DCF0-A27B51604D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44E07A-50DF-232B-C18B-24A7ACAB1C25}"/>
              </a:ext>
            </a:extLst>
          </p:cNvPr>
          <p:cNvSpPr>
            <a:spLocks noGrp="1"/>
          </p:cNvSpPr>
          <p:nvPr>
            <p:ph type="dt" sz="half" idx="10"/>
          </p:nvPr>
        </p:nvSpPr>
        <p:spPr/>
        <p:txBody>
          <a:bodyPr/>
          <a:lstStyle/>
          <a:p>
            <a:fld id="{16003DDD-C0C8-45F0-AC65-171F3D978218}" type="datetimeFigureOut">
              <a:rPr lang="en-US" smtClean="0"/>
              <a:t>3/8/2023</a:t>
            </a:fld>
            <a:endParaRPr lang="en-US"/>
          </a:p>
        </p:txBody>
      </p:sp>
      <p:sp>
        <p:nvSpPr>
          <p:cNvPr id="5" name="Footer Placeholder 4">
            <a:extLst>
              <a:ext uri="{FF2B5EF4-FFF2-40B4-BE49-F238E27FC236}">
                <a16:creationId xmlns:a16="http://schemas.microsoft.com/office/drawing/2014/main" id="{EE127903-9B46-1EAD-EDDA-A7E5A17E07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F7C124-06D1-5D2E-E9A1-A96596FF38E1}"/>
              </a:ext>
            </a:extLst>
          </p:cNvPr>
          <p:cNvSpPr>
            <a:spLocks noGrp="1"/>
          </p:cNvSpPr>
          <p:nvPr>
            <p:ph type="sldNum" sz="quarter" idx="12"/>
          </p:nvPr>
        </p:nvSpPr>
        <p:spPr/>
        <p:txBody>
          <a:bodyPr/>
          <a:lstStyle/>
          <a:p>
            <a:fld id="{F94BBE87-C912-4A1E-8B2A-F01F3EFB5625}" type="slidenum">
              <a:rPr lang="en-US" smtClean="0"/>
              <a:t>‹#›</a:t>
            </a:fld>
            <a:endParaRPr lang="en-US"/>
          </a:p>
        </p:txBody>
      </p:sp>
    </p:spTree>
    <p:extLst>
      <p:ext uri="{BB962C8B-B14F-4D97-AF65-F5344CB8AC3E}">
        <p14:creationId xmlns:p14="http://schemas.microsoft.com/office/powerpoint/2010/main" val="957828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DF11A8-FDDF-9124-7A43-9B19D2CB86C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2311340-43A9-047B-43D4-AC7C837C966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BD5EBE-570D-E0A1-ED80-C02B6946ACBF}"/>
              </a:ext>
            </a:extLst>
          </p:cNvPr>
          <p:cNvSpPr>
            <a:spLocks noGrp="1"/>
          </p:cNvSpPr>
          <p:nvPr>
            <p:ph type="dt" sz="half" idx="10"/>
          </p:nvPr>
        </p:nvSpPr>
        <p:spPr/>
        <p:txBody>
          <a:bodyPr/>
          <a:lstStyle/>
          <a:p>
            <a:fld id="{16003DDD-C0C8-45F0-AC65-171F3D978218}" type="datetimeFigureOut">
              <a:rPr lang="en-US" smtClean="0"/>
              <a:t>3/8/2023</a:t>
            </a:fld>
            <a:endParaRPr lang="en-US"/>
          </a:p>
        </p:txBody>
      </p:sp>
      <p:sp>
        <p:nvSpPr>
          <p:cNvPr id="5" name="Footer Placeholder 4">
            <a:extLst>
              <a:ext uri="{FF2B5EF4-FFF2-40B4-BE49-F238E27FC236}">
                <a16:creationId xmlns:a16="http://schemas.microsoft.com/office/drawing/2014/main" id="{C015893E-58EE-DA8B-B942-8B8F446C7E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B2EF20-D140-C212-42AB-70C8B179EE02}"/>
              </a:ext>
            </a:extLst>
          </p:cNvPr>
          <p:cNvSpPr>
            <a:spLocks noGrp="1"/>
          </p:cNvSpPr>
          <p:nvPr>
            <p:ph type="sldNum" sz="quarter" idx="12"/>
          </p:nvPr>
        </p:nvSpPr>
        <p:spPr/>
        <p:txBody>
          <a:bodyPr/>
          <a:lstStyle/>
          <a:p>
            <a:fld id="{F94BBE87-C912-4A1E-8B2A-F01F3EFB5625}" type="slidenum">
              <a:rPr lang="en-US" smtClean="0"/>
              <a:t>‹#›</a:t>
            </a:fld>
            <a:endParaRPr lang="en-US"/>
          </a:p>
        </p:txBody>
      </p:sp>
    </p:spTree>
    <p:extLst>
      <p:ext uri="{BB962C8B-B14F-4D97-AF65-F5344CB8AC3E}">
        <p14:creationId xmlns:p14="http://schemas.microsoft.com/office/powerpoint/2010/main" val="639338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5AA66-90BA-E75C-5D9A-0006D0FAEC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B05092-7991-7A8A-A30B-2E3EC07D4A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CA68A2-D77A-A049-EAA5-744961CE1FBD}"/>
              </a:ext>
            </a:extLst>
          </p:cNvPr>
          <p:cNvSpPr>
            <a:spLocks noGrp="1"/>
          </p:cNvSpPr>
          <p:nvPr>
            <p:ph type="dt" sz="half" idx="10"/>
          </p:nvPr>
        </p:nvSpPr>
        <p:spPr/>
        <p:txBody>
          <a:bodyPr/>
          <a:lstStyle/>
          <a:p>
            <a:fld id="{16003DDD-C0C8-45F0-AC65-171F3D978218}" type="datetimeFigureOut">
              <a:rPr lang="en-US" smtClean="0"/>
              <a:t>3/8/2023</a:t>
            </a:fld>
            <a:endParaRPr lang="en-US"/>
          </a:p>
        </p:txBody>
      </p:sp>
      <p:sp>
        <p:nvSpPr>
          <p:cNvPr id="5" name="Footer Placeholder 4">
            <a:extLst>
              <a:ext uri="{FF2B5EF4-FFF2-40B4-BE49-F238E27FC236}">
                <a16:creationId xmlns:a16="http://schemas.microsoft.com/office/drawing/2014/main" id="{4BAFF748-8072-CD0B-ACA3-7A77BC33D7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FB9124-97D6-DC50-2803-1B53DF9B125F}"/>
              </a:ext>
            </a:extLst>
          </p:cNvPr>
          <p:cNvSpPr>
            <a:spLocks noGrp="1"/>
          </p:cNvSpPr>
          <p:nvPr>
            <p:ph type="sldNum" sz="quarter" idx="12"/>
          </p:nvPr>
        </p:nvSpPr>
        <p:spPr/>
        <p:txBody>
          <a:bodyPr/>
          <a:lstStyle/>
          <a:p>
            <a:fld id="{F94BBE87-C912-4A1E-8B2A-F01F3EFB5625}" type="slidenum">
              <a:rPr lang="en-US" smtClean="0"/>
              <a:t>‹#›</a:t>
            </a:fld>
            <a:endParaRPr lang="en-US"/>
          </a:p>
        </p:txBody>
      </p:sp>
    </p:spTree>
    <p:extLst>
      <p:ext uri="{BB962C8B-B14F-4D97-AF65-F5344CB8AC3E}">
        <p14:creationId xmlns:p14="http://schemas.microsoft.com/office/powerpoint/2010/main" val="958494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CE188-035B-C75F-74B5-1F1D70F0EA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244F6D0-940F-E434-BCF4-1C61DD0F98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EEF41C-B8BB-7C19-D1CB-04FC1B21A07B}"/>
              </a:ext>
            </a:extLst>
          </p:cNvPr>
          <p:cNvSpPr>
            <a:spLocks noGrp="1"/>
          </p:cNvSpPr>
          <p:nvPr>
            <p:ph type="dt" sz="half" idx="10"/>
          </p:nvPr>
        </p:nvSpPr>
        <p:spPr/>
        <p:txBody>
          <a:bodyPr/>
          <a:lstStyle/>
          <a:p>
            <a:fld id="{16003DDD-C0C8-45F0-AC65-171F3D978218}" type="datetimeFigureOut">
              <a:rPr lang="en-US" smtClean="0"/>
              <a:t>3/8/2023</a:t>
            </a:fld>
            <a:endParaRPr lang="en-US"/>
          </a:p>
        </p:txBody>
      </p:sp>
      <p:sp>
        <p:nvSpPr>
          <p:cNvPr id="5" name="Footer Placeholder 4">
            <a:extLst>
              <a:ext uri="{FF2B5EF4-FFF2-40B4-BE49-F238E27FC236}">
                <a16:creationId xmlns:a16="http://schemas.microsoft.com/office/drawing/2014/main" id="{007AB4B3-324A-D29C-CCF0-F6AEDFAAE4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1AEE24-D8C9-9680-F001-06E80F4F514C}"/>
              </a:ext>
            </a:extLst>
          </p:cNvPr>
          <p:cNvSpPr>
            <a:spLocks noGrp="1"/>
          </p:cNvSpPr>
          <p:nvPr>
            <p:ph type="sldNum" sz="quarter" idx="12"/>
          </p:nvPr>
        </p:nvSpPr>
        <p:spPr/>
        <p:txBody>
          <a:bodyPr/>
          <a:lstStyle/>
          <a:p>
            <a:fld id="{F94BBE87-C912-4A1E-8B2A-F01F3EFB5625}" type="slidenum">
              <a:rPr lang="en-US" smtClean="0"/>
              <a:t>‹#›</a:t>
            </a:fld>
            <a:endParaRPr lang="en-US"/>
          </a:p>
        </p:txBody>
      </p:sp>
    </p:spTree>
    <p:extLst>
      <p:ext uri="{BB962C8B-B14F-4D97-AF65-F5344CB8AC3E}">
        <p14:creationId xmlns:p14="http://schemas.microsoft.com/office/powerpoint/2010/main" val="4232516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82878-C670-68A1-6C4A-CA8C96E8EE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2F863F-0BB4-AA52-5F83-079271423E7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1ADEA0F-7DE4-A611-929E-E419F29D0C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1D70A75-01B8-95C9-68A5-580B8499F4AA}"/>
              </a:ext>
            </a:extLst>
          </p:cNvPr>
          <p:cNvSpPr>
            <a:spLocks noGrp="1"/>
          </p:cNvSpPr>
          <p:nvPr>
            <p:ph type="dt" sz="half" idx="10"/>
          </p:nvPr>
        </p:nvSpPr>
        <p:spPr/>
        <p:txBody>
          <a:bodyPr/>
          <a:lstStyle/>
          <a:p>
            <a:fld id="{16003DDD-C0C8-45F0-AC65-171F3D978218}" type="datetimeFigureOut">
              <a:rPr lang="en-US" smtClean="0"/>
              <a:t>3/8/2023</a:t>
            </a:fld>
            <a:endParaRPr lang="en-US"/>
          </a:p>
        </p:txBody>
      </p:sp>
      <p:sp>
        <p:nvSpPr>
          <p:cNvPr id="6" name="Footer Placeholder 5">
            <a:extLst>
              <a:ext uri="{FF2B5EF4-FFF2-40B4-BE49-F238E27FC236}">
                <a16:creationId xmlns:a16="http://schemas.microsoft.com/office/drawing/2014/main" id="{8A1BBD43-88B0-DA48-E372-BC89DBDE81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C8DBD0-440C-58FC-EDEC-D87E7BD06F9F}"/>
              </a:ext>
            </a:extLst>
          </p:cNvPr>
          <p:cNvSpPr>
            <a:spLocks noGrp="1"/>
          </p:cNvSpPr>
          <p:nvPr>
            <p:ph type="sldNum" sz="quarter" idx="12"/>
          </p:nvPr>
        </p:nvSpPr>
        <p:spPr/>
        <p:txBody>
          <a:bodyPr/>
          <a:lstStyle/>
          <a:p>
            <a:fld id="{F94BBE87-C912-4A1E-8B2A-F01F3EFB5625}" type="slidenum">
              <a:rPr lang="en-US" smtClean="0"/>
              <a:t>‹#›</a:t>
            </a:fld>
            <a:endParaRPr lang="en-US"/>
          </a:p>
        </p:txBody>
      </p:sp>
    </p:spTree>
    <p:extLst>
      <p:ext uri="{BB962C8B-B14F-4D97-AF65-F5344CB8AC3E}">
        <p14:creationId xmlns:p14="http://schemas.microsoft.com/office/powerpoint/2010/main" val="1255555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1C2F6-AD2F-93F8-2E36-468AEF122AB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8BF11D8-77AD-4252-5EF4-7DA3280E6A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9F1BE7-766F-A126-3B14-09A938F532D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3547A3F-C091-D1B1-0D07-23D34ED1ED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84C007-5092-0C4D-48C0-379313D935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B296F3F-7822-693A-2F6B-55B64A375D7B}"/>
              </a:ext>
            </a:extLst>
          </p:cNvPr>
          <p:cNvSpPr>
            <a:spLocks noGrp="1"/>
          </p:cNvSpPr>
          <p:nvPr>
            <p:ph type="dt" sz="half" idx="10"/>
          </p:nvPr>
        </p:nvSpPr>
        <p:spPr/>
        <p:txBody>
          <a:bodyPr/>
          <a:lstStyle/>
          <a:p>
            <a:fld id="{16003DDD-C0C8-45F0-AC65-171F3D978218}" type="datetimeFigureOut">
              <a:rPr lang="en-US" smtClean="0"/>
              <a:t>3/8/2023</a:t>
            </a:fld>
            <a:endParaRPr lang="en-US"/>
          </a:p>
        </p:txBody>
      </p:sp>
      <p:sp>
        <p:nvSpPr>
          <p:cNvPr id="8" name="Footer Placeholder 7">
            <a:extLst>
              <a:ext uri="{FF2B5EF4-FFF2-40B4-BE49-F238E27FC236}">
                <a16:creationId xmlns:a16="http://schemas.microsoft.com/office/drawing/2014/main" id="{A5E2A031-3836-9FD8-372A-885BA7E4C7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164632-B813-FD73-FA51-8D8273F069D4}"/>
              </a:ext>
            </a:extLst>
          </p:cNvPr>
          <p:cNvSpPr>
            <a:spLocks noGrp="1"/>
          </p:cNvSpPr>
          <p:nvPr>
            <p:ph type="sldNum" sz="quarter" idx="12"/>
          </p:nvPr>
        </p:nvSpPr>
        <p:spPr/>
        <p:txBody>
          <a:bodyPr/>
          <a:lstStyle/>
          <a:p>
            <a:fld id="{F94BBE87-C912-4A1E-8B2A-F01F3EFB5625}" type="slidenum">
              <a:rPr lang="en-US" smtClean="0"/>
              <a:t>‹#›</a:t>
            </a:fld>
            <a:endParaRPr lang="en-US"/>
          </a:p>
        </p:txBody>
      </p:sp>
    </p:spTree>
    <p:extLst>
      <p:ext uri="{BB962C8B-B14F-4D97-AF65-F5344CB8AC3E}">
        <p14:creationId xmlns:p14="http://schemas.microsoft.com/office/powerpoint/2010/main" val="357673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F2FDF-3B4E-A34B-7382-C2D737C083F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115866A-4CC5-2B12-33B6-770F5E182C7C}"/>
              </a:ext>
            </a:extLst>
          </p:cNvPr>
          <p:cNvSpPr>
            <a:spLocks noGrp="1"/>
          </p:cNvSpPr>
          <p:nvPr>
            <p:ph type="dt" sz="half" idx="10"/>
          </p:nvPr>
        </p:nvSpPr>
        <p:spPr/>
        <p:txBody>
          <a:bodyPr/>
          <a:lstStyle/>
          <a:p>
            <a:fld id="{16003DDD-C0C8-45F0-AC65-171F3D978218}" type="datetimeFigureOut">
              <a:rPr lang="en-US" smtClean="0"/>
              <a:t>3/8/2023</a:t>
            </a:fld>
            <a:endParaRPr lang="en-US"/>
          </a:p>
        </p:txBody>
      </p:sp>
      <p:sp>
        <p:nvSpPr>
          <p:cNvPr id="4" name="Footer Placeholder 3">
            <a:extLst>
              <a:ext uri="{FF2B5EF4-FFF2-40B4-BE49-F238E27FC236}">
                <a16:creationId xmlns:a16="http://schemas.microsoft.com/office/drawing/2014/main" id="{F54A9DA3-4E07-6350-5DE6-849EFDF370A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8F752C1-FD9F-AE9D-EEB9-383BE0EA9936}"/>
              </a:ext>
            </a:extLst>
          </p:cNvPr>
          <p:cNvSpPr>
            <a:spLocks noGrp="1"/>
          </p:cNvSpPr>
          <p:nvPr>
            <p:ph type="sldNum" sz="quarter" idx="12"/>
          </p:nvPr>
        </p:nvSpPr>
        <p:spPr/>
        <p:txBody>
          <a:bodyPr/>
          <a:lstStyle/>
          <a:p>
            <a:fld id="{F94BBE87-C912-4A1E-8B2A-F01F3EFB5625}" type="slidenum">
              <a:rPr lang="en-US" smtClean="0"/>
              <a:t>‹#›</a:t>
            </a:fld>
            <a:endParaRPr lang="en-US"/>
          </a:p>
        </p:txBody>
      </p:sp>
    </p:spTree>
    <p:extLst>
      <p:ext uri="{BB962C8B-B14F-4D97-AF65-F5344CB8AC3E}">
        <p14:creationId xmlns:p14="http://schemas.microsoft.com/office/powerpoint/2010/main" val="3007271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8EEB53-4A20-7CD1-C6ED-C51A21B02141}"/>
              </a:ext>
            </a:extLst>
          </p:cNvPr>
          <p:cNvSpPr>
            <a:spLocks noGrp="1"/>
          </p:cNvSpPr>
          <p:nvPr>
            <p:ph type="dt" sz="half" idx="10"/>
          </p:nvPr>
        </p:nvSpPr>
        <p:spPr/>
        <p:txBody>
          <a:bodyPr/>
          <a:lstStyle/>
          <a:p>
            <a:fld id="{16003DDD-C0C8-45F0-AC65-171F3D978218}" type="datetimeFigureOut">
              <a:rPr lang="en-US" smtClean="0"/>
              <a:t>3/8/2023</a:t>
            </a:fld>
            <a:endParaRPr lang="en-US"/>
          </a:p>
        </p:txBody>
      </p:sp>
      <p:sp>
        <p:nvSpPr>
          <p:cNvPr id="3" name="Footer Placeholder 2">
            <a:extLst>
              <a:ext uri="{FF2B5EF4-FFF2-40B4-BE49-F238E27FC236}">
                <a16:creationId xmlns:a16="http://schemas.microsoft.com/office/drawing/2014/main" id="{A207BB1A-56CE-98F5-A1F2-BF39F39CEEF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10E7A7E-9CF2-D528-05E0-96D5A336A13A}"/>
              </a:ext>
            </a:extLst>
          </p:cNvPr>
          <p:cNvSpPr>
            <a:spLocks noGrp="1"/>
          </p:cNvSpPr>
          <p:nvPr>
            <p:ph type="sldNum" sz="quarter" idx="12"/>
          </p:nvPr>
        </p:nvSpPr>
        <p:spPr/>
        <p:txBody>
          <a:bodyPr/>
          <a:lstStyle/>
          <a:p>
            <a:fld id="{F94BBE87-C912-4A1E-8B2A-F01F3EFB5625}" type="slidenum">
              <a:rPr lang="en-US" smtClean="0"/>
              <a:t>‹#›</a:t>
            </a:fld>
            <a:endParaRPr lang="en-US"/>
          </a:p>
        </p:txBody>
      </p:sp>
    </p:spTree>
    <p:extLst>
      <p:ext uri="{BB962C8B-B14F-4D97-AF65-F5344CB8AC3E}">
        <p14:creationId xmlns:p14="http://schemas.microsoft.com/office/powerpoint/2010/main" val="1205531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1CF93-1AE7-E5FF-D597-616819025D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8A3DC04-3A27-AD95-5399-4856E36116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4EDDCCB-0EF8-37CE-591B-C7EE600630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50A1E4-E728-70EC-A270-AC70A5B640EB}"/>
              </a:ext>
            </a:extLst>
          </p:cNvPr>
          <p:cNvSpPr>
            <a:spLocks noGrp="1"/>
          </p:cNvSpPr>
          <p:nvPr>
            <p:ph type="dt" sz="half" idx="10"/>
          </p:nvPr>
        </p:nvSpPr>
        <p:spPr/>
        <p:txBody>
          <a:bodyPr/>
          <a:lstStyle/>
          <a:p>
            <a:fld id="{16003DDD-C0C8-45F0-AC65-171F3D978218}" type="datetimeFigureOut">
              <a:rPr lang="en-US" smtClean="0"/>
              <a:t>3/8/2023</a:t>
            </a:fld>
            <a:endParaRPr lang="en-US"/>
          </a:p>
        </p:txBody>
      </p:sp>
      <p:sp>
        <p:nvSpPr>
          <p:cNvPr id="6" name="Footer Placeholder 5">
            <a:extLst>
              <a:ext uri="{FF2B5EF4-FFF2-40B4-BE49-F238E27FC236}">
                <a16:creationId xmlns:a16="http://schemas.microsoft.com/office/drawing/2014/main" id="{4FC6DC15-C9E3-53AA-0789-9730CDE955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29FF2B-726D-8590-6816-7112CCD5AF1D}"/>
              </a:ext>
            </a:extLst>
          </p:cNvPr>
          <p:cNvSpPr>
            <a:spLocks noGrp="1"/>
          </p:cNvSpPr>
          <p:nvPr>
            <p:ph type="sldNum" sz="quarter" idx="12"/>
          </p:nvPr>
        </p:nvSpPr>
        <p:spPr/>
        <p:txBody>
          <a:bodyPr/>
          <a:lstStyle/>
          <a:p>
            <a:fld id="{F94BBE87-C912-4A1E-8B2A-F01F3EFB5625}" type="slidenum">
              <a:rPr lang="en-US" smtClean="0"/>
              <a:t>‹#›</a:t>
            </a:fld>
            <a:endParaRPr lang="en-US"/>
          </a:p>
        </p:txBody>
      </p:sp>
    </p:spTree>
    <p:extLst>
      <p:ext uri="{BB962C8B-B14F-4D97-AF65-F5344CB8AC3E}">
        <p14:creationId xmlns:p14="http://schemas.microsoft.com/office/powerpoint/2010/main" val="4175229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6A276-C9CE-5B21-0C7E-4B54124FD1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BFF2F43-5DAA-88EB-ED14-8F63C06567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1846B2E-D4C2-92F6-D6AF-8006F4D5FC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213B55-5F9A-1CA2-3589-3041C4BC2AC2}"/>
              </a:ext>
            </a:extLst>
          </p:cNvPr>
          <p:cNvSpPr>
            <a:spLocks noGrp="1"/>
          </p:cNvSpPr>
          <p:nvPr>
            <p:ph type="dt" sz="half" idx="10"/>
          </p:nvPr>
        </p:nvSpPr>
        <p:spPr/>
        <p:txBody>
          <a:bodyPr/>
          <a:lstStyle/>
          <a:p>
            <a:fld id="{16003DDD-C0C8-45F0-AC65-171F3D978218}" type="datetimeFigureOut">
              <a:rPr lang="en-US" smtClean="0"/>
              <a:t>3/8/2023</a:t>
            </a:fld>
            <a:endParaRPr lang="en-US"/>
          </a:p>
        </p:txBody>
      </p:sp>
      <p:sp>
        <p:nvSpPr>
          <p:cNvPr id="6" name="Footer Placeholder 5">
            <a:extLst>
              <a:ext uri="{FF2B5EF4-FFF2-40B4-BE49-F238E27FC236}">
                <a16:creationId xmlns:a16="http://schemas.microsoft.com/office/drawing/2014/main" id="{AF7DBD0D-8373-A1D8-7B79-F6533BEBDB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CD5215-6544-91BC-A418-84874DDA60F5}"/>
              </a:ext>
            </a:extLst>
          </p:cNvPr>
          <p:cNvSpPr>
            <a:spLocks noGrp="1"/>
          </p:cNvSpPr>
          <p:nvPr>
            <p:ph type="sldNum" sz="quarter" idx="12"/>
          </p:nvPr>
        </p:nvSpPr>
        <p:spPr/>
        <p:txBody>
          <a:bodyPr/>
          <a:lstStyle/>
          <a:p>
            <a:fld id="{F94BBE87-C912-4A1E-8B2A-F01F3EFB5625}" type="slidenum">
              <a:rPr lang="en-US" smtClean="0"/>
              <a:t>‹#›</a:t>
            </a:fld>
            <a:endParaRPr lang="en-US"/>
          </a:p>
        </p:txBody>
      </p:sp>
    </p:spTree>
    <p:extLst>
      <p:ext uri="{BB962C8B-B14F-4D97-AF65-F5344CB8AC3E}">
        <p14:creationId xmlns:p14="http://schemas.microsoft.com/office/powerpoint/2010/main" val="1453367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D15065-92DE-AB80-C058-7809F828FB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0A7AA4F-4C2F-234A-75BC-97636ADC3B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421F6C-AED4-0DF9-26A6-BA18FC4FC7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003DDD-C0C8-45F0-AC65-171F3D978218}" type="datetimeFigureOut">
              <a:rPr lang="en-US" smtClean="0"/>
              <a:t>3/8/2023</a:t>
            </a:fld>
            <a:endParaRPr lang="en-US"/>
          </a:p>
        </p:txBody>
      </p:sp>
      <p:sp>
        <p:nvSpPr>
          <p:cNvPr id="5" name="Footer Placeholder 4">
            <a:extLst>
              <a:ext uri="{FF2B5EF4-FFF2-40B4-BE49-F238E27FC236}">
                <a16:creationId xmlns:a16="http://schemas.microsoft.com/office/drawing/2014/main" id="{58AA74E1-082B-17B3-8066-770F05CA85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D3B35E1-40AE-BF6F-9FAE-A46AEC93B9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4BBE87-C912-4A1E-8B2A-F01F3EFB5625}" type="slidenum">
              <a:rPr lang="en-US" smtClean="0"/>
              <a:t>‹#›</a:t>
            </a:fld>
            <a:endParaRPr lang="en-US"/>
          </a:p>
        </p:txBody>
      </p:sp>
    </p:spTree>
    <p:extLst>
      <p:ext uri="{BB962C8B-B14F-4D97-AF65-F5344CB8AC3E}">
        <p14:creationId xmlns:p14="http://schemas.microsoft.com/office/powerpoint/2010/main" val="3552800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AA504-2551-E992-1A88-DDA6FEAFBA95}"/>
              </a:ext>
            </a:extLst>
          </p:cNvPr>
          <p:cNvSpPr>
            <a:spLocks noGrp="1"/>
          </p:cNvSpPr>
          <p:nvPr>
            <p:ph type="ctrTitle"/>
          </p:nvPr>
        </p:nvSpPr>
        <p:spPr>
          <a:xfrm>
            <a:off x="1453415" y="635268"/>
            <a:ext cx="8970745" cy="827772"/>
          </a:xfrm>
        </p:spPr>
        <p:txBody>
          <a:bodyPr>
            <a:normAutofit fontScale="90000"/>
          </a:bodyPr>
          <a:lstStyle/>
          <a:p>
            <a:r>
              <a:rPr lang="en-US" dirty="0"/>
              <a:t>DATA INSIGHTS</a:t>
            </a:r>
          </a:p>
        </p:txBody>
      </p:sp>
      <p:sp>
        <p:nvSpPr>
          <p:cNvPr id="3" name="Subtitle 2">
            <a:extLst>
              <a:ext uri="{FF2B5EF4-FFF2-40B4-BE49-F238E27FC236}">
                <a16:creationId xmlns:a16="http://schemas.microsoft.com/office/drawing/2014/main" id="{99459847-DCAE-051A-6DED-9D1E87711A9F}"/>
              </a:ext>
            </a:extLst>
          </p:cNvPr>
          <p:cNvSpPr>
            <a:spLocks noGrp="1"/>
          </p:cNvSpPr>
          <p:nvPr>
            <p:ph type="subTitle" idx="1"/>
          </p:nvPr>
        </p:nvSpPr>
        <p:spPr>
          <a:xfrm>
            <a:off x="1299412" y="1530417"/>
            <a:ext cx="10029524" cy="5005137"/>
          </a:xfrm>
        </p:spPr>
        <p:txBody>
          <a:bodyPr/>
          <a:lstStyle/>
          <a:p>
            <a:pPr algn="l"/>
            <a:r>
              <a:rPr lang="en-US" dirty="0"/>
              <a:t> DATA EXPLORATION</a:t>
            </a:r>
          </a:p>
          <a:p>
            <a:pPr algn="l"/>
            <a:r>
              <a:rPr lang="en-US" dirty="0"/>
              <a:t> 1. Bike Related Purchases Compared By Gender:</a:t>
            </a:r>
          </a:p>
          <a:p>
            <a:pPr algn="l"/>
            <a:r>
              <a:rPr lang="en-US" dirty="0"/>
              <a:t>    A. Data shows on average females have made more bike purchases in the last three(3) years compared to males.      </a:t>
            </a:r>
          </a:p>
          <a:p>
            <a:pPr algn="l"/>
            <a:r>
              <a:rPr lang="en-US" dirty="0"/>
              <a:t>    B. On average females have had 1% higher bike related purchase compared to men in the last 3 years.</a:t>
            </a:r>
          </a:p>
          <a:p>
            <a:pPr algn="l"/>
            <a:endParaRPr lang="en-US" dirty="0"/>
          </a:p>
          <a:p>
            <a:pPr algn="l"/>
            <a:r>
              <a:rPr lang="en-US" dirty="0"/>
              <a:t>   </a:t>
            </a:r>
          </a:p>
          <a:p>
            <a:pPr algn="l"/>
            <a:endParaRPr lang="en-US" dirty="0"/>
          </a:p>
        </p:txBody>
      </p:sp>
      <p:graphicFrame>
        <p:nvGraphicFramePr>
          <p:cNvPr id="4" name="Chart 3">
            <a:extLst>
              <a:ext uri="{FF2B5EF4-FFF2-40B4-BE49-F238E27FC236}">
                <a16:creationId xmlns:a16="http://schemas.microsoft.com/office/drawing/2014/main" id="{6959FB20-3072-BBDE-6889-03AD3119F64C}"/>
              </a:ext>
            </a:extLst>
          </p:cNvPr>
          <p:cNvGraphicFramePr>
            <a:graphicFrameLocks/>
          </p:cNvGraphicFramePr>
          <p:nvPr>
            <p:extLst>
              <p:ext uri="{D42A27DB-BD31-4B8C-83A1-F6EECF244321}">
                <p14:modId xmlns:p14="http://schemas.microsoft.com/office/powerpoint/2010/main" val="3909020837"/>
              </p:ext>
            </p:extLst>
          </p:nvPr>
        </p:nvGraphicFramePr>
        <p:xfrm>
          <a:off x="3976238" y="4191133"/>
          <a:ext cx="4675872" cy="252730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3939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99F51B1-3497-FD69-7C8A-DF6264C43351}"/>
              </a:ext>
            </a:extLst>
          </p:cNvPr>
          <p:cNvSpPr>
            <a:spLocks noGrp="1"/>
          </p:cNvSpPr>
          <p:nvPr>
            <p:ph type="subTitle" idx="1"/>
          </p:nvPr>
        </p:nvSpPr>
        <p:spPr>
          <a:xfrm>
            <a:off x="654518" y="279133"/>
            <a:ext cx="10013482" cy="6468176"/>
          </a:xfrm>
        </p:spPr>
        <p:txBody>
          <a:bodyPr/>
          <a:lstStyle/>
          <a:p>
            <a:pPr algn="l"/>
            <a:r>
              <a:rPr lang="en-US" dirty="0"/>
              <a:t> 2. Top Job Industry Contributing To the Max Profit And Bike Related Purchases: </a:t>
            </a:r>
          </a:p>
          <a:p>
            <a:pPr algn="l"/>
            <a:r>
              <a:rPr lang="en-US" dirty="0"/>
              <a:t>     A. The top 3 industry sector bringing in the largest profit are; Financial Services, Health and Manufacturing.</a:t>
            </a:r>
          </a:p>
          <a:p>
            <a:pPr algn="l"/>
            <a:r>
              <a:rPr lang="en-US" dirty="0"/>
              <a:t>     B. These can be obvious as most of these industry sectors are based within the city or on the outskirts of the city, therefore commoners prefer bikes for commuting.</a:t>
            </a:r>
          </a:p>
        </p:txBody>
      </p:sp>
      <p:graphicFrame>
        <p:nvGraphicFramePr>
          <p:cNvPr id="4" name="Chart 3">
            <a:extLst>
              <a:ext uri="{FF2B5EF4-FFF2-40B4-BE49-F238E27FC236}">
                <a16:creationId xmlns:a16="http://schemas.microsoft.com/office/drawing/2014/main" id="{4CCE5CA6-069B-AA6C-215C-C21EA213B756}"/>
              </a:ext>
            </a:extLst>
          </p:cNvPr>
          <p:cNvGraphicFramePr>
            <a:graphicFrameLocks/>
          </p:cNvGraphicFramePr>
          <p:nvPr>
            <p:extLst>
              <p:ext uri="{D42A27DB-BD31-4B8C-83A1-F6EECF244321}">
                <p14:modId xmlns:p14="http://schemas.microsoft.com/office/powerpoint/2010/main" val="4237525384"/>
              </p:ext>
            </p:extLst>
          </p:nvPr>
        </p:nvGraphicFramePr>
        <p:xfrm>
          <a:off x="3185962" y="2858703"/>
          <a:ext cx="6439301" cy="364797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59072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D3C807-06DC-D021-E4B1-F0189F24323E}"/>
              </a:ext>
            </a:extLst>
          </p:cNvPr>
          <p:cNvSpPr>
            <a:spLocks noGrp="1"/>
          </p:cNvSpPr>
          <p:nvPr>
            <p:ph idx="1"/>
          </p:nvPr>
        </p:nvSpPr>
        <p:spPr>
          <a:xfrm>
            <a:off x="673768" y="394636"/>
            <a:ext cx="10722544" cy="6304547"/>
          </a:xfrm>
        </p:spPr>
        <p:txBody>
          <a:bodyPr/>
          <a:lstStyle/>
          <a:p>
            <a:pPr marL="0" indent="0">
              <a:buNone/>
            </a:pPr>
            <a:r>
              <a:rPr lang="en-US" dirty="0"/>
              <a:t>  3. Profit Of Wealth: Segment By Age Clusters</a:t>
            </a:r>
          </a:p>
          <a:p>
            <a:pPr marL="0" indent="0">
              <a:buNone/>
            </a:pPr>
            <a:r>
              <a:rPr lang="en-US" dirty="0"/>
              <a:t>      A. Overall, the mass customer segmentation makes the highest profit across the different age clusters.</a:t>
            </a:r>
          </a:p>
          <a:p>
            <a:pPr marL="0" indent="0">
              <a:buNone/>
            </a:pPr>
            <a:r>
              <a:rPr lang="en-US" dirty="0"/>
              <a:t>      B. Mass customer age between 40-49 are likely to bring more profit for the company compared to other age clusters.</a:t>
            </a:r>
          </a:p>
        </p:txBody>
      </p:sp>
      <p:graphicFrame>
        <p:nvGraphicFramePr>
          <p:cNvPr id="4" name="Chart 3">
            <a:extLst>
              <a:ext uri="{FF2B5EF4-FFF2-40B4-BE49-F238E27FC236}">
                <a16:creationId xmlns:a16="http://schemas.microsoft.com/office/drawing/2014/main" id="{97ACB566-4459-CFD6-6ADF-9EEC7EE27F6B}"/>
              </a:ext>
            </a:extLst>
          </p:cNvPr>
          <p:cNvGraphicFramePr>
            <a:graphicFrameLocks/>
          </p:cNvGraphicFramePr>
          <p:nvPr>
            <p:extLst>
              <p:ext uri="{D42A27DB-BD31-4B8C-83A1-F6EECF244321}">
                <p14:modId xmlns:p14="http://schemas.microsoft.com/office/powerpoint/2010/main" val="1926924774"/>
              </p:ext>
            </p:extLst>
          </p:nvPr>
        </p:nvGraphicFramePr>
        <p:xfrm>
          <a:off x="3195588" y="3012708"/>
          <a:ext cx="6497053" cy="334959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94252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2758440-A2B9-D063-0D45-871A05684199}"/>
              </a:ext>
            </a:extLst>
          </p:cNvPr>
          <p:cNvSpPr>
            <a:spLocks noGrp="1"/>
          </p:cNvSpPr>
          <p:nvPr>
            <p:ph type="subTitle" idx="1"/>
          </p:nvPr>
        </p:nvSpPr>
        <p:spPr>
          <a:xfrm>
            <a:off x="413886" y="240633"/>
            <a:ext cx="10481912" cy="6362298"/>
          </a:xfrm>
        </p:spPr>
        <p:txBody>
          <a:bodyPr/>
          <a:lstStyle/>
          <a:p>
            <a:pPr algn="l"/>
            <a:r>
              <a:rPr lang="en-US" dirty="0"/>
              <a:t>  4. Cars Owned In Each State:</a:t>
            </a:r>
          </a:p>
          <a:p>
            <a:pPr algn="l"/>
            <a:r>
              <a:rPr lang="en-US" dirty="0"/>
              <a:t>      A. NSW, QLD, VIC could be potential market opportunities for the company.</a:t>
            </a:r>
          </a:p>
          <a:p>
            <a:pPr algn="l"/>
            <a:r>
              <a:rPr lang="en-US" dirty="0"/>
              <a:t>      B. NSW has the highest potential as the number of people that own car is almost equal to the people who doesn’t own car which shows that there is opportunity to find value customers there.</a:t>
            </a:r>
          </a:p>
        </p:txBody>
      </p:sp>
      <p:graphicFrame>
        <p:nvGraphicFramePr>
          <p:cNvPr id="4" name="Chart 3">
            <a:extLst>
              <a:ext uri="{FF2B5EF4-FFF2-40B4-BE49-F238E27FC236}">
                <a16:creationId xmlns:a16="http://schemas.microsoft.com/office/drawing/2014/main" id="{13D35168-FA0A-B1F6-ACAB-91FAE1ED0EF1}"/>
              </a:ext>
            </a:extLst>
          </p:cNvPr>
          <p:cNvGraphicFramePr>
            <a:graphicFrameLocks/>
          </p:cNvGraphicFramePr>
          <p:nvPr>
            <p:extLst>
              <p:ext uri="{D42A27DB-BD31-4B8C-83A1-F6EECF244321}">
                <p14:modId xmlns:p14="http://schemas.microsoft.com/office/powerpoint/2010/main" val="2720665703"/>
              </p:ext>
            </p:extLst>
          </p:nvPr>
        </p:nvGraphicFramePr>
        <p:xfrm>
          <a:off x="2550694" y="2529037"/>
          <a:ext cx="6593305" cy="38236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03067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82DFB23-7397-A45C-3AD1-DE95D8803558}"/>
              </a:ext>
            </a:extLst>
          </p:cNvPr>
          <p:cNvSpPr>
            <a:spLocks noGrp="1"/>
          </p:cNvSpPr>
          <p:nvPr>
            <p:ph type="subTitle" idx="1"/>
          </p:nvPr>
        </p:nvSpPr>
        <p:spPr>
          <a:xfrm>
            <a:off x="490888" y="259882"/>
            <a:ext cx="10177112" cy="4997918"/>
          </a:xfrm>
        </p:spPr>
        <p:txBody>
          <a:bodyPr/>
          <a:lstStyle/>
          <a:p>
            <a:pPr algn="l"/>
            <a:r>
              <a:rPr lang="en-US" dirty="0"/>
              <a:t>    MODEL DEVELOPMENT</a:t>
            </a:r>
          </a:p>
          <a:p>
            <a:pPr algn="l"/>
            <a:r>
              <a:rPr lang="en-US" dirty="0"/>
              <a:t>       Customer Classification – Targeting High Value Customers</a:t>
            </a:r>
          </a:p>
          <a:p>
            <a:pPr algn="l"/>
            <a:r>
              <a:rPr lang="en-US" dirty="0"/>
              <a:t>    1. There are high value customers that should be targeted from the new list.</a:t>
            </a:r>
          </a:p>
          <a:p>
            <a:pPr algn="l"/>
            <a:r>
              <a:rPr lang="en-US" dirty="0"/>
              <a:t>        A. Most of the high value customers will be female compared to male.</a:t>
            </a:r>
          </a:p>
          <a:p>
            <a:pPr algn="l"/>
            <a:r>
              <a:rPr lang="en-US" dirty="0"/>
              <a:t>        B. Working in the financial sector services, Health and Manufacturing industry sector.</a:t>
            </a:r>
          </a:p>
          <a:p>
            <a:pPr algn="l"/>
            <a:r>
              <a:rPr lang="en-US" dirty="0"/>
              <a:t>        C. Aged between 40-49</a:t>
            </a:r>
          </a:p>
          <a:p>
            <a:pPr algn="l"/>
            <a:r>
              <a:rPr lang="en-US" dirty="0"/>
              <a:t>        D. Those currently in NSW, VIC.</a:t>
            </a:r>
          </a:p>
        </p:txBody>
      </p:sp>
    </p:spTree>
    <p:extLst>
      <p:ext uri="{BB962C8B-B14F-4D97-AF65-F5344CB8AC3E}">
        <p14:creationId xmlns:p14="http://schemas.microsoft.com/office/powerpoint/2010/main" val="2154432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F47656D-A898-81B3-60E1-37C57111E43B}"/>
              </a:ext>
            </a:extLst>
          </p:cNvPr>
          <p:cNvSpPr>
            <a:spLocks noGrp="1"/>
          </p:cNvSpPr>
          <p:nvPr>
            <p:ph type="subTitle" idx="1"/>
          </p:nvPr>
        </p:nvSpPr>
        <p:spPr>
          <a:xfrm>
            <a:off x="539015" y="356135"/>
            <a:ext cx="10128985" cy="4901665"/>
          </a:xfrm>
        </p:spPr>
        <p:txBody>
          <a:bodyPr/>
          <a:lstStyle/>
          <a:p>
            <a:pPr algn="l"/>
            <a:r>
              <a:rPr lang="en-US" dirty="0"/>
              <a:t>  INTERPRETATION</a:t>
            </a:r>
          </a:p>
          <a:p>
            <a:pPr algn="l"/>
            <a:r>
              <a:rPr lang="en-US" dirty="0"/>
              <a:t>     Summary Table For High Value Customers</a:t>
            </a:r>
          </a:p>
          <a:p>
            <a:pPr algn="l"/>
            <a:r>
              <a:rPr lang="en-US" dirty="0"/>
              <a:t>  </a:t>
            </a:r>
          </a:p>
        </p:txBody>
      </p:sp>
      <p:graphicFrame>
        <p:nvGraphicFramePr>
          <p:cNvPr id="5" name="Table 5">
            <a:extLst>
              <a:ext uri="{FF2B5EF4-FFF2-40B4-BE49-F238E27FC236}">
                <a16:creationId xmlns:a16="http://schemas.microsoft.com/office/drawing/2014/main" id="{99DAE39F-9C69-C92C-39A6-C99072869C39}"/>
              </a:ext>
            </a:extLst>
          </p:cNvPr>
          <p:cNvGraphicFramePr>
            <a:graphicFrameLocks noGrp="1"/>
          </p:cNvGraphicFramePr>
          <p:nvPr>
            <p:extLst>
              <p:ext uri="{D42A27DB-BD31-4B8C-83A1-F6EECF244321}">
                <p14:modId xmlns:p14="http://schemas.microsoft.com/office/powerpoint/2010/main" val="2237744892"/>
              </p:ext>
            </p:extLst>
          </p:nvPr>
        </p:nvGraphicFramePr>
        <p:xfrm>
          <a:off x="394636" y="1600200"/>
          <a:ext cx="11593957" cy="4354600"/>
        </p:xfrm>
        <a:graphic>
          <a:graphicData uri="http://schemas.openxmlformats.org/drawingml/2006/table">
            <a:tbl>
              <a:tblPr firstRow="1" bandRow="1">
                <a:tableStyleId>{0505E3EF-67EA-436B-97B2-0124C06EBD24}</a:tableStyleId>
              </a:tblPr>
              <a:tblGrid>
                <a:gridCol w="1106905">
                  <a:extLst>
                    <a:ext uri="{9D8B030D-6E8A-4147-A177-3AD203B41FA5}">
                      <a16:colId xmlns:a16="http://schemas.microsoft.com/office/drawing/2014/main" val="3727127746"/>
                    </a:ext>
                  </a:extLst>
                </a:gridCol>
                <a:gridCol w="1568918">
                  <a:extLst>
                    <a:ext uri="{9D8B030D-6E8A-4147-A177-3AD203B41FA5}">
                      <a16:colId xmlns:a16="http://schemas.microsoft.com/office/drawing/2014/main" val="2830006223"/>
                    </a:ext>
                  </a:extLst>
                </a:gridCol>
                <a:gridCol w="2627697">
                  <a:extLst>
                    <a:ext uri="{9D8B030D-6E8A-4147-A177-3AD203B41FA5}">
                      <a16:colId xmlns:a16="http://schemas.microsoft.com/office/drawing/2014/main" val="2638736575"/>
                    </a:ext>
                  </a:extLst>
                </a:gridCol>
                <a:gridCol w="1081565">
                  <a:extLst>
                    <a:ext uri="{9D8B030D-6E8A-4147-A177-3AD203B41FA5}">
                      <a16:colId xmlns:a16="http://schemas.microsoft.com/office/drawing/2014/main" val="916296614"/>
                    </a:ext>
                  </a:extLst>
                </a:gridCol>
                <a:gridCol w="1876927">
                  <a:extLst>
                    <a:ext uri="{9D8B030D-6E8A-4147-A177-3AD203B41FA5}">
                      <a16:colId xmlns:a16="http://schemas.microsoft.com/office/drawing/2014/main" val="2878040927"/>
                    </a:ext>
                  </a:extLst>
                </a:gridCol>
                <a:gridCol w="2223435">
                  <a:extLst>
                    <a:ext uri="{9D8B030D-6E8A-4147-A177-3AD203B41FA5}">
                      <a16:colId xmlns:a16="http://schemas.microsoft.com/office/drawing/2014/main" val="1260512377"/>
                    </a:ext>
                  </a:extLst>
                </a:gridCol>
                <a:gridCol w="1108510">
                  <a:extLst>
                    <a:ext uri="{9D8B030D-6E8A-4147-A177-3AD203B41FA5}">
                      <a16:colId xmlns:a16="http://schemas.microsoft.com/office/drawing/2014/main" val="1320893651"/>
                    </a:ext>
                  </a:extLst>
                </a:gridCol>
              </a:tblGrid>
              <a:tr h="931384">
                <a:tc>
                  <a:txBody>
                    <a:bodyPr/>
                    <a:lstStyle/>
                    <a:p>
                      <a:r>
                        <a:rPr lang="en-US" dirty="0">
                          <a:ln>
                            <a:solidFill>
                              <a:schemeClr val="tx1"/>
                            </a:solidFill>
                          </a:ln>
                          <a:solidFill>
                            <a:schemeClr val="tx1"/>
                          </a:solidFill>
                        </a:rPr>
                        <a:t>STATE</a:t>
                      </a:r>
                    </a:p>
                  </a:txBody>
                  <a:tcPr/>
                </a:tc>
                <a:tc>
                  <a:txBody>
                    <a:bodyPr/>
                    <a:lstStyle/>
                    <a:p>
                      <a:r>
                        <a:rPr lang="en-US" dirty="0"/>
                        <a:t>FIRST NAME</a:t>
                      </a:r>
                    </a:p>
                  </a:txBody>
                  <a:tcPr/>
                </a:tc>
                <a:tc>
                  <a:txBody>
                    <a:bodyPr/>
                    <a:lstStyle/>
                    <a:p>
                      <a:r>
                        <a:rPr lang="en-US" dirty="0"/>
                        <a:t> BIKE RELATED PURCHASE FOR THE PAST 3 YEARS</a:t>
                      </a:r>
                    </a:p>
                  </a:txBody>
                  <a:tcPr/>
                </a:tc>
                <a:tc>
                  <a:txBody>
                    <a:bodyPr/>
                    <a:lstStyle/>
                    <a:p>
                      <a:r>
                        <a:rPr lang="en-US" dirty="0"/>
                        <a:t>AGE</a:t>
                      </a:r>
                    </a:p>
                  </a:txBody>
                  <a:tcPr/>
                </a:tc>
                <a:tc>
                  <a:txBody>
                    <a:bodyPr/>
                    <a:lstStyle/>
                    <a:p>
                      <a:r>
                        <a:rPr lang="en-US" dirty="0"/>
                        <a:t>JOB INDUSTRY</a:t>
                      </a:r>
                    </a:p>
                  </a:txBody>
                  <a:tcPr/>
                </a:tc>
                <a:tc>
                  <a:txBody>
                    <a:bodyPr/>
                    <a:lstStyle/>
                    <a:p>
                      <a:r>
                        <a:rPr lang="en-US" dirty="0"/>
                        <a:t>WEALTH SEGMENT</a:t>
                      </a:r>
                    </a:p>
                  </a:txBody>
                  <a:tcPr/>
                </a:tc>
                <a:tc>
                  <a:txBody>
                    <a:bodyPr/>
                    <a:lstStyle/>
                    <a:p>
                      <a:r>
                        <a:rPr lang="en-US" dirty="0"/>
                        <a:t>OWN CARS</a:t>
                      </a:r>
                    </a:p>
                  </a:txBody>
                  <a:tcPr/>
                </a:tc>
                <a:extLst>
                  <a:ext uri="{0D108BD9-81ED-4DB2-BD59-A6C34878D82A}">
                    <a16:rowId xmlns:a16="http://schemas.microsoft.com/office/drawing/2014/main" val="3172065480"/>
                  </a:ext>
                </a:extLst>
              </a:tr>
              <a:tr h="427902">
                <a:tc>
                  <a:txBody>
                    <a:bodyPr/>
                    <a:lstStyle/>
                    <a:p>
                      <a:r>
                        <a:rPr lang="en-US" dirty="0"/>
                        <a:t>NSW</a:t>
                      </a:r>
                    </a:p>
                  </a:txBody>
                  <a:tcPr/>
                </a:tc>
                <a:tc>
                  <a:txBody>
                    <a:bodyPr/>
                    <a:lstStyle/>
                    <a:p>
                      <a:r>
                        <a:rPr lang="en-US" dirty="0"/>
                        <a:t>Melba</a:t>
                      </a:r>
                    </a:p>
                  </a:txBody>
                  <a:tcPr/>
                </a:tc>
                <a:tc>
                  <a:txBody>
                    <a:bodyPr/>
                    <a:lstStyle/>
                    <a:p>
                      <a:r>
                        <a:rPr lang="en-US" dirty="0"/>
                        <a:t>38</a:t>
                      </a:r>
                    </a:p>
                  </a:txBody>
                  <a:tcPr/>
                </a:tc>
                <a:tc>
                  <a:txBody>
                    <a:bodyPr/>
                    <a:lstStyle/>
                    <a:p>
                      <a:r>
                        <a:rPr lang="en-US" dirty="0"/>
                        <a:t>44</a:t>
                      </a:r>
                    </a:p>
                  </a:txBody>
                  <a:tcPr/>
                </a:tc>
                <a:tc>
                  <a:txBody>
                    <a:bodyPr/>
                    <a:lstStyle/>
                    <a:p>
                      <a:r>
                        <a:rPr lang="en-US" dirty="0"/>
                        <a:t>Health</a:t>
                      </a:r>
                    </a:p>
                  </a:txBody>
                  <a:tcPr/>
                </a:tc>
                <a:tc>
                  <a:txBody>
                    <a:bodyPr/>
                    <a:lstStyle/>
                    <a:p>
                      <a:r>
                        <a:rPr lang="en-US" dirty="0"/>
                        <a:t>Mass Customer</a:t>
                      </a:r>
                    </a:p>
                  </a:txBody>
                  <a:tcPr/>
                </a:tc>
                <a:tc>
                  <a:txBody>
                    <a:bodyPr/>
                    <a:lstStyle/>
                    <a:p>
                      <a:r>
                        <a:rPr lang="en-US" dirty="0"/>
                        <a:t>No</a:t>
                      </a:r>
                    </a:p>
                  </a:txBody>
                  <a:tcPr/>
                </a:tc>
                <a:extLst>
                  <a:ext uri="{0D108BD9-81ED-4DB2-BD59-A6C34878D82A}">
                    <a16:rowId xmlns:a16="http://schemas.microsoft.com/office/drawing/2014/main" val="766272209"/>
                  </a:ext>
                </a:extLst>
              </a:tr>
              <a:tr h="427902">
                <a:tc>
                  <a:txBody>
                    <a:bodyPr/>
                    <a:lstStyle/>
                    <a:p>
                      <a:r>
                        <a:rPr lang="en-US" dirty="0"/>
                        <a:t>VIC</a:t>
                      </a:r>
                    </a:p>
                  </a:txBody>
                  <a:tcPr/>
                </a:tc>
                <a:tc>
                  <a:txBody>
                    <a:bodyPr/>
                    <a:lstStyle/>
                    <a:p>
                      <a:r>
                        <a:rPr lang="en-US" dirty="0"/>
                        <a:t>Winnifred</a:t>
                      </a:r>
                    </a:p>
                  </a:txBody>
                  <a:tcPr/>
                </a:tc>
                <a:tc>
                  <a:txBody>
                    <a:bodyPr/>
                    <a:lstStyle/>
                    <a:p>
                      <a:r>
                        <a:rPr lang="en-US" dirty="0"/>
                        <a:t>83</a:t>
                      </a:r>
                    </a:p>
                  </a:txBody>
                  <a:tcPr/>
                </a:tc>
                <a:tc>
                  <a:txBody>
                    <a:bodyPr/>
                    <a:lstStyle/>
                    <a:p>
                      <a:r>
                        <a:rPr lang="en-US" dirty="0"/>
                        <a:t>44</a:t>
                      </a:r>
                    </a:p>
                  </a:txBody>
                  <a:tcPr/>
                </a:tc>
                <a:tc>
                  <a:txBody>
                    <a:bodyPr/>
                    <a:lstStyle/>
                    <a:p>
                      <a:r>
                        <a:rPr lang="en-US" dirty="0"/>
                        <a:t>Financial Services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Mass Customer</a:t>
                      </a:r>
                    </a:p>
                  </a:txBody>
                  <a:tcPr/>
                </a:tc>
                <a:tc>
                  <a:txBody>
                    <a:bodyPr/>
                    <a:lstStyle/>
                    <a:p>
                      <a:r>
                        <a:rPr lang="en-US" dirty="0"/>
                        <a:t>No</a:t>
                      </a:r>
                    </a:p>
                  </a:txBody>
                  <a:tcPr/>
                </a:tc>
                <a:extLst>
                  <a:ext uri="{0D108BD9-81ED-4DB2-BD59-A6C34878D82A}">
                    <a16:rowId xmlns:a16="http://schemas.microsoft.com/office/drawing/2014/main" val="739753302"/>
                  </a:ext>
                </a:extLst>
              </a:tr>
              <a:tr h="427902">
                <a:tc>
                  <a:txBody>
                    <a:bodyPr/>
                    <a:lstStyle/>
                    <a:p>
                      <a:r>
                        <a:rPr lang="en-US" dirty="0"/>
                        <a:t>VIIC</a:t>
                      </a:r>
                    </a:p>
                  </a:txBody>
                  <a:tcPr/>
                </a:tc>
                <a:tc>
                  <a:txBody>
                    <a:bodyPr/>
                    <a:lstStyle/>
                    <a:p>
                      <a:r>
                        <a:rPr lang="en-US" dirty="0"/>
                        <a:t>Gale</a:t>
                      </a:r>
                    </a:p>
                  </a:txBody>
                  <a:tcPr/>
                </a:tc>
                <a:tc>
                  <a:txBody>
                    <a:bodyPr/>
                    <a:lstStyle/>
                    <a:p>
                      <a:r>
                        <a:rPr lang="en-US" dirty="0"/>
                        <a:t>59</a:t>
                      </a:r>
                    </a:p>
                  </a:txBody>
                  <a:tcPr/>
                </a:tc>
                <a:tc>
                  <a:txBody>
                    <a:bodyPr/>
                    <a:lstStyle/>
                    <a:p>
                      <a:r>
                        <a:rPr lang="en-US" dirty="0"/>
                        <a:t>43</a:t>
                      </a:r>
                    </a:p>
                  </a:txBody>
                  <a:tcPr/>
                </a:tc>
                <a:tc>
                  <a:txBody>
                    <a:bodyPr/>
                    <a:lstStyle/>
                    <a:p>
                      <a:r>
                        <a:rPr lang="en-US" dirty="0"/>
                        <a:t>Financial Services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Mass Customer</a:t>
                      </a:r>
                    </a:p>
                  </a:txBody>
                  <a:tcPr/>
                </a:tc>
                <a:tc>
                  <a:txBody>
                    <a:bodyPr/>
                    <a:lstStyle/>
                    <a:p>
                      <a:r>
                        <a:rPr lang="en-US" dirty="0"/>
                        <a:t>Yes</a:t>
                      </a:r>
                    </a:p>
                  </a:txBody>
                  <a:tcPr/>
                </a:tc>
                <a:extLst>
                  <a:ext uri="{0D108BD9-81ED-4DB2-BD59-A6C34878D82A}">
                    <a16:rowId xmlns:a16="http://schemas.microsoft.com/office/drawing/2014/main" val="2306777248"/>
                  </a:ext>
                </a:extLst>
              </a:tr>
              <a:tr h="427902">
                <a:tc>
                  <a:txBody>
                    <a:bodyPr/>
                    <a:lstStyle/>
                    <a:p>
                      <a:r>
                        <a:rPr lang="en-US" dirty="0"/>
                        <a:t>NSW</a:t>
                      </a:r>
                    </a:p>
                  </a:txBody>
                  <a:tcPr/>
                </a:tc>
                <a:tc>
                  <a:txBody>
                    <a:bodyPr/>
                    <a:lstStyle/>
                    <a:p>
                      <a:r>
                        <a:rPr lang="en-US" dirty="0"/>
                        <a:t>Marielle</a:t>
                      </a:r>
                    </a:p>
                  </a:txBody>
                  <a:tcPr/>
                </a:tc>
                <a:tc>
                  <a:txBody>
                    <a:bodyPr/>
                    <a:lstStyle/>
                    <a:p>
                      <a:r>
                        <a:rPr lang="en-US" dirty="0"/>
                        <a:t>52</a:t>
                      </a:r>
                    </a:p>
                  </a:txBody>
                  <a:tcPr/>
                </a:tc>
                <a:tc>
                  <a:txBody>
                    <a:bodyPr/>
                    <a:lstStyle/>
                    <a:p>
                      <a:r>
                        <a:rPr lang="en-US" dirty="0"/>
                        <a:t>39</a:t>
                      </a:r>
                    </a:p>
                  </a:txBody>
                  <a:tcPr/>
                </a:tc>
                <a:tc>
                  <a:txBody>
                    <a:bodyPr/>
                    <a:lstStyle/>
                    <a:p>
                      <a:r>
                        <a:rPr lang="en-US" dirty="0"/>
                        <a:t>Manufacturing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Mass Customer</a:t>
                      </a:r>
                    </a:p>
                  </a:txBody>
                  <a:tcPr/>
                </a:tc>
                <a:tc>
                  <a:txBody>
                    <a:bodyPr/>
                    <a:lstStyle/>
                    <a:p>
                      <a:r>
                        <a:rPr lang="en-US" dirty="0"/>
                        <a:t>No</a:t>
                      </a:r>
                    </a:p>
                  </a:txBody>
                  <a:tcPr/>
                </a:tc>
                <a:extLst>
                  <a:ext uri="{0D108BD9-81ED-4DB2-BD59-A6C34878D82A}">
                    <a16:rowId xmlns:a16="http://schemas.microsoft.com/office/drawing/2014/main" val="77318623"/>
                  </a:ext>
                </a:extLst>
              </a:tr>
              <a:tr h="427902">
                <a:tc>
                  <a:txBody>
                    <a:bodyPr/>
                    <a:lstStyle/>
                    <a:p>
                      <a:r>
                        <a:rPr lang="en-US" dirty="0"/>
                        <a:t>NSW</a:t>
                      </a:r>
                    </a:p>
                  </a:txBody>
                  <a:tcPr/>
                </a:tc>
                <a:tc>
                  <a:txBody>
                    <a:bodyPr/>
                    <a:lstStyle/>
                    <a:p>
                      <a:r>
                        <a:rPr lang="en-US" dirty="0"/>
                        <a:t>Patricia</a:t>
                      </a:r>
                    </a:p>
                  </a:txBody>
                  <a:tcPr/>
                </a:tc>
                <a:tc>
                  <a:txBody>
                    <a:bodyPr/>
                    <a:lstStyle/>
                    <a:p>
                      <a:r>
                        <a:rPr lang="en-US" dirty="0"/>
                        <a:t>34</a:t>
                      </a:r>
                    </a:p>
                  </a:txBody>
                  <a:tcPr/>
                </a:tc>
                <a:tc>
                  <a:txBody>
                    <a:bodyPr/>
                    <a:lstStyle/>
                    <a:p>
                      <a:r>
                        <a:rPr lang="en-US" dirty="0"/>
                        <a:t>42</a:t>
                      </a:r>
                    </a:p>
                  </a:txBody>
                  <a:tcPr/>
                </a:tc>
                <a:tc>
                  <a:txBody>
                    <a:bodyPr/>
                    <a:lstStyle/>
                    <a:p>
                      <a:r>
                        <a:rPr lang="en-US" dirty="0"/>
                        <a:t>Health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Mass Customer</a:t>
                      </a:r>
                    </a:p>
                  </a:txBody>
                  <a:tcPr/>
                </a:tc>
                <a:tc>
                  <a:txBody>
                    <a:bodyPr/>
                    <a:lstStyle/>
                    <a:p>
                      <a:r>
                        <a:rPr lang="en-US" dirty="0"/>
                        <a:t>No</a:t>
                      </a:r>
                    </a:p>
                  </a:txBody>
                  <a:tcPr/>
                </a:tc>
                <a:extLst>
                  <a:ext uri="{0D108BD9-81ED-4DB2-BD59-A6C34878D82A}">
                    <a16:rowId xmlns:a16="http://schemas.microsoft.com/office/drawing/2014/main" val="2373244434"/>
                  </a:ext>
                </a:extLst>
              </a:tr>
              <a:tr h="427902">
                <a:tc>
                  <a:txBody>
                    <a:bodyPr/>
                    <a:lstStyle/>
                    <a:p>
                      <a:r>
                        <a:rPr lang="en-US" dirty="0"/>
                        <a:t>NSW</a:t>
                      </a:r>
                    </a:p>
                  </a:txBody>
                  <a:tcPr/>
                </a:tc>
                <a:tc>
                  <a:txBody>
                    <a:bodyPr/>
                    <a:lstStyle/>
                    <a:p>
                      <a:r>
                        <a:rPr lang="en-US" dirty="0"/>
                        <a:t>Daryl</a:t>
                      </a:r>
                    </a:p>
                  </a:txBody>
                  <a:tcPr/>
                </a:tc>
                <a:tc>
                  <a:txBody>
                    <a:bodyPr/>
                    <a:lstStyle/>
                    <a:p>
                      <a:r>
                        <a:rPr lang="en-US" dirty="0"/>
                        <a:t>12</a:t>
                      </a:r>
                    </a:p>
                  </a:txBody>
                  <a:tcPr/>
                </a:tc>
                <a:tc>
                  <a:txBody>
                    <a:bodyPr/>
                    <a:lstStyle/>
                    <a:p>
                      <a:r>
                        <a:rPr lang="en-US" dirty="0"/>
                        <a:t>41</a:t>
                      </a:r>
                    </a:p>
                  </a:txBody>
                  <a:tcPr/>
                </a:tc>
                <a:tc>
                  <a:txBody>
                    <a:bodyPr/>
                    <a:lstStyle/>
                    <a:p>
                      <a:r>
                        <a:rPr lang="en-US" dirty="0"/>
                        <a:t>Financial services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Mass Customer</a:t>
                      </a:r>
                    </a:p>
                  </a:txBody>
                  <a:tcPr/>
                </a:tc>
                <a:tc>
                  <a:txBody>
                    <a:bodyPr/>
                    <a:lstStyle/>
                    <a:p>
                      <a:r>
                        <a:rPr lang="en-US" dirty="0"/>
                        <a:t>Yes</a:t>
                      </a:r>
                    </a:p>
                  </a:txBody>
                  <a:tcPr/>
                </a:tc>
                <a:extLst>
                  <a:ext uri="{0D108BD9-81ED-4DB2-BD59-A6C34878D82A}">
                    <a16:rowId xmlns:a16="http://schemas.microsoft.com/office/drawing/2014/main" val="3518251713"/>
                  </a:ext>
                </a:extLst>
              </a:tr>
              <a:tr h="427902">
                <a:tc>
                  <a:txBody>
                    <a:bodyPr/>
                    <a:lstStyle/>
                    <a:p>
                      <a:r>
                        <a:rPr lang="en-US" dirty="0"/>
                        <a:t>NSW</a:t>
                      </a:r>
                    </a:p>
                  </a:txBody>
                  <a:tcPr/>
                </a:tc>
                <a:tc>
                  <a:txBody>
                    <a:bodyPr/>
                    <a:lstStyle/>
                    <a:p>
                      <a:r>
                        <a:rPr lang="en-US" dirty="0"/>
                        <a:t>Sunny</a:t>
                      </a:r>
                    </a:p>
                  </a:txBody>
                  <a:tcPr/>
                </a:tc>
                <a:tc>
                  <a:txBody>
                    <a:bodyPr/>
                    <a:lstStyle/>
                    <a:p>
                      <a:r>
                        <a:rPr lang="en-US" dirty="0"/>
                        <a:t>90</a:t>
                      </a:r>
                    </a:p>
                  </a:txBody>
                  <a:tcPr/>
                </a:tc>
                <a:tc>
                  <a:txBody>
                    <a:bodyPr/>
                    <a:lstStyle/>
                    <a:p>
                      <a:r>
                        <a:rPr lang="en-US" dirty="0"/>
                        <a:t>45</a:t>
                      </a:r>
                    </a:p>
                  </a:txBody>
                  <a:tcPr/>
                </a:tc>
                <a:tc>
                  <a:txBody>
                    <a:bodyPr/>
                    <a:lstStyle/>
                    <a:p>
                      <a:r>
                        <a:rPr lang="en-US" dirty="0"/>
                        <a:t>Financial Services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Mass Customer</a:t>
                      </a:r>
                    </a:p>
                  </a:txBody>
                  <a:tcPr/>
                </a:tc>
                <a:tc>
                  <a:txBody>
                    <a:bodyPr/>
                    <a:lstStyle/>
                    <a:p>
                      <a:r>
                        <a:rPr lang="en-US" dirty="0"/>
                        <a:t>No</a:t>
                      </a:r>
                    </a:p>
                  </a:txBody>
                  <a:tcPr/>
                </a:tc>
                <a:extLst>
                  <a:ext uri="{0D108BD9-81ED-4DB2-BD59-A6C34878D82A}">
                    <a16:rowId xmlns:a16="http://schemas.microsoft.com/office/drawing/2014/main" val="3809061685"/>
                  </a:ext>
                </a:extLst>
              </a:tr>
              <a:tr h="427902">
                <a:tc>
                  <a:txBody>
                    <a:bodyPr/>
                    <a:lstStyle/>
                    <a:p>
                      <a:r>
                        <a:rPr lang="en-US" dirty="0"/>
                        <a:t>VIC</a:t>
                      </a:r>
                    </a:p>
                  </a:txBody>
                  <a:tcPr/>
                </a:tc>
                <a:tc>
                  <a:txBody>
                    <a:bodyPr/>
                    <a:lstStyle/>
                    <a:p>
                      <a:r>
                        <a:rPr lang="en-US" dirty="0"/>
                        <a:t>Antonietta</a:t>
                      </a:r>
                    </a:p>
                  </a:txBody>
                  <a:tcPr/>
                </a:tc>
                <a:tc>
                  <a:txBody>
                    <a:bodyPr/>
                    <a:lstStyle/>
                    <a:p>
                      <a:r>
                        <a:rPr lang="en-US" dirty="0"/>
                        <a:t>82</a:t>
                      </a:r>
                    </a:p>
                  </a:txBody>
                  <a:tcPr/>
                </a:tc>
                <a:tc>
                  <a:txBody>
                    <a:bodyPr/>
                    <a:lstStyle/>
                    <a:p>
                      <a:r>
                        <a:rPr lang="en-US" dirty="0"/>
                        <a:t>47</a:t>
                      </a:r>
                    </a:p>
                  </a:txBody>
                  <a:tcPr/>
                </a:tc>
                <a:tc>
                  <a:txBody>
                    <a:bodyPr/>
                    <a:lstStyle/>
                    <a:p>
                      <a:r>
                        <a:rPr lang="en-US" dirty="0"/>
                        <a:t>Financial Services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Mass Customer</a:t>
                      </a:r>
                    </a:p>
                  </a:txBody>
                  <a:tcPr/>
                </a:tc>
                <a:tc>
                  <a:txBody>
                    <a:bodyPr/>
                    <a:lstStyle/>
                    <a:p>
                      <a:r>
                        <a:rPr lang="en-US"/>
                        <a:t>No</a:t>
                      </a:r>
                      <a:endParaRPr lang="en-US" dirty="0"/>
                    </a:p>
                  </a:txBody>
                  <a:tcPr/>
                </a:tc>
                <a:extLst>
                  <a:ext uri="{0D108BD9-81ED-4DB2-BD59-A6C34878D82A}">
                    <a16:rowId xmlns:a16="http://schemas.microsoft.com/office/drawing/2014/main" val="2377456147"/>
                  </a:ext>
                </a:extLst>
              </a:tr>
            </a:tbl>
          </a:graphicData>
        </a:graphic>
      </p:graphicFrame>
    </p:spTree>
    <p:extLst>
      <p:ext uri="{BB962C8B-B14F-4D97-AF65-F5344CB8AC3E}">
        <p14:creationId xmlns:p14="http://schemas.microsoft.com/office/powerpoint/2010/main" val="14051256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TotalTime>
  <Words>441</Words>
  <Application>Microsoft Office PowerPoint</Application>
  <PresentationFormat>Widescreen</PresentationFormat>
  <Paragraphs>92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DATA INSIGHTS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INSIGHTS</dc:title>
  <dc:creator>mhayriam@gmail.com</dc:creator>
  <cp:lastModifiedBy>mhayriam@gmail.com</cp:lastModifiedBy>
  <cp:revision>2</cp:revision>
  <dcterms:created xsi:type="dcterms:W3CDTF">2023-03-08T08:47:02Z</dcterms:created>
  <dcterms:modified xsi:type="dcterms:W3CDTF">2023-03-08T13:03:35Z</dcterms:modified>
</cp:coreProperties>
</file>