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BABD8-FAED-4E9D-B0E4-AF0D6A7B31A0}" type="datetimeFigureOut">
              <a:rPr lang="fr-FR" smtClean="0"/>
              <a:t>24/02/2022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55B03-2928-4697-8F7B-7A83D9C5B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7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4160C-C005-4649-BD3F-50750E83F64A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94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14C23-6F66-444B-A02D-83489FD31025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39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EACE9-7FCE-4FCA-94D9-DF9443463786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61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AA90-17FA-448C-AC1E-B96AF403CDF1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1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65F70-68D3-4C84-AF54-1FE35A490B41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78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7AA9-65F1-4507-ABA7-B69456567291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88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3FF1-E1E0-40A4-9336-E95F39337778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79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F7C-81AD-4A12-B9EB-008D57CA054E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D3757-2DE0-4059-AAC9-03C7288434AF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3757-8350-4747-B089-C73681062F36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52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8CC3-8690-4D7F-8061-2C636DBAEF3F}" type="datetime2">
              <a:rPr lang="en-US" smtClean="0"/>
              <a:t>Thursday, February 24,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D393D6A2-BC74-41E6-A0FD-4F14318B1C0F}" type="datetime2">
              <a:rPr lang="en-US" smtClean="0"/>
              <a:t>Thursday, February 24,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556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8BBE1A-B148-4F48-8E8C-EEB4A444E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00FBCE3-8C8D-4E67-8D20-AAE8E0E10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228" y="152826"/>
            <a:ext cx="6040242" cy="342392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4400" spc="700" dirty="0"/>
              <a:t>Visualisation des données et BI avec Tableau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955DEFE8-24AF-47F7-B020-D4D76ABA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801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6EAE3873-25FC-4346-B1D5-82E5F9D95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1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7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7A4509-AF86-4AEE-9BCB-DA26D9598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1444337"/>
            <a:ext cx="4368800" cy="2297261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14498434-6CB8-47BA-BF03-F0E0CCF9F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69" y="311322"/>
            <a:ext cx="4368800" cy="904706"/>
          </a:xfrm>
          <a:prstGeom prst="rect">
            <a:avLst/>
          </a:prstGeom>
        </p:spPr>
      </p:pic>
      <p:sp>
        <p:nvSpPr>
          <p:cNvPr id="131" name="ZoneTexte 130">
            <a:extLst>
              <a:ext uri="{FF2B5EF4-FFF2-40B4-BE49-F238E27FC236}">
                <a16:creationId xmlns:a16="http://schemas.microsoft.com/office/drawing/2014/main" id="{5AE5539F-F796-4A69-A7D2-68F577B94037}"/>
              </a:ext>
            </a:extLst>
          </p:cNvPr>
          <p:cNvSpPr txBox="1"/>
          <p:nvPr/>
        </p:nvSpPr>
        <p:spPr>
          <a:xfrm>
            <a:off x="566531" y="4493437"/>
            <a:ext cx="1076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Répondre à une problématique sur les objets perdus</a:t>
            </a:r>
          </a:p>
          <a:p>
            <a:pPr algn="ctr"/>
            <a:r>
              <a:rPr lang="fr-FR" sz="2400" dirty="0"/>
              <a:t>Réalisé par: </a:t>
            </a:r>
          </a:p>
          <a:p>
            <a:pPr algn="ctr"/>
            <a:r>
              <a:rPr lang="fr-FR" sz="2400" dirty="0"/>
              <a:t>Nabil BENSAFIA, Traian BATOG, Lounis OUMOHAND et Aghilas KESSAI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CA9002-FA59-4D70-9E9A-A4B10926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759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88F38-B735-4E8B-BEAB-C09051AA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320" y="178308"/>
            <a:ext cx="10241280" cy="1234440"/>
          </a:xfrm>
        </p:spPr>
        <p:txBody>
          <a:bodyPr/>
          <a:lstStyle/>
          <a:p>
            <a:r>
              <a:rPr lang="fr-FR" dirty="0"/>
              <a:t>Nature des objets trouvés</a:t>
            </a:r>
            <a:br>
              <a:rPr lang="fr-FR" dirty="0"/>
            </a:b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B03321-E7C9-4539-87EE-D0D67FD5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84428"/>
            <a:ext cx="10637520" cy="527786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13CA6A-C562-42B1-B127-602E8D89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7362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BF45-31A3-4FBA-B2BC-80E42F21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9164"/>
            <a:ext cx="10241280" cy="1234440"/>
          </a:xfrm>
        </p:spPr>
        <p:txBody>
          <a:bodyPr/>
          <a:lstStyle/>
          <a:p>
            <a:r>
              <a:rPr lang="fr-FR" dirty="0"/>
              <a:t>De nouvelles annonces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93413-075F-424D-AC20-F999AC2B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nombre d’objets de type ‘porte feuille/porte monnaie’ représentent un grand pourcentage des objets trouvés. 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propose alors de prendre cela en compte et d’adapter les annonces aux gares de Bordeaux et Strasbourg particulièrement </a:t>
            </a:r>
            <a:r>
              <a:rPr lang="fr-FR" dirty="0">
                <a:sym typeface="Wingdings" panose="05000000000000000000" pitchFamily="2" charset="2"/>
              </a:rPr>
              <a:t> rappeler le voyageur de ne pas oublier son porte monnaie (en plus de ses sacs et bagages). 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1D774D-B356-4181-9863-256C006D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1094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1D653-7C38-47F5-9737-1B4C232A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802E2-98F6-42C2-9851-8101E8E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visualisation des données sur Tableau nous a permis de trouver les gares qui étaient le plus concernées par le phénomènes des objets trouvés (qui sont en réalité perdus par des voyageurs). </a:t>
            </a:r>
            <a:br>
              <a:rPr lang="fr-FR" dirty="0"/>
            </a:br>
            <a:endParaRPr lang="fr-FR" dirty="0"/>
          </a:p>
          <a:p>
            <a:r>
              <a:rPr lang="fr-FR" dirty="0"/>
              <a:t>On a aussi la nature des objets trouvés et conclus qu’il était important de modifier les annonces faites aux voyageurs dans certaines gares.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F9045D-1D00-4995-B1AB-22B35260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162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DA4C3-06C1-4955-A83F-0F853181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513" y="467537"/>
            <a:ext cx="10241280" cy="1234440"/>
          </a:xfrm>
        </p:spPr>
        <p:txBody>
          <a:bodyPr/>
          <a:lstStyle/>
          <a:p>
            <a:r>
              <a:rPr lang="fr-FR" dirty="0"/>
              <a:t>La problématique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5CE73-35E6-445F-AEDD-D258029D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 grand nombre d’objets sont perdu/trouvés en gare</a:t>
            </a:r>
          </a:p>
          <a:p>
            <a:r>
              <a:rPr lang="fr-FR" dirty="0"/>
              <a:t>On </a:t>
            </a:r>
            <a:r>
              <a:rPr lang="fr-FR" dirty="0">
                <a:sym typeface="Wingdings" panose="05000000000000000000" pitchFamily="2" charset="2"/>
              </a:rPr>
              <a:t>cherche à savoir si il y a un moyen de faire diminuer le nombre d’objets perdus dans les gares</a:t>
            </a:r>
          </a:p>
          <a:p>
            <a:r>
              <a:rPr lang="fr-FR" dirty="0">
                <a:sym typeface="Wingdings" panose="05000000000000000000" pitchFamily="2" charset="2"/>
              </a:rPr>
              <a:t>Pour cela, on explore les données et on détermine si dans certaines gares ce phénomène se répète le plus souvent </a:t>
            </a:r>
          </a:p>
          <a:p>
            <a:r>
              <a:rPr lang="fr-FR" dirty="0">
                <a:sym typeface="Wingdings" panose="05000000000000000000" pitchFamily="2" charset="2"/>
              </a:rPr>
              <a:t>Les moyens : annonces spécifiques en fonction de la gare, fréquences des annonces qui varient en fonction des gares…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327ADC-0776-4A2E-AAA9-DC7091F8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9330" y="6331226"/>
            <a:ext cx="567326" cy="616226"/>
          </a:xfrm>
        </p:spPr>
        <p:txBody>
          <a:bodyPr/>
          <a:lstStyle/>
          <a:p>
            <a:fld id="{C01389E6-C847-4AD0-B56D-D205B2EAB1EE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69310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3827C-1BB6-4DE0-8A91-4624875B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87" y="358206"/>
            <a:ext cx="10241280" cy="1234440"/>
          </a:xfrm>
        </p:spPr>
        <p:txBody>
          <a:bodyPr/>
          <a:lstStyle/>
          <a:p>
            <a:pPr algn="ctr"/>
            <a:r>
              <a:rPr lang="fr-FR" dirty="0"/>
              <a:t>Les données disponibles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0F07E8-2B0A-4BAA-8F37-161EAD7C3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Sur le site de la SNCF : Open Data</a:t>
            </a:r>
          </a:p>
          <a:p>
            <a:r>
              <a:rPr lang="fr-FR" sz="3200" dirty="0"/>
              <a:t>216 jeux de données disponibles </a:t>
            </a:r>
          </a:p>
          <a:p>
            <a:r>
              <a:rPr lang="fr-FR" sz="3200" dirty="0" err="1"/>
              <a:t>Datasets</a:t>
            </a:r>
            <a:r>
              <a:rPr lang="fr-FR" sz="3200" dirty="0"/>
              <a:t> utilisés: Objets Trouvés, Déclarations de pertes, Fréquentation en gare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743470-81EB-4049-8386-833E0BC8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3367" y="6281530"/>
            <a:ext cx="573289" cy="576470"/>
          </a:xfrm>
        </p:spPr>
        <p:txBody>
          <a:bodyPr/>
          <a:lstStyle/>
          <a:p>
            <a:fld id="{C01389E6-C847-4AD0-B56D-D205B2EAB1EE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1054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8B19-9C2C-43DB-B2AA-69722044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Objets trouvés ET Déclarations DE Pertes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D9639-22C9-496D-9E03-5A3AF4B9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Objets trouvés : 688 984 lignes</a:t>
            </a:r>
          </a:p>
          <a:p>
            <a:r>
              <a:rPr lang="fr-FR" dirty="0"/>
              <a:t>Déclaration de perte : 1 347 754 lignes</a:t>
            </a:r>
          </a:p>
          <a:p>
            <a:r>
              <a:rPr lang="fr-FR" dirty="0"/>
              <a:t>Colonnes : Date, Date et H de restitution, Gare, Nature d’objets (ex: Lunettes), Type d’objets (ex: Optique)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A36EC-5B97-4217-A9CC-DBB44445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862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971B3-F809-49DF-8743-285DA843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Fréquentation en gares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31615-F7CF-4580-B389-05BD73DBF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2 967 lignes : chaque gare et ses fréquentations de 2015 à 2020 </a:t>
            </a:r>
          </a:p>
          <a:p>
            <a:endParaRPr lang="fr-FR" b="1" dirty="0"/>
          </a:p>
          <a:p>
            <a:r>
              <a:rPr lang="fr-FR" b="1" dirty="0"/>
              <a:t>Total Voyageurs et Total Non voyageurs</a:t>
            </a:r>
          </a:p>
          <a:p>
            <a:endParaRPr lang="fr-FR" b="1" dirty="0"/>
          </a:p>
          <a:p>
            <a:r>
              <a:rPr lang="fr-FR" b="1" dirty="0"/>
              <a:t>Pourquoi utiliser ce dataset ?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765244-3766-47F7-8042-9FCDAB99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4077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2639-AAEA-459E-83F4-08BB651F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960" y="0"/>
            <a:ext cx="10241280" cy="1234440"/>
          </a:xfrm>
        </p:spPr>
        <p:txBody>
          <a:bodyPr/>
          <a:lstStyle/>
          <a:p>
            <a:r>
              <a:rPr lang="fr-FR" dirty="0"/>
              <a:t>Gares Non prioritaires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16EE0C-52B2-4113-879B-33D29BFAE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856" y="1449387"/>
            <a:ext cx="8314287" cy="3959225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E38DC6-7B6B-4346-9755-3ADF24A0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73586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E4AB72-1C42-427F-801C-32A12FD69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07854D-0572-4ABD-80B2-D8AEB0C9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2763" y="270327"/>
            <a:ext cx="11602725" cy="1705383"/>
          </a:xfrm>
        </p:spPr>
        <p:txBody>
          <a:bodyPr anchor="t">
            <a:normAutofit/>
          </a:bodyPr>
          <a:lstStyle/>
          <a:p>
            <a:pPr algn="r"/>
            <a:r>
              <a:rPr lang="fr-FR" dirty="0"/>
              <a:t>Gares Prioritaires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BB57FB-2151-4DF1-9100-67A213751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944879"/>
            <a:ext cx="10810240" cy="1216147"/>
          </a:xfrm>
        </p:spPr>
        <p:txBody>
          <a:bodyPr anchor="b">
            <a:normAutofit/>
          </a:bodyPr>
          <a:lstStyle/>
          <a:p>
            <a:pPr algn="r"/>
            <a:endParaRPr lang="fr-FR" sz="1600" dirty="0"/>
          </a:p>
          <a:p>
            <a:pPr algn="r"/>
            <a:endParaRPr lang="fr-FR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257D2-6895-4677-996F-1A5FBB7F7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6400800"/>
            <a:ext cx="12191999" cy="457198"/>
          </a:xfrm>
          <a:prstGeom prst="rect">
            <a:avLst/>
          </a:prstGeom>
          <a:gradFill>
            <a:gsLst>
              <a:gs pos="0">
                <a:schemeClr val="accent5">
                  <a:alpha val="8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8FF51-22A9-49F6-8C79-1FFC470CA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800"/>
            <a:ext cx="8153396" cy="457200"/>
          </a:xfrm>
          <a:prstGeom prst="rect">
            <a:avLst/>
          </a:prstGeom>
          <a:gradFill>
            <a:gsLst>
              <a:gs pos="0">
                <a:schemeClr val="accent6">
                  <a:alpha val="61000"/>
                </a:schemeClr>
              </a:gs>
              <a:gs pos="99000">
                <a:schemeClr val="accent2">
                  <a:alpha val="77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E345D4-9EBF-40AF-AA98-599CB6C63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16" y="1319997"/>
            <a:ext cx="9283751" cy="468684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E0D288-4492-45A2-B15F-B2DE518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93758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D2B4-BC68-44F0-9C12-9813EB3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480" y="99187"/>
            <a:ext cx="10241280" cy="1234440"/>
          </a:xfrm>
        </p:spPr>
        <p:txBody>
          <a:bodyPr/>
          <a:lstStyle/>
          <a:p>
            <a:r>
              <a:rPr lang="fr-FR" dirty="0"/>
              <a:t>Le Taux d’objets trouvés par voyageurs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0A61C8C-07E1-41C1-AFCD-EBB95613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0" y="1333627"/>
            <a:ext cx="8890000" cy="493547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063964-164E-4C03-A0FB-B9A23523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0230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98805-9745-493A-85C2-82A4A43F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Priorité des gares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E289F2-88F4-41C7-884D-F4E72447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Bordeaux : il y a de plus en plus d’objets trouvés et 1,891 objet/10000 voyageurs (environ 3x plus qu’à Gare de Lyon) </a:t>
            </a:r>
          </a:p>
          <a:p>
            <a:endParaRPr lang="fr-FR" dirty="0"/>
          </a:p>
          <a:p>
            <a:r>
              <a:rPr lang="fr-FR" dirty="0"/>
              <a:t>Lyon Perrache avec 2,108 objet/1000 voyageurs (environ 4x plus qu’à Gare de Lyon) </a:t>
            </a:r>
          </a:p>
          <a:p>
            <a:endParaRPr lang="fr-FR" dirty="0"/>
          </a:p>
          <a:p>
            <a:r>
              <a:rPr lang="fr-FR" dirty="0"/>
              <a:t>Strasbourg et Marseille Saint Charles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808849-AB7B-448F-A093-3F7AACEC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96328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AnalogousFromLightSeed_2SEEDS">
      <a:dk1>
        <a:srgbClr val="000000"/>
      </a:dk1>
      <a:lt1>
        <a:srgbClr val="FFFFFF"/>
      </a:lt1>
      <a:dk2>
        <a:srgbClr val="413324"/>
      </a:dk2>
      <a:lt2>
        <a:srgbClr val="E2E5E8"/>
      </a:lt2>
      <a:accent1>
        <a:srgbClr val="BA9A7F"/>
      </a:accent1>
      <a:accent2>
        <a:srgbClr val="C59694"/>
      </a:accent2>
      <a:accent3>
        <a:srgbClr val="A7A27E"/>
      </a:accent3>
      <a:accent4>
        <a:srgbClr val="76ADA2"/>
      </a:accent4>
      <a:accent5>
        <a:srgbClr val="7AA9B6"/>
      </a:accent5>
      <a:accent6>
        <a:srgbClr val="7F95BA"/>
      </a:accent6>
      <a:hlink>
        <a:srgbClr val="5D85A8"/>
      </a:hlink>
      <a:folHlink>
        <a:srgbClr val="7F7F7F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3040</TotalTime>
  <Words>410</Words>
  <Application>Microsoft Office PowerPoint</Application>
  <PresentationFormat>Grand écran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GradientRiseVTI</vt:lpstr>
      <vt:lpstr>Visualisation des données et BI avec Tableau</vt:lpstr>
      <vt:lpstr>La problématique </vt:lpstr>
      <vt:lpstr>Les données disponibles </vt:lpstr>
      <vt:lpstr>Objets trouvés ET Déclarations DE Pertes </vt:lpstr>
      <vt:lpstr>Fréquentation en gares</vt:lpstr>
      <vt:lpstr>Gares Non prioritaires</vt:lpstr>
      <vt:lpstr>Gares Prioritaires</vt:lpstr>
      <vt:lpstr>Le Taux d’objets trouvés par voyageurs</vt:lpstr>
      <vt:lpstr>Priorité des gares</vt:lpstr>
      <vt:lpstr>Nature des objets trouvés </vt:lpstr>
      <vt:lpstr>De nouvelles annonces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des données et BI avec Tableau</dc:title>
  <dc:creator>Aghilas KESSAI</dc:creator>
  <cp:lastModifiedBy>Aghilas KESSAI</cp:lastModifiedBy>
  <cp:revision>4</cp:revision>
  <dcterms:created xsi:type="dcterms:W3CDTF">2022-02-18T16:21:07Z</dcterms:created>
  <dcterms:modified xsi:type="dcterms:W3CDTF">2022-02-24T08:22:48Z</dcterms:modified>
</cp:coreProperties>
</file>