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4"/>
  </p:notesMasterIdLst>
  <p:handoutMasterIdLst>
    <p:handoutMasterId r:id="rId25"/>
  </p:handoutMasterIdLst>
  <p:sldIdLst>
    <p:sldId id="257" r:id="rId3"/>
    <p:sldId id="268" r:id="rId4"/>
    <p:sldId id="261" r:id="rId5"/>
    <p:sldId id="286" r:id="rId6"/>
    <p:sldId id="269" r:id="rId7"/>
    <p:sldId id="275" r:id="rId8"/>
    <p:sldId id="287" r:id="rId9"/>
    <p:sldId id="270" r:id="rId10"/>
    <p:sldId id="271" r:id="rId11"/>
    <p:sldId id="277" r:id="rId12"/>
    <p:sldId id="279" r:id="rId13"/>
    <p:sldId id="278" r:id="rId14"/>
    <p:sldId id="272" r:id="rId15"/>
    <p:sldId id="280" r:id="rId16"/>
    <p:sldId id="273" r:id="rId17"/>
    <p:sldId id="274" r:id="rId18"/>
    <p:sldId id="281" r:id="rId19"/>
    <p:sldId id="276" r:id="rId20"/>
    <p:sldId id="285" r:id="rId21"/>
    <p:sldId id="284" r:id="rId22"/>
    <p:sldId id="288" r:id="rId2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>
        <p:scale>
          <a:sx n="70" d="100"/>
          <a:sy n="70" d="100"/>
        </p:scale>
        <p:origin x="1166" y="42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8/28/2016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8/28/2016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8/28/2016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8/28/2016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8/28/2016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8/28/2016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8/28/2016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8/28/2016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8/28/2016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8/28/2016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8/28/2016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8/28/2016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8/28/2016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8/28/2016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Image and Video Compression Laboratory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Edward Wall and Nathan </a:t>
            </a:r>
            <a:r>
              <a:rPr lang="en-US" dirty="0" err="1"/>
              <a:t>gibbs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Current Implementation: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Implemented all three prediction methods of B frames, but the interpolated version was used.</a:t>
            </a:r>
          </a:p>
          <a:p>
            <a:r>
              <a:rPr lang="en-AU" dirty="0"/>
              <a:t>B frames can have reduced code rate without severely effecting the overall look of the video sequence.</a:t>
            </a:r>
          </a:p>
          <a:p>
            <a:r>
              <a:rPr lang="en-AU" dirty="0"/>
              <a:t>Sending order of frames has to be changed in order to decode B frames.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923" t="47258" r="14420" b="22493"/>
          <a:stretch/>
        </p:blipFill>
        <p:spPr>
          <a:xfrm>
            <a:off x="6238428" y="3068960"/>
            <a:ext cx="5891265" cy="1198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66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Rate Distortion Plot for GOP with Subsampled B frames: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044" y="1498600"/>
            <a:ext cx="6666667" cy="5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562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Intra Coding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/>
              <a:t>Generally an image is broken into Macroblocks of 16x16.</a:t>
            </a:r>
          </a:p>
          <a:p>
            <a:r>
              <a:rPr lang="en-AU" dirty="0"/>
              <a:t>These blocks are then broken into 8x8 and 4x4 blocks depending on complexity.</a:t>
            </a:r>
          </a:p>
          <a:p>
            <a:r>
              <a:rPr lang="en-AU" dirty="0"/>
              <a:t>These blocks are then approximated and an error image is created and sent.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972" y="1672575"/>
            <a:ext cx="5078412" cy="4156751"/>
          </a:xfrm>
        </p:spPr>
      </p:pic>
    </p:spTree>
    <p:extLst>
      <p:ext uri="{BB962C8B-B14F-4D97-AF65-F5344CB8AC3E}">
        <p14:creationId xmlns:p14="http://schemas.microsoft.com/office/powerpoint/2010/main" val="931391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Intra Coding for 4 x 4 Blocks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3431" y="1772816"/>
            <a:ext cx="5897109" cy="4399384"/>
          </a:xfrm>
        </p:spPr>
        <p:txBody>
          <a:bodyPr/>
          <a:lstStyle/>
          <a:p>
            <a:r>
              <a:rPr lang="en-AU" dirty="0"/>
              <a:t>First a prediction is made according to the mode that best matches the data.</a:t>
            </a:r>
          </a:p>
          <a:p>
            <a:r>
              <a:rPr lang="en-AU" dirty="0"/>
              <a:t>This prediction is then subtracted from the current block.</a:t>
            </a:r>
          </a:p>
          <a:p>
            <a:r>
              <a:rPr lang="en-AU" dirty="0"/>
              <a:t>The remainder is then encoded and sent with a number representing the mode.</a:t>
            </a:r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992" y="1772816"/>
            <a:ext cx="4463392" cy="3886448"/>
          </a:xfrm>
        </p:spPr>
      </p:pic>
    </p:spTree>
    <p:extLst>
      <p:ext uri="{BB962C8B-B14F-4D97-AF65-F5344CB8AC3E}">
        <p14:creationId xmlns:p14="http://schemas.microsoft.com/office/powerpoint/2010/main" val="105436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Rate Distortion Plot for Intra Coding across three test sequences: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060" y="1478121"/>
            <a:ext cx="6666667" cy="5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79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3192" t="17535" r="39942" b="7321"/>
          <a:stretch/>
        </p:blipFill>
        <p:spPr>
          <a:xfrm>
            <a:off x="6778487" y="1189813"/>
            <a:ext cx="4392489" cy="50682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Timing Optimisations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/>
              <a:t>Reduce function run-time</a:t>
            </a:r>
          </a:p>
          <a:p>
            <a:pPr lvl="1"/>
            <a:r>
              <a:rPr lang="en-AU" dirty="0"/>
              <a:t>Zigzag function took a large amount of time. Optimised to reduced time.</a:t>
            </a:r>
          </a:p>
          <a:p>
            <a:pPr lvl="1"/>
            <a:r>
              <a:rPr lang="en-AU" dirty="0"/>
              <a:t>DCT function was taking a considerable time as well. Fast DCT Implemented to reduce time.</a:t>
            </a:r>
          </a:p>
          <a:p>
            <a:pPr lvl="1"/>
            <a:r>
              <a:rPr lang="en-AU" dirty="0"/>
              <a:t>Motion estimation took some considerable time, therefore log search was implemented to reduce time.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958507" y="4509120"/>
            <a:ext cx="403244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958507" y="5445224"/>
            <a:ext cx="396044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958507" y="5733256"/>
            <a:ext cx="396044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18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Huffman Table Optimisation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/>
              <a:t>Individual tables are generated and used for each part of the data that is sent. These being</a:t>
            </a:r>
          </a:p>
          <a:p>
            <a:pPr lvl="1"/>
            <a:r>
              <a:rPr lang="en-AU" dirty="0"/>
              <a:t>Still Image</a:t>
            </a:r>
          </a:p>
          <a:p>
            <a:pPr lvl="1"/>
            <a:r>
              <a:rPr lang="en-AU" dirty="0"/>
              <a:t>Error Image from Movement Estimation</a:t>
            </a:r>
          </a:p>
          <a:p>
            <a:pPr lvl="1"/>
            <a:r>
              <a:rPr lang="en-AU" dirty="0"/>
              <a:t>Movement Vectors</a:t>
            </a:r>
          </a:p>
          <a:p>
            <a:r>
              <a:rPr lang="en-AU" dirty="0"/>
              <a:t>Tables generated using an average across distortion values</a:t>
            </a: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542684" y="852460"/>
            <a:ext cx="1242567" cy="531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966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868" y="260648"/>
            <a:ext cx="10360501" cy="733896"/>
          </a:xfrm>
        </p:spPr>
        <p:txBody>
          <a:bodyPr/>
          <a:lstStyle/>
          <a:p>
            <a:r>
              <a:rPr lang="en-AU" dirty="0"/>
              <a:t>Rate Distortion Plot for Huffman Table Optimisation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044" y="1268760"/>
            <a:ext cx="6666667" cy="5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56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06091"/>
          </a:xfrm>
        </p:spPr>
        <p:txBody>
          <a:bodyPr/>
          <a:lstStyle/>
          <a:p>
            <a:r>
              <a:rPr lang="en-AU" dirty="0"/>
              <a:t>Implementation Comparisons: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036" y="1052736"/>
            <a:ext cx="6666667" cy="5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299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Run Time Comparison: Original Codec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22267" t="17009" r="38031" b="7245"/>
          <a:stretch/>
        </p:blipFill>
        <p:spPr>
          <a:xfrm>
            <a:off x="1485900" y="1498600"/>
            <a:ext cx="4464496" cy="4791167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/>
              <a:t>Run time for the final video codec is 3696 secs (≈61mins)</a:t>
            </a:r>
          </a:p>
          <a:p>
            <a:pPr lvl="1"/>
            <a:r>
              <a:rPr lang="en-AU" dirty="0"/>
              <a:t>Zigzag function contained a load function that consumed 1292 secs on encode and 1248 secs on decode.</a:t>
            </a:r>
          </a:p>
          <a:p>
            <a:pPr lvl="1"/>
            <a:r>
              <a:rPr lang="en-AU" dirty="0"/>
              <a:t>With improved Zigzag ran for ≈19mins</a:t>
            </a:r>
          </a:p>
          <a:p>
            <a:r>
              <a:rPr lang="en-AU" dirty="0"/>
              <a:t>Average Compression Time (non improved)</a:t>
            </a:r>
          </a:p>
          <a:p>
            <a:pPr lvl="1"/>
            <a:r>
              <a:rPr lang="en-AU" dirty="0"/>
              <a:t>1705 secs (≈ 28mins)</a:t>
            </a:r>
          </a:p>
          <a:p>
            <a:r>
              <a:rPr lang="en-AU" dirty="0"/>
              <a:t>Average Decompression Time non improved)</a:t>
            </a:r>
          </a:p>
          <a:p>
            <a:pPr lvl="1"/>
            <a:r>
              <a:rPr lang="en-AU" dirty="0"/>
              <a:t>1672 secs (≈ 28mins)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1432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Optimisation</a:t>
            </a:r>
            <a:r>
              <a:rPr lang="en-US" dirty="0"/>
              <a:t> Techniques Implemented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Fast DCT </a:t>
            </a:r>
          </a:p>
          <a:p>
            <a:r>
              <a:rPr lang="en-US" dirty="0"/>
              <a:t>Log Search</a:t>
            </a:r>
          </a:p>
          <a:p>
            <a:r>
              <a:rPr lang="en-US" dirty="0"/>
              <a:t>Half PEL Accuracy</a:t>
            </a:r>
          </a:p>
          <a:p>
            <a:r>
              <a:rPr lang="en-US" dirty="0"/>
              <a:t>Group of Picture (GOP)</a:t>
            </a:r>
          </a:p>
          <a:p>
            <a:r>
              <a:rPr lang="en-US" dirty="0"/>
              <a:t>Timing and Huffman Table </a:t>
            </a:r>
            <a:r>
              <a:rPr lang="en-US" dirty="0" err="1"/>
              <a:t>Optimisation</a:t>
            </a:r>
            <a:endParaRPr lang="en-US" dirty="0"/>
          </a:p>
          <a:p>
            <a:r>
              <a:rPr lang="en-US" dirty="0"/>
              <a:t>Intra Coding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Run Time Comparison: Final Codec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13759" t="17009" r="35196" b="4847"/>
          <a:stretch/>
        </p:blipFill>
        <p:spPr>
          <a:xfrm>
            <a:off x="1125860" y="1706880"/>
            <a:ext cx="5040560" cy="4340480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/>
              <a:t>Run time for the final video coded is 838 secs (≈14mins)</a:t>
            </a:r>
          </a:p>
          <a:p>
            <a:r>
              <a:rPr lang="en-AU" dirty="0"/>
              <a:t> Average Compression Time</a:t>
            </a:r>
          </a:p>
          <a:p>
            <a:pPr lvl="1"/>
            <a:r>
              <a:rPr lang="en-AU" dirty="0"/>
              <a:t>431 secs (≈ 7.2mins)</a:t>
            </a:r>
          </a:p>
          <a:p>
            <a:r>
              <a:rPr lang="en-AU" dirty="0"/>
              <a:t>Average Decompression Time</a:t>
            </a:r>
          </a:p>
          <a:p>
            <a:pPr lvl="1"/>
            <a:r>
              <a:rPr lang="en-AU" dirty="0"/>
              <a:t>336 secs (≈ 5.6mins)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341884" y="3789040"/>
            <a:ext cx="453650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97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916" y="1556792"/>
            <a:ext cx="8735325" cy="2000251"/>
          </a:xfrm>
        </p:spPr>
        <p:txBody>
          <a:bodyPr/>
          <a:lstStyle/>
          <a:p>
            <a:r>
              <a:rPr lang="en-AU" dirty="0"/>
              <a:t>Thank you for Listening</a:t>
            </a:r>
          </a:p>
        </p:txBody>
      </p:sp>
    </p:spTree>
    <p:extLst>
      <p:ext uri="{BB962C8B-B14F-4D97-AF65-F5344CB8AC3E}">
        <p14:creationId xmlns:p14="http://schemas.microsoft.com/office/powerpoint/2010/main" val="3521418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DCT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>
          <a:xfrm>
            <a:off x="981844" y="1628800"/>
            <a:ext cx="5184576" cy="439248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Number of operation are reduced by eliminating redundant steps.</a:t>
            </a:r>
          </a:p>
          <a:p>
            <a:r>
              <a:rPr lang="en-US" dirty="0"/>
              <a:t>Computationally less complex</a:t>
            </a:r>
          </a:p>
          <a:p>
            <a:r>
              <a:rPr lang="en-US" dirty="0"/>
              <a:t>O(N log N) instead of O(N</a:t>
            </a:r>
            <a:r>
              <a:rPr lang="de-DE" baseline="30000" dirty="0"/>
              <a:t>2</a:t>
            </a:r>
            <a:r>
              <a:rPr lang="en-US" dirty="0"/>
              <a:t>)</a:t>
            </a:r>
          </a:p>
          <a:p>
            <a:r>
              <a:rPr lang="en-US" dirty="0"/>
              <a:t>Typically used for small fixed sizes over </a:t>
            </a:r>
            <a:r>
              <a:rPr lang="en-US" dirty="0" err="1"/>
              <a:t>optimised</a:t>
            </a:r>
            <a:r>
              <a:rPr lang="en-US" dirty="0"/>
              <a:t> FFT methods</a:t>
            </a:r>
          </a:p>
          <a:p>
            <a:r>
              <a:rPr lang="en-US" dirty="0"/>
              <a:t>≈20% Faster than block transform method.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420" y="1988840"/>
            <a:ext cx="5606686" cy="300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DCT Timing Comparisons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25976"/>
          </a:xfrm>
        </p:spPr>
        <p:txBody>
          <a:bodyPr>
            <a:normAutofit fontScale="92500" lnSpcReduction="20000"/>
          </a:bodyPr>
          <a:lstStyle/>
          <a:p>
            <a:r>
              <a:rPr lang="en-AU" dirty="0"/>
              <a:t>Fast DCT Function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25976"/>
          </a:xfrm>
        </p:spPr>
        <p:txBody>
          <a:bodyPr>
            <a:normAutofit fontScale="92500" lnSpcReduction="20000"/>
          </a:bodyPr>
          <a:lstStyle/>
          <a:p>
            <a:r>
              <a:rPr lang="en-AU" dirty="0"/>
              <a:t>Matlab DCT function</a:t>
            </a:r>
          </a:p>
        </p:txBody>
      </p:sp>
      <p:pic>
        <p:nvPicPr>
          <p:cNvPr id="10" name="Content Placeholder 7"/>
          <p:cNvPicPr>
            <a:picLocks noChangeAspect="1"/>
          </p:cNvPicPr>
          <p:nvPr/>
        </p:nvPicPr>
        <p:blipFill rotWithShape="1">
          <a:blip r:embed="rId2"/>
          <a:srcRect l="13759" t="17009" r="35196" b="4847"/>
          <a:stretch/>
        </p:blipFill>
        <p:spPr>
          <a:xfrm>
            <a:off x="1249674" y="2132856"/>
            <a:ext cx="4850089" cy="4176464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1406466" y="5301208"/>
            <a:ext cx="453650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406466" y="5877272"/>
            <a:ext cx="453650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/>
          <a:srcRect l="14739" t="16343" r="35780" b="8792"/>
          <a:stretch/>
        </p:blipFill>
        <p:spPr>
          <a:xfrm>
            <a:off x="6598468" y="2132856"/>
            <a:ext cx="4824536" cy="4105988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6670476" y="3573016"/>
            <a:ext cx="468052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670476" y="4005064"/>
            <a:ext cx="460851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953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Log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/>
              <a:t>Used to decrease the overall run time of the Video Codec.</a:t>
            </a:r>
          </a:p>
          <a:p>
            <a:r>
              <a:rPr lang="en-AU" dirty="0"/>
              <a:t>Computes accurate motion vectors.</a:t>
            </a:r>
          </a:p>
          <a:p>
            <a:r>
              <a:rPr lang="en-AU" dirty="0"/>
              <a:t>Compared to the Full search, Log search has less operations.</a:t>
            </a:r>
          </a:p>
          <a:p>
            <a:r>
              <a:rPr lang="en-AU" dirty="0"/>
              <a:t>Example: Search Range = ±6 pixels and integer PEL accuracy.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1774" t="39696" r="21510" b="22493"/>
          <a:stretch/>
        </p:blipFill>
        <p:spPr>
          <a:xfrm>
            <a:off x="6958508" y="2636912"/>
            <a:ext cx="4456267" cy="23042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830716" y="2212596"/>
            <a:ext cx="2850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Best Case:  	Worst Case:</a:t>
            </a:r>
          </a:p>
        </p:txBody>
      </p:sp>
    </p:spTree>
    <p:extLst>
      <p:ext uri="{BB962C8B-B14F-4D97-AF65-F5344CB8AC3E}">
        <p14:creationId xmlns:p14="http://schemas.microsoft.com/office/powerpoint/2010/main" val="147407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Log Search: How does it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1722120"/>
          </a:xfrm>
        </p:spPr>
        <p:txBody>
          <a:bodyPr>
            <a:normAutofit fontScale="92500" lnSpcReduction="10000"/>
          </a:bodyPr>
          <a:lstStyle/>
          <a:p>
            <a:r>
              <a:rPr lang="en-AU" dirty="0"/>
              <a:t>Set a size for the diamond search pattern. (Usually ≈ 2)</a:t>
            </a:r>
          </a:p>
          <a:p>
            <a:r>
              <a:rPr lang="en-AU" dirty="0"/>
              <a:t>Find the SAD of each point in the diamond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45875" t="11961" r="11587" b="12415"/>
          <a:stretch/>
        </p:blipFill>
        <p:spPr>
          <a:xfrm>
            <a:off x="6807227" y="1706563"/>
            <a:ext cx="4465584" cy="44656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4992" t="53756" r="15102" b="23502"/>
          <a:stretch/>
        </p:blipFill>
        <p:spPr>
          <a:xfrm>
            <a:off x="1284452" y="3356992"/>
            <a:ext cx="4947537" cy="792088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218883" y="4115874"/>
            <a:ext cx="5078677" cy="2742126"/>
          </a:xfrm>
          <a:prstGeom prst="rect">
            <a:avLst/>
          </a:prstGeom>
        </p:spPr>
        <p:txBody>
          <a:bodyPr vert="horz" lIns="121899" tIns="60949" rIns="121899" bIns="60949" rtlCol="0">
            <a:normAutofit fontScale="92500"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Choose the value with the lowest SAD and repeat process.</a:t>
            </a:r>
          </a:p>
          <a:p>
            <a:r>
              <a:rPr lang="en-AU" dirty="0"/>
              <a:t>Refine search range when lowest SAD is the centre point.</a:t>
            </a:r>
          </a:p>
          <a:p>
            <a:r>
              <a:rPr lang="en-AU" dirty="0"/>
              <a:t>If SAD is zero or cannot refine any further then end the search. </a:t>
            </a:r>
          </a:p>
        </p:txBody>
      </p:sp>
    </p:spTree>
    <p:extLst>
      <p:ext uri="{BB962C8B-B14F-4D97-AF65-F5344CB8AC3E}">
        <p14:creationId xmlns:p14="http://schemas.microsoft.com/office/powerpoint/2010/main" val="180157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Time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97984"/>
          </a:xfrm>
        </p:spPr>
        <p:txBody>
          <a:bodyPr>
            <a:normAutofit lnSpcReduction="10000"/>
          </a:bodyPr>
          <a:lstStyle/>
          <a:p>
            <a:r>
              <a:rPr lang="en-AU" dirty="0"/>
              <a:t>Log Search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97984"/>
          </a:xfrm>
        </p:spPr>
        <p:txBody>
          <a:bodyPr>
            <a:normAutofit lnSpcReduction="10000"/>
          </a:bodyPr>
          <a:lstStyle/>
          <a:p>
            <a:r>
              <a:rPr lang="en-AU" dirty="0"/>
              <a:t>Full Search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4268" t="21311" r="36267" b="11222"/>
          <a:stretch/>
        </p:blipFill>
        <p:spPr>
          <a:xfrm>
            <a:off x="1218882" y="2218184"/>
            <a:ext cx="4769183" cy="36590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8020" t="20518" r="27919" b="10604"/>
          <a:stretch/>
        </p:blipFill>
        <p:spPr>
          <a:xfrm>
            <a:off x="6500707" y="2204864"/>
            <a:ext cx="5124290" cy="367240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1341884" y="4653136"/>
            <a:ext cx="453650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598468" y="4653136"/>
            <a:ext cx="489654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32389" y="6073636"/>
            <a:ext cx="4955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Run Time per operation: 0.14ms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31081" y="6060316"/>
            <a:ext cx="4955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Run Time per operation: 0.38ms</a:t>
            </a:r>
          </a:p>
        </p:txBody>
      </p:sp>
    </p:spTree>
    <p:extLst>
      <p:ext uri="{BB962C8B-B14F-4D97-AF65-F5344CB8AC3E}">
        <p14:creationId xmlns:p14="http://schemas.microsoft.com/office/powerpoint/2010/main" val="1486492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Half PEL Accuracy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/>
              <a:t>Used in conjunction with Log Search algorithm.</a:t>
            </a:r>
          </a:p>
          <a:p>
            <a:r>
              <a:rPr lang="en-AU" dirty="0"/>
              <a:t>Used as a final refinement stage.</a:t>
            </a:r>
          </a:p>
          <a:p>
            <a:r>
              <a:rPr lang="en-AU" dirty="0"/>
              <a:t>Uses Bilinear interpolation to find fractional MV blocks.</a:t>
            </a:r>
          </a:p>
          <a:p>
            <a:pPr lvl="1"/>
            <a:r>
              <a:rPr lang="en-AU" dirty="0"/>
              <a:t>Matlab Function: </a:t>
            </a:r>
            <a:r>
              <a:rPr lang="en-AU" dirty="0" err="1"/>
              <a:t>imresize</a:t>
            </a:r>
            <a:r>
              <a:rPr lang="en-AU" dirty="0"/>
              <a:t> with bilinear interpolation option</a:t>
            </a:r>
          </a:p>
          <a:p>
            <a:endParaRPr lang="en-AU" dirty="0"/>
          </a:p>
          <a:p>
            <a:endParaRPr lang="en-AU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923" t="11944" r="18673" b="17611"/>
          <a:stretch/>
        </p:blipFill>
        <p:spPr>
          <a:xfrm>
            <a:off x="6314311" y="2060848"/>
            <a:ext cx="5328592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13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Group of Pictures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Used the MPEG GOP standard to allow the user to decrease the Code rate without decreasing the overall look of the video sequence.</a:t>
            </a:r>
          </a:p>
          <a:p>
            <a:r>
              <a:rPr lang="en-AU" dirty="0"/>
              <a:t>Group of pictures constructed from:</a:t>
            </a:r>
          </a:p>
          <a:p>
            <a:pPr lvl="1"/>
            <a:r>
              <a:rPr lang="en-AU" dirty="0"/>
              <a:t>I Frames – Encoded image no MV compensation</a:t>
            </a:r>
          </a:p>
          <a:p>
            <a:pPr lvl="1"/>
            <a:r>
              <a:rPr lang="en-AU" dirty="0"/>
              <a:t>P Frames – Encoded MV based on previous P or I Frames</a:t>
            </a:r>
          </a:p>
          <a:p>
            <a:pPr lvl="1"/>
            <a:r>
              <a:rPr lang="en-AU" dirty="0"/>
              <a:t>B Frames – Forward, Backward MV prediction or a combination of both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7520" t="24571" r="21510" b="12411"/>
          <a:stretch/>
        </p:blipFill>
        <p:spPr>
          <a:xfrm>
            <a:off x="6742484" y="2492896"/>
            <a:ext cx="4628976" cy="269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337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0</TotalTime>
  <Words>691</Words>
  <Application>Microsoft Office PowerPoint</Application>
  <PresentationFormat>Custom</PresentationFormat>
  <Paragraphs>88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Tech 16x9</vt:lpstr>
      <vt:lpstr>Image and Video Compression Laboratory</vt:lpstr>
      <vt:lpstr>Optimisation Techniques Implemented</vt:lpstr>
      <vt:lpstr>FAST DCT</vt:lpstr>
      <vt:lpstr>DCT Timing Comparisons</vt:lpstr>
      <vt:lpstr>Log Search</vt:lpstr>
      <vt:lpstr>Log Search: How does it work?</vt:lpstr>
      <vt:lpstr>Time Comparison</vt:lpstr>
      <vt:lpstr>Half PEL Accuracy</vt:lpstr>
      <vt:lpstr>Group of Pictures</vt:lpstr>
      <vt:lpstr>Current Implementation:</vt:lpstr>
      <vt:lpstr>Rate Distortion Plot for GOP with Subsampled B frames:</vt:lpstr>
      <vt:lpstr>Intra Coding</vt:lpstr>
      <vt:lpstr>Intra Coding for 4 x 4 Blocks </vt:lpstr>
      <vt:lpstr>Rate Distortion Plot for Intra Coding across three test sequences:</vt:lpstr>
      <vt:lpstr>Timing Optimisations</vt:lpstr>
      <vt:lpstr>Huffman Table Optimisation</vt:lpstr>
      <vt:lpstr>Rate Distortion Plot for Huffman Table Optimisation</vt:lpstr>
      <vt:lpstr>Implementation Comparisons:</vt:lpstr>
      <vt:lpstr>Run Time Comparison: Original Codec</vt:lpstr>
      <vt:lpstr>Run Time Comparison: Final Codec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2016-08-28T10:57:12Z</dcterms:created>
  <dcterms:modified xsi:type="dcterms:W3CDTF">2016-08-28T18:27:29Z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