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0"/>
  </p:notesMasterIdLst>
  <p:sldIdLst>
    <p:sldId id="256" r:id="rId3"/>
    <p:sldId id="258" r:id="rId4"/>
    <p:sldId id="259" r:id="rId5"/>
    <p:sldId id="260" r:id="rId6"/>
    <p:sldId id="261" r:id="rId7"/>
    <p:sldId id="263" r:id="rId8"/>
    <p:sldId id="303" r:id="rId9"/>
    <p:sldId id="304" r:id="rId10"/>
    <p:sldId id="300" r:id="rId11"/>
    <p:sldId id="265" r:id="rId12"/>
    <p:sldId id="271" r:id="rId13"/>
    <p:sldId id="301" r:id="rId14"/>
    <p:sldId id="305" r:id="rId15"/>
    <p:sldId id="306" r:id="rId16"/>
    <p:sldId id="273" r:id="rId17"/>
    <p:sldId id="269" r:id="rId18"/>
    <p:sldId id="299" r:id="rId19"/>
  </p:sldIdLst>
  <p:sldSz cx="9144000" cy="5143500" type="screen16x9"/>
  <p:notesSz cx="6858000" cy="9144000"/>
  <p:embeddedFontLst>
    <p:embeddedFont>
      <p:font typeface="Fira Code" panose="020B0809050000020004" pitchFamily="49" charset="0"/>
      <p:regular r:id="rId21"/>
      <p:bold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052A49-A47A-4905-BD5D-AA5B160D6EFE}">
  <a:tblStyle styleId="{08052A49-A47A-4905-BD5D-AA5B160D6E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p:cViewPr>
        <p:scale>
          <a:sx n="66" d="100"/>
          <a:sy n="66" d="100"/>
        </p:scale>
        <p:origin x="1116" y="4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853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542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0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1"/>
        <p:cNvGrpSpPr/>
        <p:nvPr/>
      </p:nvGrpSpPr>
      <p:grpSpPr>
        <a:xfrm>
          <a:off x="0" y="0"/>
          <a:ext cx="0" cy="0"/>
          <a:chOff x="0" y="0"/>
          <a:chExt cx="0" cy="0"/>
        </a:xfrm>
      </p:grpSpPr>
      <p:sp>
        <p:nvSpPr>
          <p:cNvPr id="15372" name="Google Shape;15372;ge916184070_4_14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3" name="Google Shape;15373;ge916184070_4_14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0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e916184070_0_1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e916184070_0_1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21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40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2"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4" y="1144250"/>
            <a:ext cx="6164002"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Git &amp; GitHub </a:t>
            </a:r>
            <a:r>
              <a:rPr lang="en" dirty="0">
                <a:solidFill>
                  <a:schemeClr val="accent2"/>
                </a:solidFill>
              </a:rPr>
              <a:t>‘Basics’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&lt;The best tool you’ll learn /&gt;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For Beginners</a:t>
            </a:r>
            <a:r>
              <a:rPr lang="en" dirty="0">
                <a:solidFill>
                  <a:schemeClr val="lt1"/>
                </a:solidFill>
              </a:rPr>
              <a:t> </a:t>
            </a:r>
            <a:r>
              <a:rPr lang="en" dirty="0">
                <a:solidFill>
                  <a:schemeClr val="lt2"/>
                </a:solidFill>
              </a:rPr>
              <a:t>Workshop</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Containers for your code and files.&gt;</a:t>
            </a:r>
            <a:endParaRPr dirty="0"/>
          </a:p>
        </p:txBody>
      </p:sp>
      <p:sp>
        <p:nvSpPr>
          <p:cNvPr id="713" name="Google Shape;713;p3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Parallel versions of your code for different purposes.&gt;</a:t>
            </a:r>
            <a:endParaRPr dirty="0"/>
          </a:p>
        </p:txBody>
      </p:sp>
      <p:sp>
        <p:nvSpPr>
          <p:cNvPr id="714" name="Google Shape;714;p3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Repositories</a:t>
            </a:r>
            <a:endParaRPr dirty="0"/>
          </a:p>
        </p:txBody>
      </p:sp>
      <p:sp>
        <p:nvSpPr>
          <p:cNvPr id="715" name="Google Shape;715;p3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Branches</a:t>
            </a:r>
            <a:endParaRPr dirty="0"/>
          </a:p>
        </p:txBody>
      </p:sp>
      <p:sp>
        <p:nvSpPr>
          <p:cNvPr id="716" name="Google Shape;716;p3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Propose changes and collaborate with others&gt;</a:t>
            </a:r>
            <a:endParaRPr dirty="0"/>
          </a:p>
        </p:txBody>
      </p:sp>
      <p:sp>
        <p:nvSpPr>
          <p:cNvPr id="717" name="Google Shape;717;p3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Snapshots of your code at specific points in time.&gt;</a:t>
            </a:r>
            <a:endParaRPr dirty="0"/>
          </a:p>
        </p:txBody>
      </p:sp>
      <p:sp>
        <p:nvSpPr>
          <p:cNvPr id="718" name="Google Shape;718;p3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Commits</a:t>
            </a:r>
            <a:endParaRPr dirty="0"/>
          </a:p>
        </p:txBody>
      </p:sp>
      <p:sp>
        <p:nvSpPr>
          <p:cNvPr id="719" name="Google Shape;719;p3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Pull Request</a:t>
            </a:r>
            <a:endParaRPr dirty="0"/>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t>
            </a:r>
            <a:r>
              <a:rPr lang="en" dirty="0"/>
              <a:t>ey concepts of </a:t>
            </a:r>
            <a:r>
              <a:rPr lang="en" dirty="0">
                <a:solidFill>
                  <a:schemeClr val="accent2"/>
                </a:solidFill>
              </a:rPr>
              <a:t>‘Git &amp; GitHub’</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771663" y="1671650"/>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4871175" y="1671650"/>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5304988" y="3258875"/>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2205475" y="3258875"/>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3" name="Picture 2">
            <a:extLst>
              <a:ext uri="{FF2B5EF4-FFF2-40B4-BE49-F238E27FC236}">
                <a16:creationId xmlns:a16="http://schemas.microsoft.com/office/drawing/2014/main" id="{BBF646C2-DEEA-A968-4A54-8787EC76F90E}"/>
              </a:ext>
            </a:extLst>
          </p:cNvPr>
          <p:cNvPicPr>
            <a:picLocks noChangeAspect="1"/>
          </p:cNvPicPr>
          <p:nvPr/>
        </p:nvPicPr>
        <p:blipFill>
          <a:blip r:embed="rId3"/>
          <a:stretch>
            <a:fillRect/>
          </a:stretch>
        </p:blipFill>
        <p:spPr>
          <a:xfrm>
            <a:off x="1891533" y="1749200"/>
            <a:ext cx="336225" cy="336225"/>
          </a:xfrm>
          <a:prstGeom prst="rect">
            <a:avLst/>
          </a:prstGeom>
        </p:spPr>
      </p:pic>
      <p:pic>
        <p:nvPicPr>
          <p:cNvPr id="5" name="Picture 4">
            <a:extLst>
              <a:ext uri="{FF2B5EF4-FFF2-40B4-BE49-F238E27FC236}">
                <a16:creationId xmlns:a16="http://schemas.microsoft.com/office/drawing/2014/main" id="{507F4ADC-E589-082C-56D4-D2BE908FFAC8}"/>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953388" y="1763401"/>
            <a:ext cx="413899" cy="295267"/>
          </a:xfrm>
          <a:prstGeom prst="rect">
            <a:avLst/>
          </a:prstGeom>
        </p:spPr>
      </p:pic>
      <p:pic>
        <p:nvPicPr>
          <p:cNvPr id="7" name="Picture 6">
            <a:extLst>
              <a:ext uri="{FF2B5EF4-FFF2-40B4-BE49-F238E27FC236}">
                <a16:creationId xmlns:a16="http://schemas.microsoft.com/office/drawing/2014/main" id="{54E1BB81-8F65-AEA2-6461-55BC660910F9}"/>
              </a:ext>
            </a:extLst>
          </p:cNvPr>
          <p:cNvPicPr>
            <a:picLocks noChangeAspect="1"/>
          </p:cNvPicPr>
          <p:nvPr/>
        </p:nvPicPr>
        <p:blipFill>
          <a:blip r:embed="rId6"/>
          <a:stretch>
            <a:fillRect/>
          </a:stretch>
        </p:blipFill>
        <p:spPr>
          <a:xfrm>
            <a:off x="2295260" y="3310310"/>
            <a:ext cx="384630" cy="384630"/>
          </a:xfrm>
          <a:prstGeom prst="rect">
            <a:avLst/>
          </a:prstGeom>
        </p:spPr>
      </p:pic>
      <p:pic>
        <p:nvPicPr>
          <p:cNvPr id="9" name="Picture 8">
            <a:extLst>
              <a:ext uri="{FF2B5EF4-FFF2-40B4-BE49-F238E27FC236}">
                <a16:creationId xmlns:a16="http://schemas.microsoft.com/office/drawing/2014/main" id="{BB12AE67-C219-EF59-6698-251E0B7D44E6}"/>
              </a:ext>
            </a:extLst>
          </p:cNvPr>
          <p:cNvPicPr>
            <a:picLocks noChangeAspect="1"/>
          </p:cNvPicPr>
          <p:nvPr/>
        </p:nvPicPr>
        <p:blipFill>
          <a:blip r:embed="rId7"/>
          <a:stretch>
            <a:fillRect/>
          </a:stretch>
        </p:blipFill>
        <p:spPr>
          <a:xfrm>
            <a:off x="5349664" y="3304378"/>
            <a:ext cx="451121" cy="3964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From </a:t>
            </a:r>
            <a:r>
              <a:rPr lang="en" dirty="0">
                <a:solidFill>
                  <a:schemeClr val="accent2"/>
                </a:solidFill>
              </a:rPr>
              <a:t>‘Linus’ </a:t>
            </a:r>
            <a:r>
              <a:rPr lang="en" dirty="0">
                <a:solidFill>
                  <a:schemeClr val="lt1"/>
                </a:solidFill>
              </a:rPr>
              <a:t>To Github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477148" y="2738875"/>
            <a:ext cx="4098077" cy="101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Ever wondered who the mastermind behind git was? Well it’s none other than Linus Torvalds, the same genuis who created Linux. Linus built Git out of sheer frustration with existing version control systems. /&gt;</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3" name="Picture 2">
            <a:extLst>
              <a:ext uri="{FF2B5EF4-FFF2-40B4-BE49-F238E27FC236}">
                <a16:creationId xmlns:a16="http://schemas.microsoft.com/office/drawing/2014/main" id="{3B29CB12-8250-4E5E-EE75-6D8F9E5FDA3C}"/>
              </a:ext>
            </a:extLst>
          </p:cNvPr>
          <p:cNvPicPr>
            <a:picLocks noChangeAspect="1"/>
          </p:cNvPicPr>
          <p:nvPr/>
        </p:nvPicPr>
        <p:blipFill>
          <a:blip r:embed="rId3"/>
          <a:stretch>
            <a:fillRect/>
          </a:stretch>
        </p:blipFill>
        <p:spPr>
          <a:xfrm>
            <a:off x="5860274" y="1210266"/>
            <a:ext cx="2692567" cy="2692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32880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solidFill>
              </a:rPr>
              <a:t>[</a:t>
            </a:r>
            <a:r>
              <a:rPr lang="en-US" sz="2800" dirty="0">
                <a:solidFill>
                  <a:schemeClr val="accent1"/>
                </a:solidFill>
              </a:rPr>
              <a:t>Hands-On Practice</a:t>
            </a:r>
            <a:r>
              <a:rPr lang="en-US" dirty="0">
                <a:solidFill>
                  <a:schemeClr val="accent6"/>
                </a:solidFill>
              </a:rPr>
              <a:t>]</a:t>
            </a:r>
            <a:r>
              <a:rPr lang="en-US" dirty="0">
                <a:solidFill>
                  <a:schemeClr val="accent1"/>
                </a:solidFill>
              </a:rPr>
              <a:t> </a:t>
            </a:r>
            <a:endParaRPr lang="en-US"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5" name="Picture 4">
            <a:extLst>
              <a:ext uri="{FF2B5EF4-FFF2-40B4-BE49-F238E27FC236}">
                <a16:creationId xmlns:a16="http://schemas.microsoft.com/office/drawing/2014/main" id="{1B9C0F35-A002-5888-8FDA-F2687C72C61D}"/>
              </a:ext>
            </a:extLst>
          </p:cNvPr>
          <p:cNvPicPr>
            <a:picLocks noChangeAspect="1"/>
          </p:cNvPicPr>
          <p:nvPr/>
        </p:nvPicPr>
        <p:blipFill>
          <a:blip r:embed="rId3"/>
          <a:stretch>
            <a:fillRect/>
          </a:stretch>
        </p:blipFill>
        <p:spPr>
          <a:xfrm>
            <a:off x="3327069" y="2571750"/>
            <a:ext cx="1496346" cy="1496346"/>
          </a:xfrm>
          <a:prstGeom prst="rect">
            <a:avLst/>
          </a:prstGeom>
        </p:spPr>
      </p:pic>
      <p:pic>
        <p:nvPicPr>
          <p:cNvPr id="9" name="Picture 8">
            <a:extLst>
              <a:ext uri="{FF2B5EF4-FFF2-40B4-BE49-F238E27FC236}">
                <a16:creationId xmlns:a16="http://schemas.microsoft.com/office/drawing/2014/main" id="{C4F027AD-EA31-D85D-1485-DBBA602AD58B}"/>
              </a:ext>
            </a:extLst>
          </p:cNvPr>
          <p:cNvPicPr>
            <a:picLocks noChangeAspect="1"/>
          </p:cNvPicPr>
          <p:nvPr/>
        </p:nvPicPr>
        <p:blipFill>
          <a:blip r:embed="rId4"/>
          <a:stretch>
            <a:fillRect/>
          </a:stretch>
        </p:blipFill>
        <p:spPr>
          <a:xfrm>
            <a:off x="6013768" y="2568480"/>
            <a:ext cx="1499616" cy="1499616"/>
          </a:xfrm>
          <a:prstGeom prst="rect">
            <a:avLst/>
          </a:prstGeom>
        </p:spPr>
      </p:pic>
    </p:spTree>
    <p:extLst>
      <p:ext uri="{BB962C8B-B14F-4D97-AF65-F5344CB8AC3E}">
        <p14:creationId xmlns:p14="http://schemas.microsoft.com/office/powerpoint/2010/main" val="44400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US" sz="1400" dirty="0">
                <a:solidFill>
                  <a:schemeClr val="accent3"/>
                </a:solidFill>
              </a:rPr>
              <a:t>Git &amp; GitHub</a:t>
            </a: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4" name="Picture 3">
            <a:extLst>
              <a:ext uri="{FF2B5EF4-FFF2-40B4-BE49-F238E27FC236}">
                <a16:creationId xmlns:a16="http://schemas.microsoft.com/office/drawing/2014/main" id="{AF13E821-0215-CF5A-95E2-96B5281BBD46}"/>
              </a:ext>
            </a:extLst>
          </p:cNvPr>
          <p:cNvPicPr>
            <a:picLocks noChangeAspect="1"/>
          </p:cNvPicPr>
          <p:nvPr/>
        </p:nvPicPr>
        <p:blipFill>
          <a:blip r:embed="rId3"/>
          <a:stretch>
            <a:fillRect/>
          </a:stretch>
        </p:blipFill>
        <p:spPr>
          <a:xfrm>
            <a:off x="2542212" y="730105"/>
            <a:ext cx="4047626" cy="3683340"/>
          </a:xfrm>
          <a:prstGeom prst="rect">
            <a:avLst/>
          </a:prstGeom>
        </p:spPr>
      </p:pic>
    </p:spTree>
    <p:extLst>
      <p:ext uri="{BB962C8B-B14F-4D97-AF65-F5344CB8AC3E}">
        <p14:creationId xmlns:p14="http://schemas.microsoft.com/office/powerpoint/2010/main" val="421873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US" sz="1400" dirty="0">
                <a:solidFill>
                  <a:schemeClr val="accent3"/>
                </a:solidFill>
              </a:rPr>
              <a:t>Git &amp; GitHub</a:t>
            </a: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3" name="Picture 2">
            <a:extLst>
              <a:ext uri="{FF2B5EF4-FFF2-40B4-BE49-F238E27FC236}">
                <a16:creationId xmlns:a16="http://schemas.microsoft.com/office/drawing/2014/main" id="{941838D2-30C2-AFEC-270C-A2F8A19D5116}"/>
              </a:ext>
            </a:extLst>
          </p:cNvPr>
          <p:cNvPicPr>
            <a:picLocks noChangeAspect="1"/>
          </p:cNvPicPr>
          <p:nvPr/>
        </p:nvPicPr>
        <p:blipFill>
          <a:blip r:embed="rId3"/>
          <a:stretch>
            <a:fillRect/>
          </a:stretch>
        </p:blipFill>
        <p:spPr>
          <a:xfrm>
            <a:off x="2658342" y="659731"/>
            <a:ext cx="3815366" cy="3824037"/>
          </a:xfrm>
          <a:prstGeom prst="rect">
            <a:avLst/>
          </a:prstGeom>
        </p:spPr>
      </p:pic>
    </p:spTree>
    <p:extLst>
      <p:ext uri="{BB962C8B-B14F-4D97-AF65-F5344CB8AC3E}">
        <p14:creationId xmlns:p14="http://schemas.microsoft.com/office/powerpoint/2010/main" val="140121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—Albert</a:t>
            </a:r>
            <a:r>
              <a:rPr lang="en" dirty="0">
                <a:solidFill>
                  <a:schemeClr val="accent2"/>
                </a:solidFill>
              </a:rPr>
              <a:t>‘ Einstein’</a:t>
            </a:r>
            <a:endParaRPr dirty="0">
              <a:solidFill>
                <a:schemeClr val="accent2"/>
              </a:solidFill>
            </a:endParaRPr>
          </a:p>
        </p:txBody>
      </p:sp>
      <p:sp>
        <p:nvSpPr>
          <p:cNvPr id="878" name="Google Shape;878;p4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“Life is like riding a bicycle.To keep your balance, you must keep moving.” &gt;</a:t>
            </a:r>
            <a:endParaRPr dirty="0"/>
          </a:p>
        </p:txBody>
      </p:sp>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Thank </a:t>
            </a:r>
            <a:r>
              <a:rPr lang="en" sz="5000" dirty="0">
                <a:solidFill>
                  <a:schemeClr val="accent6"/>
                </a:solidFill>
              </a:rPr>
              <a:t>{</a:t>
            </a:r>
            <a:r>
              <a:rPr lang="en" sz="2800" dirty="0">
                <a:solidFill>
                  <a:schemeClr val="accent3"/>
                </a:solidFill>
              </a:rPr>
              <a:t> </a:t>
            </a:r>
            <a:r>
              <a:rPr lang="en" sz="6000" dirty="0">
                <a:solidFill>
                  <a:schemeClr val="accent2"/>
                </a:solidFill>
              </a:rPr>
              <a:t>You!;</a:t>
            </a:r>
            <a:r>
              <a:rPr lang="en" sz="5000" dirty="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24" name="Google Shape;82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25" name="Google Shape;825;p40"/>
          <p:cNvCxnSpPr>
            <a:endCxn id="824" idx="0"/>
          </p:cNvCxnSpPr>
          <p:nvPr/>
        </p:nvCxnSpPr>
        <p:spPr>
          <a:xfrm>
            <a:off x="2797800" y="2876338"/>
            <a:ext cx="0" cy="539100"/>
          </a:xfrm>
          <a:prstGeom prst="straightConnector1">
            <a:avLst/>
          </a:prstGeom>
          <a:noFill/>
          <a:ln w="9525" cap="flat" cmpd="sng">
            <a:solidFill>
              <a:schemeClr val="accent4"/>
            </a:solidFill>
            <a:prstDash val="solid"/>
            <a:round/>
            <a:headEnd type="none" w="med" len="med"/>
            <a:tailEnd type="none" w="med" len="med"/>
          </a:ln>
        </p:spPr>
      </p:cxn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74"/>
        <p:cNvGrpSpPr/>
        <p:nvPr/>
      </p:nvGrpSpPr>
      <p:grpSpPr>
        <a:xfrm>
          <a:off x="0" y="0"/>
          <a:ext cx="0" cy="0"/>
          <a:chOff x="0" y="0"/>
          <a:chExt cx="0" cy="0"/>
        </a:xfrm>
      </p:grpSpPr>
      <p:pic>
        <p:nvPicPr>
          <p:cNvPr id="15375" name="Google Shape;15375;p7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All you need to know about git &amp; github/&gt;</a:t>
            </a:r>
            <a:endParaRPr dirty="0"/>
          </a:p>
        </p:txBody>
      </p:sp>
      <p:sp>
        <p:nvSpPr>
          <p:cNvPr id="482" name="Google Shape;482;p29"/>
          <p:cNvSpPr txBox="1">
            <a:spLocks noGrp="1"/>
          </p:cNvSpPr>
          <p:nvPr>
            <p:ph type="subTitle" idx="2"/>
          </p:nvPr>
        </p:nvSpPr>
        <p:spPr>
          <a:xfrm>
            <a:off x="2332550" y="1436725"/>
            <a:ext cx="4518674"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Generalities about Git &amp; GitHub</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4" name="Google Shape;484;p29"/>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All the important   concepts you need to know/&gt;</a:t>
            </a:r>
            <a:endParaRPr dirty="0"/>
          </a:p>
        </p:txBody>
      </p:sp>
      <p:sp>
        <p:nvSpPr>
          <p:cNvPr id="485" name="Google Shape;485;p29"/>
          <p:cNvSpPr txBox="1">
            <a:spLocks noGrp="1"/>
          </p:cNvSpPr>
          <p:nvPr>
            <p:ph type="subTitle" idx="5"/>
          </p:nvPr>
        </p:nvSpPr>
        <p:spPr>
          <a:xfrm>
            <a:off x="3722224" y="2419850"/>
            <a:ext cx="3285847"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Core concepts</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7" name="Google Shape;487;p29"/>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let the fun begin! /&gt;</a:t>
            </a:r>
            <a:endParaRPr dirty="0"/>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Hands-On Practice</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5787" y="1846623"/>
            <a:ext cx="632880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solidFill>
              </a:rPr>
              <a:t>[</a:t>
            </a:r>
            <a:r>
              <a:rPr lang="en-US" sz="2800" dirty="0">
                <a:solidFill>
                  <a:schemeClr val="accent1"/>
                </a:solidFill>
              </a:rPr>
              <a:t>Generalities about Git &amp; GitHub</a:t>
            </a:r>
            <a:r>
              <a:rPr lang="en-US" dirty="0">
                <a:solidFill>
                  <a:schemeClr val="accent6"/>
                </a:solidFill>
              </a:rPr>
              <a:t>]</a:t>
            </a:r>
            <a:r>
              <a:rPr lang="en-US" dirty="0">
                <a:solidFill>
                  <a:schemeClr val="accent1"/>
                </a:solidFill>
              </a:rPr>
              <a:t> </a:t>
            </a:r>
            <a:endParaRPr lang="en-US"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5" name="Picture 4">
            <a:extLst>
              <a:ext uri="{FF2B5EF4-FFF2-40B4-BE49-F238E27FC236}">
                <a16:creationId xmlns:a16="http://schemas.microsoft.com/office/drawing/2014/main" id="{1B9C0F35-A002-5888-8FDA-F2687C72C61D}"/>
              </a:ext>
            </a:extLst>
          </p:cNvPr>
          <p:cNvPicPr>
            <a:picLocks noChangeAspect="1"/>
          </p:cNvPicPr>
          <p:nvPr/>
        </p:nvPicPr>
        <p:blipFill>
          <a:blip r:embed="rId3"/>
          <a:stretch>
            <a:fillRect/>
          </a:stretch>
        </p:blipFill>
        <p:spPr>
          <a:xfrm>
            <a:off x="3327069" y="2571750"/>
            <a:ext cx="1496346" cy="1496346"/>
          </a:xfrm>
          <a:prstGeom prst="rect">
            <a:avLst/>
          </a:prstGeom>
        </p:spPr>
      </p:pic>
      <p:pic>
        <p:nvPicPr>
          <p:cNvPr id="9" name="Picture 8">
            <a:extLst>
              <a:ext uri="{FF2B5EF4-FFF2-40B4-BE49-F238E27FC236}">
                <a16:creationId xmlns:a16="http://schemas.microsoft.com/office/drawing/2014/main" id="{C4F027AD-EA31-D85D-1485-DBBA602AD58B}"/>
              </a:ext>
            </a:extLst>
          </p:cNvPr>
          <p:cNvPicPr>
            <a:picLocks noChangeAspect="1"/>
          </p:cNvPicPr>
          <p:nvPr/>
        </p:nvPicPr>
        <p:blipFill>
          <a:blip r:embed="rId4"/>
          <a:stretch>
            <a:fillRect/>
          </a:stretch>
        </p:blipFill>
        <p:spPr>
          <a:xfrm>
            <a:off x="6013768" y="2568480"/>
            <a:ext cx="1499616" cy="14996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240150" y="1270405"/>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Git is a distributed version control system  that tracks changes in computers files. </a:t>
            </a:r>
            <a:r>
              <a:rPr lang="en-US" dirty="0"/>
              <a:t>I</a:t>
            </a:r>
            <a:r>
              <a:rPr lang="en" dirty="0"/>
              <a:t>t’s commonly used by programmers collaborating on source code during software development.&gt;</a:t>
            </a:r>
            <a:endParaRPr dirty="0"/>
          </a:p>
        </p:txBody>
      </p:sp>
      <p:sp>
        <p:nvSpPr>
          <p:cNvPr id="513" name="Google Shape;513;p31"/>
          <p:cNvSpPr txBox="1">
            <a:spLocks noGrp="1"/>
          </p:cNvSpPr>
          <p:nvPr>
            <p:ph type="subTitle" idx="1"/>
          </p:nvPr>
        </p:nvSpPr>
        <p:spPr>
          <a:xfrm>
            <a:off x="2240150" y="3270217"/>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GitHub is a developer platform that enables developers to create, store, manage, and share their code, it simplifies code management, foster collaboration and empowers developers around the world!&gt;</a:t>
            </a:r>
            <a:endParaRPr dirty="0"/>
          </a:p>
        </p:txBody>
      </p:sp>
      <p:sp>
        <p:nvSpPr>
          <p:cNvPr id="514" name="Google Shape;514;p31"/>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GitHub&lt; /2 &gt;</a:t>
            </a:r>
            <a:r>
              <a:rPr lang="en" dirty="0">
                <a:solidFill>
                  <a:schemeClr val="lt1"/>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Git&lt; /1 &gt; </a:t>
            </a:r>
            <a:r>
              <a:rPr lang="en" dirty="0">
                <a:solidFill>
                  <a:schemeClr val="accent6"/>
                </a:solidFill>
              </a:rPr>
              <a:t>{</a:t>
            </a:r>
            <a:r>
              <a:rPr lang="en" dirty="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endParaRPr sz="1400" dirty="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1614876" y="3361546"/>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pic>
        <p:nvPicPr>
          <p:cNvPr id="3" name="Picture 2">
            <a:extLst>
              <a:ext uri="{FF2B5EF4-FFF2-40B4-BE49-F238E27FC236}">
                <a16:creationId xmlns:a16="http://schemas.microsoft.com/office/drawing/2014/main" id="{449BCD47-05F6-BAFB-7125-3E711EF9FD0E}"/>
              </a:ext>
            </a:extLst>
          </p:cNvPr>
          <p:cNvPicPr>
            <a:picLocks noChangeAspect="1"/>
          </p:cNvPicPr>
          <p:nvPr/>
        </p:nvPicPr>
        <p:blipFill>
          <a:blip r:embed="rId3"/>
          <a:stretch>
            <a:fillRect/>
          </a:stretch>
        </p:blipFill>
        <p:spPr>
          <a:xfrm>
            <a:off x="1684676" y="3385767"/>
            <a:ext cx="366492" cy="366492"/>
          </a:xfrm>
          <a:prstGeom prst="rect">
            <a:avLst/>
          </a:prstGeom>
        </p:spPr>
      </p:pic>
      <p:pic>
        <p:nvPicPr>
          <p:cNvPr id="5" name="Picture 4">
            <a:extLst>
              <a:ext uri="{FF2B5EF4-FFF2-40B4-BE49-F238E27FC236}">
                <a16:creationId xmlns:a16="http://schemas.microsoft.com/office/drawing/2014/main" id="{6E6A8084-03BD-61BD-536A-FD8C632A142E}"/>
              </a:ext>
            </a:extLst>
          </p:cNvPr>
          <p:cNvPicPr>
            <a:picLocks noChangeAspect="1"/>
          </p:cNvPicPr>
          <p:nvPr/>
        </p:nvPicPr>
        <p:blipFill>
          <a:blip r:embed="rId4"/>
          <a:stretch>
            <a:fillRect/>
          </a:stretch>
        </p:blipFill>
        <p:spPr>
          <a:xfrm>
            <a:off x="1657543" y="1364432"/>
            <a:ext cx="420759" cy="4207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084825" y="785405"/>
            <a:ext cx="721663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the difference between Git &amp; GitHub</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601817" y="1574449"/>
            <a:ext cx="5539200" cy="15890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‘in one paragraph!’</a:t>
            </a:r>
            <a:endParaRPr dirty="0">
              <a:solidFill>
                <a:schemeClr val="accent2"/>
              </a:solidFill>
            </a:endParaRPr>
          </a:p>
          <a:p>
            <a:pPr marL="449116" lvl="0" indent="0" algn="l" rtl="0">
              <a:spcBef>
                <a:spcPts val="1000"/>
              </a:spcBef>
              <a:spcAft>
                <a:spcPts val="0"/>
              </a:spcAft>
              <a:buNone/>
            </a:pPr>
            <a:r>
              <a:rPr lang="en" dirty="0">
                <a:solidFill>
                  <a:schemeClr val="accent6"/>
                </a:solidFill>
              </a:rPr>
              <a:t>&lt;</a:t>
            </a:r>
            <a:r>
              <a:rPr lang="en" dirty="0">
                <a:solidFill>
                  <a:schemeClr val="accent1"/>
                </a:solidFill>
              </a:rPr>
              <a:t>p</a:t>
            </a:r>
            <a:r>
              <a:rPr lang="en" dirty="0">
                <a:solidFill>
                  <a:schemeClr val="accent6"/>
                </a:solidFill>
                <a:latin typeface="Fira Code"/>
                <a:ea typeface="Fira Code"/>
                <a:cs typeface="Fira Code"/>
                <a:sym typeface="Fira Code"/>
              </a:rPr>
              <a:t>&gt;</a:t>
            </a:r>
            <a:r>
              <a:rPr lang="en" dirty="0">
                <a:solidFill>
                  <a:schemeClr val="accent3"/>
                </a:solidFill>
              </a:rPr>
              <a:t> Git is a distributed version control 	system used for tracking code changes, 	while GitHub is a web-based platform that 	hosts Git repositories,facilitates 	collaboration and adds features like user 	management and issue tracking</a:t>
            </a:r>
            <a:endParaRPr dirty="0">
              <a:solidFill>
                <a:schemeClr val="accent3"/>
              </a:solidFill>
            </a:endParaRPr>
          </a:p>
        </p:txBody>
      </p:sp>
      <p:grpSp>
        <p:nvGrpSpPr>
          <p:cNvPr id="563" name="Google Shape;563;p32"/>
          <p:cNvGrpSpPr/>
          <p:nvPr/>
        </p:nvGrpSpPr>
        <p:grpSpPr>
          <a:xfrm>
            <a:off x="1084825" y="1574450"/>
            <a:ext cx="506100" cy="30264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11450" y="2395646"/>
            <a:ext cx="667800" cy="1723367"/>
            <a:chOff x="2008321" y="2971150"/>
            <a:chExt cx="667800" cy="902750"/>
          </a:xfrm>
        </p:grpSpPr>
        <p:cxnSp>
          <p:nvCxnSpPr>
            <p:cNvPr id="567" name="Google Shape;567;p32"/>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Reasons to lrean </a:t>
            </a:r>
            <a:r>
              <a:rPr lang="en" dirty="0">
                <a:solidFill>
                  <a:schemeClr val="accent2"/>
                </a:solidFill>
              </a:rPr>
              <a:t>‘Git &amp; GitHub’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6984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01</a:t>
            </a:r>
            <a:endParaRPr sz="2000" dirty="0">
              <a:solidFill>
                <a:schemeClr val="accent1"/>
              </a:solidFill>
              <a:latin typeface="Fira Code"/>
              <a:ea typeface="Fira Code"/>
              <a:cs typeface="Fira Code"/>
              <a:sym typeface="Fira Code"/>
            </a:endParaRPr>
          </a:p>
        </p:txBody>
      </p:sp>
      <p:sp>
        <p:nvSpPr>
          <p:cNvPr id="637" name="Google Shape;637;p34"/>
          <p:cNvSpPr txBox="1"/>
          <p:nvPr/>
        </p:nvSpPr>
        <p:spPr>
          <a:xfrm>
            <a:off x="2131375" y="1256634"/>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3"/>
                </a:solidFill>
                <a:latin typeface="Fira Code"/>
                <a:ea typeface="Fira Code"/>
                <a:cs typeface="Fira Code"/>
                <a:sym typeface="Fira Code"/>
              </a:rPr>
              <a:t>Collaboration</a:t>
            </a:r>
            <a:endParaRPr sz="2400" b="1" dirty="0">
              <a:solidFill>
                <a:schemeClr val="accent3"/>
              </a:solidFill>
              <a:latin typeface="Fira Code"/>
              <a:ea typeface="Fira Code"/>
              <a:cs typeface="Fira Code"/>
              <a:sym typeface="Fira Code"/>
            </a:endParaRPr>
          </a:p>
        </p:txBody>
      </p:sp>
      <p:sp>
        <p:nvSpPr>
          <p:cNvPr id="638" name="Google Shape;638;p34"/>
          <p:cNvSpPr txBox="1"/>
          <p:nvPr/>
        </p:nvSpPr>
        <p:spPr>
          <a:xfrm>
            <a:off x="2068425" y="1984000"/>
            <a:ext cx="617848"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02</a:t>
            </a:r>
            <a:endParaRPr sz="2000" dirty="0">
              <a:solidFill>
                <a:schemeClr val="lt2"/>
              </a:solidFill>
              <a:latin typeface="Fira Code"/>
              <a:ea typeface="Fira Code"/>
              <a:cs typeface="Fira Code"/>
              <a:sym typeface="Fira Code"/>
            </a:endParaRPr>
          </a:p>
        </p:txBody>
      </p:sp>
      <p:sp>
        <p:nvSpPr>
          <p:cNvPr id="639" name="Google Shape;639;p34"/>
          <p:cNvSpPr txBox="1"/>
          <p:nvPr/>
        </p:nvSpPr>
        <p:spPr>
          <a:xfrm>
            <a:off x="2575375" y="1949783"/>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3"/>
                </a:solidFill>
                <a:latin typeface="Fira Code"/>
                <a:ea typeface="Fira Code"/>
                <a:cs typeface="Fira Code"/>
                <a:sym typeface="Fira Code"/>
              </a:rPr>
              <a:t>Version Control</a:t>
            </a:r>
            <a:endParaRPr sz="2400" b="1" dirty="0">
              <a:solidFill>
                <a:schemeClr val="accent3"/>
              </a:solidFill>
              <a:latin typeface="Fira Code"/>
              <a:ea typeface="Fira Code"/>
              <a:cs typeface="Fira Code"/>
              <a:sym typeface="Fira Code"/>
            </a:endParaRPr>
          </a:p>
        </p:txBody>
      </p:sp>
      <p:sp>
        <p:nvSpPr>
          <p:cNvPr id="640" name="Google Shape;640;p34"/>
          <p:cNvSpPr txBox="1"/>
          <p:nvPr/>
        </p:nvSpPr>
        <p:spPr>
          <a:xfrm>
            <a:off x="2505725" y="2706550"/>
            <a:ext cx="70377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03</a:t>
            </a:r>
            <a:endParaRPr sz="2000" dirty="0">
              <a:solidFill>
                <a:schemeClr val="dk2"/>
              </a:solidFill>
              <a:latin typeface="Fira Code"/>
              <a:ea typeface="Fira Code"/>
              <a:cs typeface="Fira Code"/>
              <a:sym typeface="Fira Code"/>
            </a:endParaRPr>
          </a:p>
        </p:txBody>
      </p:sp>
      <p:sp>
        <p:nvSpPr>
          <p:cNvPr id="641" name="Google Shape;641;p34"/>
          <p:cNvSpPr txBox="1"/>
          <p:nvPr/>
        </p:nvSpPr>
        <p:spPr>
          <a:xfrm>
            <a:off x="2924775" y="270813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3"/>
                </a:solidFill>
                <a:latin typeface="Fira Code"/>
                <a:ea typeface="Fira Code"/>
                <a:cs typeface="Fira Code"/>
                <a:sym typeface="Fira Code"/>
              </a:rPr>
              <a:t>Industry Standard</a:t>
            </a:r>
            <a:endParaRPr sz="2400" b="1" dirty="0">
              <a:solidFill>
                <a:schemeClr val="accent3"/>
              </a:solidFill>
              <a:latin typeface="Fira Code"/>
              <a:ea typeface="Fira Code"/>
              <a:cs typeface="Fira Code"/>
              <a:sym typeface="Fira Code"/>
            </a:endParaRPr>
          </a:p>
        </p:txBody>
      </p:sp>
      <p:sp>
        <p:nvSpPr>
          <p:cNvPr id="642" name="Google Shape;642;p34"/>
          <p:cNvSpPr txBox="1"/>
          <p:nvPr/>
        </p:nvSpPr>
        <p:spPr>
          <a:xfrm>
            <a:off x="2924775" y="3429125"/>
            <a:ext cx="588266"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04</a:t>
            </a:r>
            <a:endParaRPr sz="2000" dirty="0">
              <a:solidFill>
                <a:schemeClr val="accent2"/>
              </a:solidFill>
              <a:latin typeface="Fira Code"/>
              <a:ea typeface="Fira Code"/>
              <a:cs typeface="Fira Code"/>
              <a:sym typeface="Fira Code"/>
            </a:endParaRPr>
          </a:p>
        </p:txBody>
      </p:sp>
      <p:sp>
        <p:nvSpPr>
          <p:cNvPr id="643" name="Google Shape;643;p34"/>
          <p:cNvSpPr txBox="1"/>
          <p:nvPr/>
        </p:nvSpPr>
        <p:spPr>
          <a:xfrm>
            <a:off x="3513041" y="3429125"/>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accent3"/>
                </a:solidFill>
                <a:latin typeface="Fira Code"/>
                <a:ea typeface="Fira Code"/>
                <a:cs typeface="Fira Code"/>
                <a:sym typeface="Fira Code"/>
              </a:rPr>
              <a:t>Showcase Your Work!</a:t>
            </a:r>
            <a:endParaRPr sz="2400" b="1"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7" name="Picture 6">
            <a:extLst>
              <a:ext uri="{FF2B5EF4-FFF2-40B4-BE49-F238E27FC236}">
                <a16:creationId xmlns:a16="http://schemas.microsoft.com/office/drawing/2014/main" id="{7705ACBD-96FE-B380-9E5F-55C46C5D7D22}"/>
              </a:ext>
            </a:extLst>
          </p:cNvPr>
          <p:cNvPicPr>
            <a:picLocks noChangeAspect="1"/>
          </p:cNvPicPr>
          <p:nvPr/>
        </p:nvPicPr>
        <p:blipFill>
          <a:blip r:embed="rId3"/>
          <a:stretch>
            <a:fillRect/>
          </a:stretch>
        </p:blipFill>
        <p:spPr>
          <a:xfrm>
            <a:off x="2609067" y="928297"/>
            <a:ext cx="3913916" cy="3286906"/>
          </a:xfrm>
          <a:prstGeom prst="rect">
            <a:avLst/>
          </a:prstGeom>
        </p:spPr>
      </p:pic>
    </p:spTree>
    <p:extLst>
      <p:ext uri="{BB962C8B-B14F-4D97-AF65-F5344CB8AC3E}">
        <p14:creationId xmlns:p14="http://schemas.microsoft.com/office/powerpoint/2010/main" val="26759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9" name="Google Shape;879;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indent="0">
              <a:buNone/>
            </a:pPr>
            <a:r>
              <a:rPr lang="en-US" sz="1400" dirty="0">
                <a:solidFill>
                  <a:schemeClr val="accent3"/>
                </a:solidFill>
              </a:rPr>
              <a:t>Git &amp; GitHub</a:t>
            </a:r>
          </a:p>
        </p:txBody>
      </p:sp>
      <p:sp>
        <p:nvSpPr>
          <p:cNvPr id="880" name="Google Shape;880;p4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81" name="Google Shape;881;p4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3" name="Picture 2">
            <a:extLst>
              <a:ext uri="{FF2B5EF4-FFF2-40B4-BE49-F238E27FC236}">
                <a16:creationId xmlns:a16="http://schemas.microsoft.com/office/drawing/2014/main" id="{383FC3B1-5B92-63E2-054C-8FDE3FEF7F91}"/>
              </a:ext>
            </a:extLst>
          </p:cNvPr>
          <p:cNvPicPr>
            <a:picLocks noChangeAspect="1"/>
          </p:cNvPicPr>
          <p:nvPr/>
        </p:nvPicPr>
        <p:blipFill>
          <a:blip r:embed="rId3"/>
          <a:stretch>
            <a:fillRect/>
          </a:stretch>
        </p:blipFill>
        <p:spPr>
          <a:xfrm>
            <a:off x="2334881" y="834864"/>
            <a:ext cx="4462288" cy="3473771"/>
          </a:xfrm>
          <a:prstGeom prst="rect">
            <a:avLst/>
          </a:prstGeom>
        </p:spPr>
      </p:pic>
    </p:spTree>
    <p:extLst>
      <p:ext uri="{BB962C8B-B14F-4D97-AF65-F5344CB8AC3E}">
        <p14:creationId xmlns:p14="http://schemas.microsoft.com/office/powerpoint/2010/main" val="21314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32880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6"/>
                </a:solidFill>
              </a:rPr>
              <a:t>[</a:t>
            </a:r>
            <a:r>
              <a:rPr lang="en-US" sz="2800" dirty="0">
                <a:solidFill>
                  <a:schemeClr val="accent1"/>
                </a:solidFill>
              </a:rPr>
              <a:t>Core concepts of working with Git &amp; GitHub</a:t>
            </a:r>
            <a:r>
              <a:rPr lang="en-US" dirty="0">
                <a:solidFill>
                  <a:schemeClr val="accent6"/>
                </a:solidFill>
              </a:rPr>
              <a:t>]</a:t>
            </a:r>
            <a:r>
              <a:rPr lang="en-US" dirty="0">
                <a:solidFill>
                  <a:schemeClr val="accent1"/>
                </a:solidFill>
              </a:rPr>
              <a:t> </a:t>
            </a:r>
            <a:endParaRPr lang="en-US"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Git &amp; GitHub</a:t>
            </a: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5" name="Picture 4">
            <a:extLst>
              <a:ext uri="{FF2B5EF4-FFF2-40B4-BE49-F238E27FC236}">
                <a16:creationId xmlns:a16="http://schemas.microsoft.com/office/drawing/2014/main" id="{1B9C0F35-A002-5888-8FDA-F2687C72C61D}"/>
              </a:ext>
            </a:extLst>
          </p:cNvPr>
          <p:cNvPicPr>
            <a:picLocks noChangeAspect="1"/>
          </p:cNvPicPr>
          <p:nvPr/>
        </p:nvPicPr>
        <p:blipFill>
          <a:blip r:embed="rId3"/>
          <a:stretch>
            <a:fillRect/>
          </a:stretch>
        </p:blipFill>
        <p:spPr>
          <a:xfrm>
            <a:off x="3327069" y="2571750"/>
            <a:ext cx="1496346" cy="1496346"/>
          </a:xfrm>
          <a:prstGeom prst="rect">
            <a:avLst/>
          </a:prstGeom>
        </p:spPr>
      </p:pic>
      <p:pic>
        <p:nvPicPr>
          <p:cNvPr id="9" name="Picture 8">
            <a:extLst>
              <a:ext uri="{FF2B5EF4-FFF2-40B4-BE49-F238E27FC236}">
                <a16:creationId xmlns:a16="http://schemas.microsoft.com/office/drawing/2014/main" id="{C4F027AD-EA31-D85D-1485-DBBA602AD58B}"/>
              </a:ext>
            </a:extLst>
          </p:cNvPr>
          <p:cNvPicPr>
            <a:picLocks noChangeAspect="1"/>
          </p:cNvPicPr>
          <p:nvPr/>
        </p:nvPicPr>
        <p:blipFill>
          <a:blip r:embed="rId4"/>
          <a:stretch>
            <a:fillRect/>
          </a:stretch>
        </p:blipFill>
        <p:spPr>
          <a:xfrm>
            <a:off x="6013768" y="2568480"/>
            <a:ext cx="1499616" cy="1499616"/>
          </a:xfrm>
          <a:prstGeom prst="rect">
            <a:avLst/>
          </a:prstGeom>
        </p:spPr>
      </p:pic>
    </p:spTree>
    <p:extLst>
      <p:ext uri="{BB962C8B-B14F-4D97-AF65-F5344CB8AC3E}">
        <p14:creationId xmlns:p14="http://schemas.microsoft.com/office/powerpoint/2010/main" val="2072482587"/>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532</Words>
  <Application>Microsoft Office PowerPoint</Application>
  <PresentationFormat>On-screen Show (16:9)</PresentationFormat>
  <Paragraphs>110</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Proxima Nova</vt:lpstr>
      <vt:lpstr>Fira Code</vt:lpstr>
      <vt:lpstr>Proxima Nova Semibold</vt:lpstr>
      <vt:lpstr>Arial</vt:lpstr>
      <vt:lpstr>Programming Language Workshop for Beginners by Slidesgo</vt:lpstr>
      <vt:lpstr>Slidesgo Final Pages</vt:lpstr>
      <vt:lpstr>Git &amp; GitHub ‘Basics’ {</vt:lpstr>
      <vt:lpstr>01</vt:lpstr>
      <vt:lpstr>01 {</vt:lpstr>
      <vt:lpstr>Git&lt; /1 &gt; { </vt:lpstr>
      <vt:lpstr>What is the difference between Git &amp; GitHub{</vt:lpstr>
      <vt:lpstr>Reasons to lrean ‘Git &amp; GitHub’ {</vt:lpstr>
      <vt:lpstr>PowerPoint Presentation</vt:lpstr>
      <vt:lpstr>PowerPoint Presentation</vt:lpstr>
      <vt:lpstr>02 {</vt:lpstr>
      <vt:lpstr>Key concepts of ‘Git &amp; GitHub’{</vt:lpstr>
      <vt:lpstr>From ‘Linus’ To Github {</vt:lpstr>
      <vt:lpstr>03 {</vt:lpstr>
      <vt:lpstr>PowerPoint Presentation</vt:lpstr>
      <vt:lpstr>PowerPoint Presentation</vt:lpstr>
      <vt:lpstr>—Albert‘ Einstein’</vt:lpstr>
      <vt:lpstr>Thank {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‘Basics’ {</dc:title>
  <cp:lastModifiedBy>Aghiles Tamendjari</cp:lastModifiedBy>
  <cp:revision>13</cp:revision>
  <dcterms:modified xsi:type="dcterms:W3CDTF">2024-03-25T22:41:10Z</dcterms:modified>
</cp:coreProperties>
</file>