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9144000" cx="12192000"/>
  <p:notesSz cx="6858000" cy="9144000"/>
  <p:embeddedFontLs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  <p:embeddedFont>
      <p:font typeface="Roboto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regular.fntdata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7.xml"/><Relationship Id="rId44" Type="http://schemas.openxmlformats.org/officeDocument/2006/relationships/font" Target="fonts/RobotoLight-italic.fntdata"/><Relationship Id="rId21" Type="http://schemas.openxmlformats.org/officeDocument/2006/relationships/slide" Target="slides/slide16.xml"/><Relationship Id="rId43" Type="http://schemas.openxmlformats.org/officeDocument/2006/relationships/font" Target="fonts/Roboto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2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dc6cc14c_1_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dc6cc14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2f7c33ce_1_38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2f7c33c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dc6cc14c_1_2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dc6cc14c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dc6cc14c_1_2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dc6cc14c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2f7c33ce_1_48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2f7c33c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Loops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4619" lvl="1" marL="50291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loop (and … forEach, while)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4619" lvl="1" marL="50291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a for loop do display our items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Conditions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4619" lvl="1" marL="50291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4619" lvl="1" marL="50291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operators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4619" lvl="1" marL="50291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if an item completed property is false/true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dc6cc14c_1_2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dc6cc14c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dc6cc14c_1_3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dc6cc14c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dc6cc14c_1_3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dc6cc14c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2f7c33ce_1_58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12f7c33c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dc6cc14c_1_3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8dc6cc14c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1143227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12f7c33ce_1_66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12f7c33c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the DOM and Nodes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EVENTS → show examples (click, dblclick, keypress)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Add 2 &lt;button&gt; with an unique attribute id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“Bind” the click event on each one and call the appropriate methods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dc6cc14c_1_3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dc6cc14c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dc6cc14c_1_1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dc6cc14c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dc6cc14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dc6cc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2f7c33ce_1_15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2f7c33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dc6cc14c_1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dc6cc14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dc6cc14c_1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dc6cc14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2f7c33ce_1_27:notes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2f7c33c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Talk (again) about WHY using Objects 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346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Create a global object “todoList” and: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34619" lvl="1" marL="731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pour/convert the “todos” array into a “property” of todoList Object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134619" lvl="1" marL="731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put/convert all functions into “methods” of todoList Object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dc6cc14c_1_1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dc6cc14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78"/>
            <a:ext cx="12192000" cy="304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6395556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683600" y="3365867"/>
            <a:ext cx="10824900" cy="2707200"/>
          </a:xfrm>
          <a:prstGeom prst="rect">
            <a:avLst/>
          </a:prstGeom>
        </p:spPr>
        <p:txBody>
          <a:bodyPr anchorCtr="0" anchor="b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3600" y="6827803"/>
            <a:ext cx="10824900" cy="14001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848267"/>
            <a:ext cx="11360700" cy="3744600"/>
          </a:xfrm>
          <a:prstGeom prst="rect">
            <a:avLst/>
          </a:prstGeom>
        </p:spPr>
        <p:txBody>
          <a:bodyPr anchorCtr="0" anchor="b" bIns="130025" lIns="130025" spcFirstLastPara="1" rIns="130025" wrap="square" tIns="130025"/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b="1" sz="199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5739422"/>
            <a:ext cx="11360700" cy="23127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indent="-393700" lvl="0" marL="4572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55600" lvl="1" marL="9144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6395556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683600" y="3365867"/>
            <a:ext cx="10824900" cy="2707200"/>
          </a:xfrm>
          <a:prstGeom prst="rect">
            <a:avLst/>
          </a:prstGeom>
        </p:spPr>
        <p:txBody>
          <a:bodyPr anchorCtr="0" anchor="b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8970133"/>
            <a:ext cx="12192000" cy="1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2082844"/>
            <a:ext cx="11360700" cy="60393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55600" lvl="1" marL="9144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2082978"/>
            <a:ext cx="5333100" cy="60393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2082978"/>
            <a:ext cx="5333100" cy="60393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987733"/>
            <a:ext cx="3744000" cy="1343400"/>
          </a:xfrm>
          <a:prstGeom prst="rect">
            <a:avLst/>
          </a:prstGeom>
        </p:spPr>
        <p:txBody>
          <a:bodyPr anchorCtr="0" anchor="b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2470400"/>
            <a:ext cx="3744000" cy="56526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935733"/>
            <a:ext cx="7472100" cy="72726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44"/>
            <a:ext cx="60960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7992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2457511"/>
            <a:ext cx="5393700" cy="2370300"/>
          </a:xfrm>
          <a:prstGeom prst="rect">
            <a:avLst/>
          </a:prstGeom>
        </p:spPr>
        <p:txBody>
          <a:bodyPr anchorCtr="0" anchor="b" bIns="130025" lIns="130025" spcFirstLastPara="1" rIns="130025" wrap="square" tIns="130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4922668"/>
            <a:ext cx="5393700" cy="23919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1287467"/>
            <a:ext cx="5115900" cy="65694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/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●"/>
              <a:defRPr>
                <a:solidFill>
                  <a:schemeClr val="accent1"/>
                </a:solidFill>
              </a:defRPr>
            </a:lvl1pPr>
            <a:lvl2pPr indent="-355600" lvl="1" marL="9144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indent="-355600" lvl="2" marL="1371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55600" lvl="3" marL="18288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>
                <a:solidFill>
                  <a:schemeClr val="accent1"/>
                </a:solidFill>
              </a:defRPr>
            </a:lvl4pPr>
            <a:lvl5pPr indent="-355600" lvl="4" marL="22860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5pPr>
            <a:lvl6pPr indent="-355600" lvl="5" marL="27432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6pPr>
            <a:lvl7pPr indent="-355600" lvl="6" marL="32004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>
                <a:solidFill>
                  <a:schemeClr val="accent1"/>
                </a:solidFill>
              </a:defRPr>
            </a:lvl7pPr>
            <a:lvl8pPr indent="-355600" lvl="7" marL="3657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8pPr>
            <a:lvl9pPr indent="-355600" lvl="8" marL="4114800">
              <a:spcBef>
                <a:spcPts val="2300"/>
              </a:spcBef>
              <a:spcAft>
                <a:spcPts val="230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7521022"/>
            <a:ext cx="7998300" cy="10758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2082844"/>
            <a:ext cx="11360700" cy="6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0025" lIns="130025" spcFirstLastPara="1" rIns="130025" wrap="square" tIns="130025"/>
          <a:lstStyle>
            <a:lvl1pPr indent="-393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  <a:defRPr sz="2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55600" lvl="1" marL="9144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55600" lvl="2" marL="1371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■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55600" lvl="3" marL="18288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55600" lvl="4" marL="22860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55600" lvl="5" marL="27432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■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55600" lvl="6" marL="32004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55600" lvl="7" marL="3657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55600" lvl="8" marL="411480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2000"/>
              <a:buFont typeface="Old Standard TT"/>
              <a:buChar char="■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>
            <a:lvl1pPr lvl="0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3600" y="3365867"/>
            <a:ext cx="10824900" cy="2707200"/>
          </a:xfrm>
          <a:prstGeom prst="rect">
            <a:avLst/>
          </a:prstGeom>
        </p:spPr>
        <p:txBody>
          <a:bodyPr anchorCtr="0" anchor="b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Sorin's JavaScript course in a nutshell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3600" y="6710796"/>
            <a:ext cx="11127000" cy="18678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 humble try to demistify some</a:t>
            </a:r>
            <a:r>
              <a:rPr lang="en"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important JavaScript concepts.</a:t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The curriculum is based on Gordon Zhu "Practical JavaScript" Todo APP Versions.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2871025" y="121925"/>
            <a:ext cx="8694600" cy="8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item 1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item 2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item 3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>
                <a:solidFill>
                  <a:srgbClr val="FFCB6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My Todos: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(todo)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changeTodo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newValue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todos[position]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newValue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deleteTodo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(position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 rot="-5400000">
            <a:off x="-2555000" y="4186625"/>
            <a:ext cx="75123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914400" y="1828800"/>
            <a:ext cx="10319400" cy="66279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3400" lvl="0" marL="647700" rtl="0" algn="l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todoList.addTodo(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hould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add objects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todoList.changeTodo()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change the todo Text property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todoList.toggleCompleted()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change the completed property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1538725" y="4582175"/>
            <a:ext cx="10142400" cy="4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completed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y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(completed)	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	</a:t>
            </a:r>
            <a:r>
              <a:rPr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//False, </a:t>
            </a:r>
            <a:r>
              <a:rPr b="1"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skip</a:t>
            </a:r>
            <a:r>
              <a:rPr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 this block!	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(y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3)		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	</a:t>
            </a:r>
            <a:r>
              <a:rPr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//True, </a:t>
            </a:r>
            <a:r>
              <a:rPr b="1"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 this block! 	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700525" y="321025"/>
            <a:ext cx="10616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HOW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WORK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700525" y="1516775"/>
            <a:ext cx="108621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TWO POSSIBLE VALUES</a:t>
            </a:r>
            <a:r>
              <a:rPr lang="en" sz="24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(same principle of the binary system: on / off)</a:t>
            </a:r>
            <a:endParaRPr sz="3600">
              <a:solidFill>
                <a:srgbClr val="FF537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332775" y="321025"/>
            <a:ext cx="25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true </a:t>
            </a:r>
            <a:r>
              <a:rPr lang="en" sz="3600">
                <a:solidFill>
                  <a:srgbClr val="B7B7B7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600">
                <a:solidFill>
                  <a:srgbClr val="FF537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false</a:t>
            </a:r>
            <a:endParaRPr sz="3600">
              <a:solidFill>
                <a:srgbClr val="FF537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00525" y="3840825"/>
            <a:ext cx="107559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EXAMPLES WHEN </a:t>
            </a:r>
            <a:r>
              <a:rPr lang="en" sz="24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TESTING CONDITIONS</a:t>
            </a:r>
            <a:endParaRPr sz="2400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137601" y="7758275"/>
            <a:ext cx="1933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9DDFF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3000">
                <a:solidFill>
                  <a:srgbClr val="89DDFF"/>
                </a:solidFill>
                <a:latin typeface="Roboto"/>
                <a:ea typeface="Roboto"/>
                <a:cs typeface="Roboto"/>
                <a:sym typeface="Roboto"/>
              </a:rPr>
              <a:t>true !</a:t>
            </a:r>
            <a:endParaRPr sz="3000">
              <a:solidFill>
                <a:srgbClr val="FF53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366234" y="6247025"/>
            <a:ext cx="1933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37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3000">
                <a:solidFill>
                  <a:srgbClr val="FF5370"/>
                </a:solidFill>
                <a:latin typeface="Roboto"/>
                <a:ea typeface="Roboto"/>
                <a:cs typeface="Roboto"/>
                <a:sym typeface="Roboto"/>
              </a:rPr>
              <a:t>false !</a:t>
            </a:r>
            <a:endParaRPr sz="3000">
              <a:solidFill>
                <a:srgbClr val="FF53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538725" y="2248300"/>
            <a:ext cx="74166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true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3600">
                <a:solidFill>
                  <a:srgbClr val="EEFFFF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3600">
                <a:solidFill>
                  <a:srgbClr val="FF537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false</a:t>
            </a:r>
            <a:r>
              <a:rPr lang="en" sz="3600">
                <a:solidFill>
                  <a:srgbClr val="FF5370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en" sz="24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or		</a:t>
            </a: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0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600">
                <a:solidFill>
                  <a:srgbClr val="EEFFFF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600">
                <a:solidFill>
                  <a:srgbClr val="FF5370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3600">
              <a:solidFill>
                <a:srgbClr val="FF537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2871025" y="121925"/>
            <a:ext cx="8880600" cy="8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24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todoText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Item 1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completed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todoText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Item 2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completed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todoText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>
                <a:solidFill>
                  <a:srgbClr val="C3E88D"/>
                </a:solidFill>
                <a:latin typeface="Courier New"/>
                <a:ea typeface="Courier New"/>
                <a:cs typeface="Courier New"/>
                <a:sym typeface="Courier New"/>
              </a:rPr>
              <a:t>Item 3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completed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todoText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todoText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todoText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completed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toggleCompleted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todo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todos[position]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completed </a:t>
            </a:r>
            <a:r>
              <a:rPr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completed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</a:t>
            </a:r>
            <a:r>
              <a:rPr lang="en"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 rot="-5400000">
            <a:off x="-2288450" y="3920075"/>
            <a:ext cx="751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(only relevant changes)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10276675" y="283600"/>
            <a:ext cx="0" cy="932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/>
          <p:nvPr/>
        </p:nvCxnSpPr>
        <p:spPr>
          <a:xfrm rot="10800000">
            <a:off x="7767850" y="4583799"/>
            <a:ext cx="11328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10276675" y="7321097"/>
            <a:ext cx="11328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4294967295" type="body"/>
          </p:nvPr>
        </p:nvSpPr>
        <p:spPr>
          <a:xfrm>
            <a:off x="914400" y="1828800"/>
            <a:ext cx="10319400" cy="66279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3400" lvl="0" marL="647700" rtl="0" algn="l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Todos()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show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 todoText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tell you if todos is empty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show completed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LOOPS &amp; CONDITIONS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1583400" y="3342050"/>
            <a:ext cx="10496400" cy="5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0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 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7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7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7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the value of i is: 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</a:t>
            </a:r>
            <a:r>
              <a:rPr lang="en" sz="27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i)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700">
              <a:solidFill>
                <a:srgbClr val="FFCB6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//Loop into todos array</a:t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let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todos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30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7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7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7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todo item: 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 </a:t>
            </a:r>
            <a:r>
              <a:rPr lang="en" sz="27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7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todoText)</a:t>
            </a:r>
            <a:r>
              <a:rPr lang="en" sz="27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700">
              <a:solidFill>
                <a:srgbClr val="FFCB6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//todo item: "Item 1"</a:t>
            </a:r>
            <a:endParaRPr i="1" sz="24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//todo item: "Item 2"</a:t>
            </a:r>
            <a:endParaRPr i="1" sz="24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//etc.</a:t>
            </a:r>
            <a:endParaRPr i="1" sz="24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 flipH="1" rot="5400000">
            <a:off x="944350" y="2194275"/>
            <a:ext cx="1343400" cy="10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7"/>
          <p:cNvSpPr txBox="1"/>
          <p:nvPr/>
        </p:nvSpPr>
        <p:spPr>
          <a:xfrm>
            <a:off x="446278" y="1609800"/>
            <a:ext cx="1317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JS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454200" y="1609800"/>
            <a:ext cx="1406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 VALUE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743325" y="1609800"/>
            <a:ext cx="125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180125" y="1609800"/>
            <a:ext cx="2293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INCREMENT VALUE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945453"/>
            <a:ext cx="603900" cy="6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252600" y="2970387"/>
            <a:ext cx="13179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RESTART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 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is TRUE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4700" y="365725"/>
            <a:ext cx="603900" cy="6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589525"/>
            <a:ext cx="603900" cy="6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/>
          <p:nvPr/>
        </p:nvSpPr>
        <p:spPr>
          <a:xfrm>
            <a:off x="3099675" y="2970375"/>
            <a:ext cx="2115901" cy="295469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5" name="Google Shape;215;p27"/>
          <p:cNvCxnSpPr/>
          <p:nvPr/>
        </p:nvCxnSpPr>
        <p:spPr>
          <a:xfrm rot="10800000">
            <a:off x="4157625" y="2130450"/>
            <a:ext cx="0" cy="693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6" name="Google Shape;216;p27"/>
          <p:cNvSpPr/>
          <p:nvPr/>
        </p:nvSpPr>
        <p:spPr>
          <a:xfrm>
            <a:off x="5619300" y="2970375"/>
            <a:ext cx="1506953" cy="295469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7" name="Google Shape;217;p27"/>
          <p:cNvCxnSpPr/>
          <p:nvPr/>
        </p:nvCxnSpPr>
        <p:spPr>
          <a:xfrm rot="10800000">
            <a:off x="6372775" y="2130450"/>
            <a:ext cx="0" cy="693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8" name="Google Shape;218;p27"/>
          <p:cNvSpPr/>
          <p:nvPr/>
        </p:nvSpPr>
        <p:spPr>
          <a:xfrm>
            <a:off x="7445590" y="2970375"/>
            <a:ext cx="603937" cy="295469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9" name="Google Shape;219;p27"/>
          <p:cNvCxnSpPr/>
          <p:nvPr/>
        </p:nvCxnSpPr>
        <p:spPr>
          <a:xfrm rot="10800000">
            <a:off x="7747563" y="2130450"/>
            <a:ext cx="0" cy="693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Google Shape;220;p27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Loops in are used to execute the same block of code a specified number of times or while a specified condition is true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2421600" y="3799250"/>
            <a:ext cx="89397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0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 true ) </a:t>
            </a: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</a:t>
            </a:r>
            <a:r>
              <a:rPr b="1"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IF TRUE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, run code inside this block</a:t>
            </a:r>
            <a:endParaRPr sz="2400">
              <a:solidFill>
                <a:srgbClr val="FFCB6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</a:t>
            </a:r>
            <a:r>
              <a:rPr b="1"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IF NOT TRUE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, run code inside this block</a:t>
            </a:r>
            <a:endParaRPr sz="2400">
              <a:solidFill>
                <a:srgbClr val="FFCB6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i="1"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26" name="Google Shape;226;p28"/>
          <p:cNvCxnSpPr/>
          <p:nvPr/>
        </p:nvCxnSpPr>
        <p:spPr>
          <a:xfrm flipH="1" rot="5400000">
            <a:off x="1630150" y="2651475"/>
            <a:ext cx="1343400" cy="10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8"/>
          <p:cNvSpPr txBox="1"/>
          <p:nvPr/>
        </p:nvSpPr>
        <p:spPr>
          <a:xfrm>
            <a:off x="1155675" y="2067000"/>
            <a:ext cx="1317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525650" y="2067000"/>
            <a:ext cx="1258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3401625" y="3427575"/>
            <a:ext cx="1506953" cy="295469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30" name="Google Shape;230;p28"/>
          <p:cNvCxnSpPr/>
          <p:nvPr/>
        </p:nvCxnSpPr>
        <p:spPr>
          <a:xfrm rot="10800000">
            <a:off x="4155100" y="2587650"/>
            <a:ext cx="0" cy="693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1" name="Google Shape;231;p28"/>
          <p:cNvSpPr txBox="1"/>
          <p:nvPr/>
        </p:nvSpPr>
        <p:spPr>
          <a:xfrm>
            <a:off x="11208775" y="321025"/>
            <a:ext cx="66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?</a:t>
            </a:r>
            <a:endParaRPr sz="3600">
              <a:solidFill>
                <a:srgbClr val="FF537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 computer science, conditional statements perform different computations depending on whether a boolean condition is true or false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p28"/>
          <p:cNvSpPr/>
          <p:nvPr/>
        </p:nvSpPr>
        <p:spPr>
          <a:xfrm rot="-5400000">
            <a:off x="1897507" y="4459410"/>
            <a:ext cx="596422" cy="295435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928550" y="4409425"/>
            <a:ext cx="1041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IF </a:t>
            </a: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BODY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28"/>
          <p:cNvSpPr/>
          <p:nvPr/>
        </p:nvSpPr>
        <p:spPr>
          <a:xfrm rot="-5400000">
            <a:off x="1897507" y="6133834"/>
            <a:ext cx="596422" cy="295435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28"/>
          <p:cNvSpPr txBox="1"/>
          <p:nvPr/>
        </p:nvSpPr>
        <p:spPr>
          <a:xfrm>
            <a:off x="838200" y="6083850"/>
            <a:ext cx="1131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ELSE </a:t>
            </a: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BODY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2109025" y="315125"/>
            <a:ext cx="9989700" cy="8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todoList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displayTodo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length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24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Your todo list is empty!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//End if</a:t>
            </a: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i="1"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1"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completed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en" sz="24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(x)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todoText)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//End if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en" sz="24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( 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todoText)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//End else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//End for loop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//End else</a:t>
            </a:r>
            <a:endParaRPr i="1" sz="24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}, </a:t>
            </a:r>
            <a:r>
              <a:rPr i="1" lang="en" sz="24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//End displayTodo() method</a:t>
            </a:r>
            <a:endParaRPr b="1" sz="2400">
              <a:solidFill>
                <a:srgbClr val="82AA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 rot="-5400000">
            <a:off x="-3095900" y="3840125"/>
            <a:ext cx="836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 &amp; CONDITIONS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(only relevant changes)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4294967295" type="body"/>
          </p:nvPr>
        </p:nvSpPr>
        <p:spPr>
          <a:xfrm>
            <a:off x="914400" y="1828800"/>
            <a:ext cx="10319400" cy="66360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3400" lvl="0" marL="647700" rtl="0" algn="l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toggleAll()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: </a:t>
            </a:r>
            <a:br>
              <a:rPr lang="en" sz="3400">
                <a:latin typeface="Roboto"/>
                <a:ea typeface="Roboto"/>
                <a:cs typeface="Roboto"/>
                <a:sym typeface="Roboto"/>
              </a:rPr>
            </a:b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everything’s true, make everything false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toggleAll()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3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en" sz="3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make everything true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TOGGLE ALL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2109025" y="70250"/>
            <a:ext cx="10083000" cy="9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todoList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22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toggleAll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totalTodos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2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completedTodos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Get the number of completed todos</a:t>
            </a:r>
            <a:endParaRPr i="1" sz="22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i="1"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totalTodos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i="1"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i="1" lang="en" sz="22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completed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completedTodos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If everything is true, make everything false.</a:t>
            </a:r>
            <a:endParaRPr i="1" sz="22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i="1"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(completedTodos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===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totalTodos)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i="1"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totalTodos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i="1" lang="en" sz="22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completed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Otherwise make everthing true.</a:t>
            </a:r>
            <a:endParaRPr i="1" sz="22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i="1"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totalTodos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i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i="1" lang="en" sz="22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todos[i]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completed </a:t>
            </a:r>
            <a:r>
              <a:rPr lang="en"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}, </a:t>
            </a: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End toggleAll() method</a:t>
            </a: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}; </a:t>
            </a: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End todoList{} object</a:t>
            </a: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 rot="-5400000">
            <a:off x="-3095900" y="3840125"/>
            <a:ext cx="836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TOGGLE ALL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(only relevant changes)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914400" y="1828800"/>
            <a:ext cx="10319400" cy="66360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5939" lvl="0" marL="64922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place to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store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TODOs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5939" lvl="0" marL="649224" rtl="0" algn="l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TODOs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5939" lvl="0" marL="649224" rtl="0" algn="l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add new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5939" lvl="0" marL="649224" rtl="0" algn="l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change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a TODO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5939" lvl="0" marL="649224" rtl="0" algn="l">
              <a:spcBef>
                <a:spcPts val="2300"/>
              </a:spcBef>
              <a:spcAft>
                <a:spcPts val="230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a TODO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ARRAYS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idx="4294967295" type="body"/>
          </p:nvPr>
        </p:nvSpPr>
        <p:spPr>
          <a:xfrm>
            <a:off x="914400" y="1828800"/>
            <a:ext cx="10319400" cy="69753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3400" lvl="0" marL="647700" rtl="0" algn="l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There should be a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button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“Display todos”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There should be a button “Toggle all”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Clicking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“Display todos” button should run 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todoList.displayTodos()</a:t>
            </a:r>
            <a:endParaRPr b="1" sz="3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Clicking “Toggle All” button should run 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todoList.toggleAll()</a:t>
            </a:r>
            <a:endParaRPr b="1" sz="3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2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DOM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381000" y="1925225"/>
            <a:ext cx="11618400" cy="6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0" wrap="square" tIns="6500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&lt;!-- index.html -&gt; BUTTONS --&gt;</a:t>
            </a:r>
            <a:endParaRPr sz="2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300">
                <a:solidFill>
                  <a:srgbClr val="F07178"/>
                </a:solidFill>
                <a:latin typeface="Courier"/>
                <a:ea typeface="Courier"/>
                <a:cs typeface="Courier"/>
                <a:sym typeface="Courier"/>
              </a:rPr>
              <a:t>button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="</a:t>
            </a:r>
            <a:r>
              <a:rPr lang="en" sz="23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displayTodosBtn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"&gt;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Display Todos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lang="en" sz="2300">
                <a:solidFill>
                  <a:srgbClr val="F07178"/>
                </a:solidFill>
                <a:latin typeface="Courier"/>
                <a:ea typeface="Courier"/>
                <a:cs typeface="Courier"/>
                <a:sym typeface="Courier"/>
              </a:rPr>
              <a:t>button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" sz="2300">
                <a:solidFill>
                  <a:srgbClr val="F07178"/>
                </a:solidFill>
                <a:latin typeface="Courier"/>
                <a:ea typeface="Courier"/>
                <a:cs typeface="Courier"/>
                <a:sym typeface="Courier"/>
              </a:rPr>
              <a:t>button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="</a:t>
            </a:r>
            <a:r>
              <a:rPr lang="en" sz="23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toggleAllBtn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"&gt;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Toggle All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&lt;/</a:t>
            </a:r>
            <a:r>
              <a:rPr lang="en" sz="2300">
                <a:solidFill>
                  <a:srgbClr val="F07178"/>
                </a:solidFill>
                <a:latin typeface="Courier"/>
                <a:ea typeface="Courier"/>
                <a:cs typeface="Courier"/>
                <a:sym typeface="Courier"/>
              </a:rPr>
              <a:t>button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//scripts.js -&gt; Add Event Listener method</a:t>
            </a:r>
            <a:endParaRPr sz="22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displayTodosBtn </a:t>
            </a:r>
            <a:r>
              <a:rPr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document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3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getElementById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3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displayTodosBtn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toggleAllBtn </a:t>
            </a:r>
            <a:r>
              <a:rPr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document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3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getElementById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3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toggleAllBtn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displayTodosBtn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3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addEventListener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3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click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todoList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3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displayTodos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toggleAllBtn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3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addEventListener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3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click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todoList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3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toggleAll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r>
              <a:rPr lang="en"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i="1" sz="23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450" y="234400"/>
            <a:ext cx="866550" cy="8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457200" y="321025"/>
            <a:ext cx="11201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 &amp; THE DOM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Document Object Model (DOM) is a programming API for HTML and XML documents.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It defines the logical structure of documents and the way a document is accessed and manipulated.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57200" y="2580050"/>
            <a:ext cx="11281500" cy="6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" sz="3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" sz="3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3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1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</a:t>
            </a:r>
            <a:r>
              <a:rPr lang="en" sz="3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3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2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</a:t>
            </a:r>
            <a:r>
              <a:rPr lang="en" sz="3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3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etc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 </a:t>
            </a:r>
            <a:r>
              <a:rPr b="1" lang="en" sz="3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" sz="3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36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//Arrays can contain ANYTHING !</a:t>
            </a:r>
            <a:endParaRPr i="1" sz="28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endParaRPr b="1" sz="2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8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Hello World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b="1"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								</a:t>
            </a:r>
            <a:r>
              <a:rPr i="1" lang="en" sz="28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Strings</a:t>
            </a:r>
            <a:endParaRPr sz="2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256</a:t>
            </a:r>
            <a:r>
              <a:rPr b="1"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													</a:t>
            </a:r>
            <a:r>
              <a:rPr i="1" lang="en" sz="28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Numbers</a:t>
            </a:r>
            <a:endParaRPr sz="2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1"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8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													</a:t>
            </a:r>
            <a:r>
              <a:rPr i="1" lang="en" sz="28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Booleans</a:t>
            </a:r>
            <a:endParaRPr sz="2800">
              <a:solidFill>
                <a:srgbClr val="F78C6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r>
              <a:rPr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color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8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#fc0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 </a:t>
            </a:r>
            <a:r>
              <a:rPr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8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Tada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"}</a:t>
            </a:r>
            <a:r>
              <a:rPr b="1"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i="1" lang="en" sz="28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Objects</a:t>
            </a:r>
            <a:endParaRPr i="1" sz="28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8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Yes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 "</a:t>
            </a:r>
            <a:r>
              <a:rPr lang="en" sz="28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Other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 "</a:t>
            </a:r>
            <a:r>
              <a:rPr lang="en" sz="28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Arrays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		</a:t>
            </a:r>
            <a:r>
              <a:rPr i="1" lang="en" sz="28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 Arrays !</a:t>
            </a:r>
            <a:endParaRPr i="1" sz="28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"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8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35750" y="1684175"/>
            <a:ext cx="16203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Index </a:t>
            </a:r>
            <a:r>
              <a:rPr b="1" lang="en" sz="18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800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88000" y="1684175"/>
            <a:ext cx="16203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Index </a:t>
            </a:r>
            <a:r>
              <a:rPr b="1" lang="en" sz="18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04175" y="1684175"/>
            <a:ext cx="16203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Index </a:t>
            </a:r>
            <a:r>
              <a:rPr b="1" lang="en" sz="18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2135500" y="3316811"/>
            <a:ext cx="0" cy="41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1368125" y="3647509"/>
            <a:ext cx="1534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9764850" y="3316811"/>
            <a:ext cx="0" cy="41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9028950" y="3647509"/>
            <a:ext cx="1471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47350" y="3647509"/>
            <a:ext cx="2910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comma </a:t>
            </a:r>
            <a:r>
              <a:rPr lang="en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(to separate items)</a:t>
            </a:r>
            <a:endParaRPr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943450" y="3277475"/>
            <a:ext cx="548700" cy="43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6945375" y="3277475"/>
            <a:ext cx="548700" cy="43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rot="10800000">
            <a:off x="3645900" y="2211350"/>
            <a:ext cx="0" cy="5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6298150" y="2211350"/>
            <a:ext cx="0" cy="5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8714325" y="2211350"/>
            <a:ext cx="0" cy="5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0982150" y="321025"/>
            <a:ext cx="88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[  ]</a:t>
            </a: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ARRAY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An array is a data structure that stores one or more similar type of values in a single value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57200" y="1371600"/>
            <a:ext cx="11512500" cy="7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//Use var arrName = [ …, …, ... ] to store items</a:t>
            </a:r>
            <a:endParaRPr i="1"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 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 </a:t>
            </a:r>
            <a:r>
              <a:rPr lang="en" sz="26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[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1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2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3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i="1"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//Use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console.log()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 to display /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endParaRPr b="1" sz="2600">
              <a:solidFill>
                <a:srgbClr val="FFCB6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6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(todos)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//display array items</a:t>
            </a:r>
            <a:endParaRPr sz="26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6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(todos.length)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//display the n° of items</a:t>
            </a:r>
            <a:endParaRPr sz="26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//Use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array.push()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 to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items</a:t>
            </a:r>
            <a:endParaRPr sz="26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6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push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4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i="1"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//Use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array[index]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 to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assign 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values</a:t>
            </a:r>
            <a:endParaRPr sz="26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todos[</a:t>
            </a:r>
            <a:r>
              <a:rPr lang="en" sz="26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 </a:t>
            </a:r>
            <a:r>
              <a:rPr lang="en" sz="26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26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4 updated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";</a:t>
            </a:r>
            <a:endParaRPr i="1"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//Use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array.splice()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 to </a:t>
            </a:r>
            <a:r>
              <a:rPr b="1"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delete </a:t>
            </a:r>
            <a:r>
              <a:rPr i="1" lang="en" sz="26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values</a:t>
            </a:r>
            <a:endParaRPr sz="26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6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splice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6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6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6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6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57200" y="321025"/>
            <a:ext cx="1120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ARRAYS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914400" y="1828800"/>
            <a:ext cx="10472100" cy="66360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3400" lvl="0" marL="647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b="1"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display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b="1"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add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b="1"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change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230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b="1"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delete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278600" y="3265850"/>
            <a:ext cx="10192800" cy="5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0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changeTodo</a:t>
            </a: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position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newText, ...</a:t>
            </a: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30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todos[position] </a:t>
            </a:r>
            <a:r>
              <a:rPr lang="en"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newText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rPr>
              <a:t>//Calling the function with "real" values</a:t>
            </a:r>
            <a:endParaRPr sz="3000">
              <a:solidFill>
                <a:srgbClr val="82AA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changeTodo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"Other text"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changeTodo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0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"Yet another text"</a:t>
            </a:r>
            <a:r>
              <a:rPr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 rot="5400000">
            <a:off x="5781700" y="2118075"/>
            <a:ext cx="1343400" cy="10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flipH="1" rot="5400000">
            <a:off x="3442950" y="2118075"/>
            <a:ext cx="1343400" cy="10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 flipH="1" rot="5400000">
            <a:off x="1172950" y="2118075"/>
            <a:ext cx="1343400" cy="10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527825" y="1531775"/>
            <a:ext cx="1506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JS Keyword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674475" y="1531775"/>
            <a:ext cx="18837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 Name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134225" y="1531775"/>
            <a:ext cx="1618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1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852525" y="1531775"/>
            <a:ext cx="1618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N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 computing, a function is a sequence of instructions within a larger computer program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rot="5400000">
            <a:off x="7378792" y="3341825"/>
            <a:ext cx="1060800" cy="1974300"/>
          </a:xfrm>
          <a:prstGeom prst="bentConnector3">
            <a:avLst>
              <a:gd fmla="val 4871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 rot="5400000">
            <a:off x="4771786" y="3204725"/>
            <a:ext cx="1060800" cy="2248500"/>
          </a:xfrm>
          <a:prstGeom prst="bentConnector3">
            <a:avLst>
              <a:gd fmla="val 4871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4014296" y="5581400"/>
            <a:ext cx="0" cy="210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6579900" y="5581400"/>
            <a:ext cx="0" cy="210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stCxn id="110" idx="2"/>
          </p:cNvCxnSpPr>
          <p:nvPr/>
        </p:nvCxnSpPr>
        <p:spPr>
          <a:xfrm>
            <a:off x="10661925" y="2135675"/>
            <a:ext cx="600" cy="128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 flipH="1" rot="5400000">
            <a:off x="7859988" y="2118075"/>
            <a:ext cx="1343400" cy="10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7212513" y="1531775"/>
            <a:ext cx="1618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2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0982150" y="321025"/>
            <a:ext cx="88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2AAFF"/>
                </a:solidFill>
                <a:latin typeface="Roboto Medium"/>
                <a:ea typeface="Roboto Medium"/>
                <a:cs typeface="Roboto Medium"/>
                <a:sym typeface="Roboto Medium"/>
              </a:rPr>
              <a:t>(</a:t>
            </a:r>
            <a:r>
              <a:rPr lang="en" sz="3600">
                <a:solidFill>
                  <a:srgbClr val="82AA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)</a:t>
            </a:r>
            <a:endParaRPr sz="3600">
              <a:solidFill>
                <a:srgbClr val="82AA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937175" y="6196272"/>
            <a:ext cx="38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137150" y="5998625"/>
            <a:ext cx="765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END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937175" y="4107946"/>
            <a:ext cx="38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137150" y="3910250"/>
            <a:ext cx="765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START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18"/>
          <p:cNvSpPr/>
          <p:nvPr/>
        </p:nvSpPr>
        <p:spPr>
          <a:xfrm rot="-5400000">
            <a:off x="911432" y="5031303"/>
            <a:ext cx="1429871" cy="295435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5" name="Google Shape;125;p18"/>
          <p:cNvCxnSpPr/>
          <p:nvPr/>
        </p:nvCxnSpPr>
        <p:spPr>
          <a:xfrm>
            <a:off x="937175" y="5152134"/>
            <a:ext cx="38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137150" y="4954438"/>
            <a:ext cx="765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BODY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12192000" cy="9144000"/>
          </a:xfrm>
          <a:prstGeom prst="roundRect">
            <a:avLst>
              <a:gd fmla="val 0" name="adj"/>
            </a:avLst>
          </a:prstGeom>
          <a:solidFill>
            <a:srgbClr val="2632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2" name="Google Shape;132;p19"/>
          <p:cNvSpPr txBox="1"/>
          <p:nvPr/>
        </p:nvSpPr>
        <p:spPr>
          <a:xfrm>
            <a:off x="2871025" y="271875"/>
            <a:ext cx="8694600" cy="8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todos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[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1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2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3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displayTodos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4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log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My Todos: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',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todos)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addTodo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todo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todos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push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(todo)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changeTodo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position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newValue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todos[position] </a:t>
            </a: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newValue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deleteTodo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>
                <a:solidFill>
                  <a:srgbClr val="FF5370"/>
                </a:solidFill>
                <a:latin typeface="Courier"/>
                <a:ea typeface="Courier"/>
                <a:cs typeface="Courier"/>
                <a:sym typeface="Courier"/>
              </a:rPr>
              <a:t>position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todos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splice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(position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24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24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rPr>
              <a:t>displayTodos</a:t>
            </a:r>
            <a:r>
              <a:rPr lang="en"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 rot="-5400000">
            <a:off x="-3062000" y="4082325"/>
            <a:ext cx="85263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914400" y="1828800"/>
            <a:ext cx="10472100" cy="6636000"/>
          </a:xfrm>
          <a:prstGeom prst="rect">
            <a:avLst/>
          </a:prstGeom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533400" lvl="0" marL="647700" rtl="0" algn="l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store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TODOs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 array in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a object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todos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property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 method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addTodo()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changeTodo()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647700" rtl="0" algn="l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b="1" lang="en" sz="3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deleteTodo()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method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>
            <p:ph idx="4294967295" type="subTitle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161925" y="2640625"/>
            <a:ext cx="85203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1" sz="3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key1 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32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Tada!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 ,</a:t>
            </a:r>
            <a:endParaRPr sz="3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key2 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3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3.14 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sz="3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key3 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	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32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item 1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 </a:t>
            </a:r>
            <a:r>
              <a:rPr lang="en" sz="3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56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] 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sz="3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key4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 : 	function() {return 5;} ,</a:t>
            </a:r>
            <a:endParaRPr sz="3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key5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 : 	{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key1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" sz="3200">
                <a:solidFill>
                  <a:srgbClr val="C3E88D"/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", 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key2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"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32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3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3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435993" y="1664500"/>
            <a:ext cx="4746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</a:t>
            </a: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(can be a key, a string or a number)</a:t>
            </a:r>
            <a:endParaRPr sz="1800"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rot="5400000">
            <a:off x="6349614" y="1208711"/>
            <a:ext cx="1609200" cy="3483900"/>
          </a:xfrm>
          <a:prstGeom prst="bentConnector3">
            <a:avLst>
              <a:gd fmla="val 6668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8279025" y="1664500"/>
            <a:ext cx="3192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VALUE </a:t>
            </a:r>
            <a:r>
              <a:rPr lang="en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(can be ANYTHING !)</a:t>
            </a:r>
            <a:endParaRPr sz="1800"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3107700" y="2172461"/>
            <a:ext cx="0" cy="1582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1"/>
          <p:cNvCxnSpPr>
            <a:endCxn id="150" idx="1"/>
          </p:cNvCxnSpPr>
          <p:nvPr/>
        </p:nvCxnSpPr>
        <p:spPr>
          <a:xfrm>
            <a:off x="6972125" y="4181600"/>
            <a:ext cx="3204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 rot="10800000">
            <a:off x="4099550" y="2988161"/>
            <a:ext cx="0" cy="76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3225425" y="2344975"/>
            <a:ext cx="2010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two dots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(separate key/value)</a:t>
            </a:r>
            <a:endParaRPr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0177025" y="3834950"/>
            <a:ext cx="15744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comma</a:t>
            </a:r>
            <a:endParaRPr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(separate </a:t>
            </a:r>
            <a:r>
              <a:rPr lang="en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items)</a:t>
            </a:r>
            <a:endParaRPr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0982150" y="321025"/>
            <a:ext cx="88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{</a:t>
            </a: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}</a:t>
            </a:r>
            <a:endParaRPr sz="3600">
              <a:solidFill>
                <a:srgbClr val="89DD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04975" y="2714350"/>
            <a:ext cx="825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1"/>
          <p:cNvCxnSpPr>
            <a:endCxn id="154" idx="3"/>
          </p:cNvCxnSpPr>
          <p:nvPr/>
        </p:nvCxnSpPr>
        <p:spPr>
          <a:xfrm rot="10800000">
            <a:off x="1529975" y="2960050"/>
            <a:ext cx="555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796475" y="8021800"/>
            <a:ext cx="733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1"/>
          <p:cNvCxnSpPr>
            <a:endCxn id="156" idx="3"/>
          </p:cNvCxnSpPr>
          <p:nvPr/>
        </p:nvCxnSpPr>
        <p:spPr>
          <a:xfrm rot="10800000">
            <a:off x="1529975" y="8267500"/>
            <a:ext cx="555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An object is a collection of properties, and a property is an association between a name (or key) and a value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1"/>
          <p:cNvSpPr/>
          <p:nvPr/>
        </p:nvSpPr>
        <p:spPr>
          <a:xfrm rot="-5400000">
            <a:off x="278732" y="5459497"/>
            <a:ext cx="3152461" cy="295435"/>
          </a:xfrm>
          <a:custGeom>
            <a:rect b="b" l="l" r="r" t="t"/>
            <a:pathLst>
              <a:path extrusionOk="0" h="13602" w="77082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21"/>
          <p:cNvSpPr txBox="1"/>
          <p:nvPr/>
        </p:nvSpPr>
        <p:spPr>
          <a:xfrm>
            <a:off x="228600" y="5245225"/>
            <a:ext cx="13014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