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25" r:id="rId5"/>
    <p:sldId id="353" r:id="rId6"/>
    <p:sldId id="327" r:id="rId7"/>
    <p:sldId id="328" r:id="rId8"/>
    <p:sldId id="340" r:id="rId9"/>
    <p:sldId id="341" r:id="rId10"/>
    <p:sldId id="342" r:id="rId11"/>
    <p:sldId id="343" r:id="rId12"/>
    <p:sldId id="344" r:id="rId13"/>
    <p:sldId id="345" r:id="rId14"/>
    <p:sldId id="347" r:id="rId15"/>
    <p:sldId id="348" r:id="rId16"/>
    <p:sldId id="349" r:id="rId17"/>
    <p:sldId id="350" r:id="rId18"/>
    <p:sldId id="351" r:id="rId19"/>
    <p:sldId id="352" r:id="rId20"/>
    <p:sldId id="3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>
        <p:scale>
          <a:sx n="50" d="100"/>
          <a:sy n="50" d="100"/>
        </p:scale>
        <p:origin x="1284" y="32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40" y="2306320"/>
            <a:ext cx="10459720" cy="17068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2400" b="1" dirty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 DATABASE VICO FURNITURE MENGGUNAKAN BAHASA PEMROGRAMAN JAVA</a:t>
            </a:r>
            <a:endParaRPr lang="en-US" sz="2400" b="1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4636FF-4142-70BA-9B65-C1759A0A0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B406A-B7BA-4E00-2B7C-4D1A7AF7DF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901825-92D6-E536-5402-9E3CD2E1F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953" y="1357884"/>
            <a:ext cx="4094747" cy="4142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penggambaran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program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6323A5-B33B-391A-8FF3-95C5E388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402336"/>
            <a:ext cx="4094747" cy="791464"/>
          </a:xfrm>
        </p:spPr>
        <p:txBody>
          <a:bodyPr/>
          <a:lstStyle/>
          <a:p>
            <a:r>
              <a:rPr lang="en-US" sz="3200" b="1" dirty="0">
                <a:latin typeface="Footlight MT Light" panose="0204060206030A020304" pitchFamily="18" charset="0"/>
              </a:rPr>
              <a:t>flowchart</a:t>
            </a:r>
            <a:endParaRPr lang="en-ID" sz="3200" b="1" dirty="0">
              <a:latin typeface="Footlight MT Light" panose="0204060206030A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5B2059-81B0-9981-B6E5-0206FCBD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40" y="0"/>
            <a:ext cx="5891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4636FF-4142-70BA-9B65-C1759A0A0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B406A-B7BA-4E00-2B7C-4D1A7AF7DF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901825-92D6-E536-5402-9E3CD2E1F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953" y="1357884"/>
            <a:ext cx="4094747" cy="4142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diagram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menggambarkan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deskripsi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class, package dan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beserta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sama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containment,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pewarisan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asosiasi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lain-lain.</a:t>
            </a:r>
          </a:p>
          <a:p>
            <a:pPr>
              <a:lnSpc>
                <a:spcPct val="150000"/>
              </a:lnSpc>
            </a:pPr>
            <a:endParaRPr lang="en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6323A5-B33B-391A-8FF3-95C5E388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402336"/>
            <a:ext cx="4094747" cy="791464"/>
          </a:xfrm>
        </p:spPr>
        <p:txBody>
          <a:bodyPr/>
          <a:lstStyle/>
          <a:p>
            <a:r>
              <a:rPr lang="en-US" sz="3200" b="1" dirty="0">
                <a:latin typeface="Footlight MT Light" panose="0204060206030A020304" pitchFamily="18" charset="0"/>
              </a:rPr>
              <a:t>Class diagram</a:t>
            </a:r>
            <a:endParaRPr lang="en-ID" sz="3200" b="1" dirty="0">
              <a:latin typeface="Footlight MT Light" panose="0204060206030A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FB3E21-C920-EA96-1939-2B344070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460" y="613918"/>
            <a:ext cx="6743218" cy="58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4636FF-4142-70BA-9B65-C1759A0A0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B406A-B7BA-4E00-2B7C-4D1A7AF7DF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901825-92D6-E536-5402-9E3CD2E1F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953" y="1357884"/>
            <a:ext cx="4094747" cy="4142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bekerja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mendeskripsikan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tipikal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interaksi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(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sistemnya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cerita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dipakai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D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6323A5-B33B-391A-8FF3-95C5E388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53" y="402336"/>
            <a:ext cx="4094747" cy="791464"/>
          </a:xfrm>
        </p:spPr>
        <p:txBody>
          <a:bodyPr/>
          <a:lstStyle/>
          <a:p>
            <a:r>
              <a:rPr lang="en-US" sz="3200" b="1" dirty="0">
                <a:latin typeface="Footlight MT Light" panose="0204060206030A020304" pitchFamily="18" charset="0"/>
              </a:rPr>
              <a:t>Use case diagram</a:t>
            </a:r>
            <a:endParaRPr lang="en-ID" sz="3200" b="1" dirty="0">
              <a:latin typeface="Footlight MT Light" panose="0204060206030A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B0DCEC-2F70-D09E-B39B-5146E15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548815"/>
            <a:ext cx="5308600" cy="56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7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B89C-3CAE-9987-3651-C7D58F2D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749300"/>
          </a:xfrm>
        </p:spPr>
        <p:txBody>
          <a:bodyPr/>
          <a:lstStyle/>
          <a:p>
            <a:r>
              <a:rPr lang="en-US" sz="4000" dirty="0" err="1">
                <a:latin typeface="Footlight MT Light" panose="0204060206030A020304" pitchFamily="18" charset="0"/>
              </a:rPr>
              <a:t>methodologi</a:t>
            </a:r>
            <a:endParaRPr lang="en-ID" sz="4000" dirty="0">
              <a:latin typeface="Footlight MT Light" panose="0204060206030A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AD627-6D3F-5326-F183-D74DEE87A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B69BF-C89C-FBE6-631E-378312B684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10334-2E07-17AC-5E27-56F6AF363636}"/>
              </a:ext>
            </a:extLst>
          </p:cNvPr>
          <p:cNvSpPr txBox="1"/>
          <p:nvPr/>
        </p:nvSpPr>
        <p:spPr>
          <a:xfrm>
            <a:off x="1295400" y="1358900"/>
            <a:ext cx="10096500" cy="4663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D" sz="2400" b="1" dirty="0"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CRUD</a:t>
            </a:r>
            <a:endParaRPr lang="en-ID" sz="2400" b="1" dirty="0">
              <a:effectLst/>
              <a:latin typeface="Footlight MT Light" panose="0204060206030A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CRUD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dihubungkan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(interface)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fasilitator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berbentuk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formulir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browser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computer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CRUD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kepanjangan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Create, Read, Update dan Delete.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Keempat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istilah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query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relasional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4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893A-11BE-4BD6-6F01-9A9B7FA5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622300"/>
          </a:xfrm>
        </p:spPr>
        <p:txBody>
          <a:bodyPr/>
          <a:lstStyle/>
          <a:p>
            <a:r>
              <a:rPr lang="en-US" sz="3200" b="1" dirty="0" err="1">
                <a:latin typeface="Footlight MT Light" panose="0204060206030A020304" pitchFamily="18" charset="0"/>
              </a:rPr>
              <a:t>Pengertian</a:t>
            </a:r>
            <a:r>
              <a:rPr lang="en-US" sz="3200" b="1" dirty="0">
                <a:latin typeface="Footlight MT Light" panose="0204060206030A020304" pitchFamily="18" charset="0"/>
              </a:rPr>
              <a:t> create, read, update, delete</a:t>
            </a:r>
            <a:endParaRPr lang="en-ID" sz="3200" b="1" dirty="0">
              <a:latin typeface="Footlight MT Light" panose="0204060206030A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76099-A0F3-207A-CF14-9C095F875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3AAF4-E7FD-1EF3-DF8B-E0B750E855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02903-2A45-DB14-8EEE-12598EC3EA01}"/>
              </a:ext>
            </a:extLst>
          </p:cNvPr>
          <p:cNvSpPr txBox="1"/>
          <p:nvPr/>
        </p:nvSpPr>
        <p:spPr>
          <a:xfrm>
            <a:off x="1295400" y="2011970"/>
            <a:ext cx="10147300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</a:p>
          <a:p>
            <a:pPr marL="180340" algn="just">
              <a:lnSpc>
                <a:spcPct val="150000"/>
              </a:lnSpc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Create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penambahan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Misalkan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halaman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ditambah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database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</a:t>
            </a:r>
          </a:p>
          <a:p>
            <a:pPr marL="180340" algn="just">
              <a:lnSpc>
                <a:spcPct val="150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Pembacaan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read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pengambilan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Login,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e-mail dan password.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pembacaan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(read)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verifikasi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data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masukkan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6089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903DE-0A81-2BBD-7F99-48445F9FFA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4B77B-45E6-CD30-4D6A-F12439437E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8175C-D644-6626-D1A3-D32AD7F1CDAA}"/>
              </a:ext>
            </a:extLst>
          </p:cNvPr>
          <p:cNvSpPr txBox="1"/>
          <p:nvPr/>
        </p:nvSpPr>
        <p:spPr>
          <a:xfrm>
            <a:off x="1295401" y="654048"/>
            <a:ext cx="9821954" cy="5771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ID" sz="2400" b="1" dirty="0">
                <a:effectLst/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</a:t>
            </a:r>
          </a:p>
          <a:p>
            <a:pPr marL="180340" algn="just">
              <a:lnSpc>
                <a:spcPct val="150000"/>
              </a:lnSpc>
              <a:spcAft>
                <a:spcPts val="800"/>
              </a:spcAft>
            </a:pP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Perbarui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database. Ketika user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pernah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diinput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menyimpannya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rangkaian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Contohnya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mengubah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password.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ID" sz="2400" b="1" dirty="0">
                <a:effectLst/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80340" algn="just">
              <a:lnSpc>
                <a:spcPct val="150000"/>
              </a:lnSpc>
              <a:spcAft>
                <a:spcPts val="800"/>
              </a:spcAft>
            </a:pP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Arti proses delete pada CRUD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di database. Proses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mirip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update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merubah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bedanya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delete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menghapus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80340" algn="just">
              <a:lnSpc>
                <a:spcPct val="150000"/>
              </a:lnSpc>
              <a:spcAft>
                <a:spcPts val="800"/>
              </a:spcAft>
            </a:pP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0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410AE9B-F469-22F0-C65B-C4EDD1014F8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2165" r="12165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3FA0B7C-AEC7-5AA7-586D-6E53C1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799" y="384048"/>
            <a:ext cx="5704301" cy="1676400"/>
          </a:xfrm>
        </p:spPr>
        <p:txBody>
          <a:bodyPr anchor="ctr"/>
          <a:lstStyle/>
          <a:p>
            <a:pPr algn="l"/>
            <a:r>
              <a:rPr lang="en-US" sz="4400" dirty="0" err="1">
                <a:latin typeface="Footlight MT Light" panose="0204060206030A020304" pitchFamily="18" charset="0"/>
              </a:rPr>
              <a:t>kesimpulan</a:t>
            </a:r>
            <a:endParaRPr lang="en-ID" sz="4400" dirty="0">
              <a:latin typeface="Footlight MT Light" panose="0204060206030A020304" pitchFamily="18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81A3C32-68CA-81EF-4112-B0176B3306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67" r="16667"/>
          <a:stretch>
            <a:fillRect/>
          </a:stretch>
        </p:blipFill>
        <p:spPr>
          <a:xfrm>
            <a:off x="8280369" y="75930"/>
            <a:ext cx="2286000" cy="2286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9005B-105B-CE43-DF79-F222AE0EEF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799" y="2250948"/>
            <a:ext cx="9971501" cy="44165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vico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furniture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CRUD yang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dihubungkan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(interface)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fasilitator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berbentuk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formulir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240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dunia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computer,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sarana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sarana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pendataan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sz="2400" cap="none" dirty="0"/>
          </a:p>
        </p:txBody>
      </p:sp>
    </p:spTree>
    <p:extLst>
      <p:ext uri="{BB962C8B-B14F-4D97-AF65-F5344CB8AC3E}">
        <p14:creationId xmlns:p14="http://schemas.microsoft.com/office/powerpoint/2010/main" val="49767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E34-F6FE-9A79-EF3E-EB03F07B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Kelompok 7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B39CA-C503-BC3E-C986-18BED85F6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6F46B-1EA8-EC89-53DA-BC64EC10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D7A0CED8-B5A2-7628-9B95-7C4CA0B502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21889" b="21889"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95392BD2-AB86-A77B-EC41-A5266CAB1F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070" b="12070"/>
          <a:stretch>
            <a:fillRect/>
          </a:stretch>
        </p:blipFill>
        <p:spPr/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7645291B-9D57-FB74-864B-5681469867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6953" r="26953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E5621CD2-22EE-D316-9DA6-9173528C96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21875" b="2187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DD82CA-6BC4-131C-852C-8278206197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AGI HANAN MUNAWAR</a:t>
            </a:r>
            <a:endParaRPr lang="en-ID" dirty="0">
              <a:latin typeface="Cooper Black" panose="0208090404030B0204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3FB10B-BD5B-B1CA-0CAF-5EAFFB4A07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20210040035</a:t>
            </a:r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9D17FB-DF14-671F-2331-B1A9A8F6A4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M. </a:t>
            </a:r>
            <a:r>
              <a:rPr lang="en-US" dirty="0" err="1">
                <a:latin typeface="Cooper Black" panose="0208090404030B020404" pitchFamily="18" charset="0"/>
              </a:rPr>
              <a:t>FIRDAuS</a:t>
            </a:r>
            <a:r>
              <a:rPr lang="en-US" dirty="0">
                <a:latin typeface="Cooper Black" panose="0208090404030B020404" pitchFamily="18" charset="0"/>
              </a:rPr>
              <a:t> SALAMPESY</a:t>
            </a:r>
            <a:endParaRPr lang="en-ID" dirty="0">
              <a:latin typeface="Cooper Black" panose="0208090404030B0204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69DBCE-6B85-3F6D-2C09-8A5211B29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20210040010</a:t>
            </a:r>
            <a:endParaRPr lang="en-ID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921B11-D8A5-3D86-D169-165A1865A2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MUHAMMAD MALIK</a:t>
            </a:r>
            <a:endParaRPr lang="en-ID" dirty="0">
              <a:latin typeface="Cooper Black" panose="0208090404030B0204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4D7154-9AA7-4A04-2491-A59D4360CA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20210040009</a:t>
            </a:r>
            <a:endParaRPr lang="en-ID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5609EA-15A3-28D8-34EF-0D89B50BF1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276472"/>
            <a:ext cx="1996280" cy="435991"/>
          </a:xfrm>
        </p:spPr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FARHAN ABDILA ROBANA</a:t>
            </a:r>
            <a:endParaRPr lang="en-ID" dirty="0">
              <a:latin typeface="Cooper Black" panose="0208090404030B020404" pitchFamily="18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F70D64B-5E76-5D88-14AF-0DC568CC60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20210040030</a:t>
            </a:r>
            <a:endParaRPr lang="en-ID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628A7BA6-2E3E-38CE-BA03-86485E5FAD1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/>
          <a:srcRect t="9812" b="9812"/>
          <a:stretch>
            <a:fillRect/>
          </a:stretch>
        </p:blipFill>
        <p:spPr>
          <a:xfrm>
            <a:off x="5524500" y="4262438"/>
            <a:ext cx="1143000" cy="1143000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C9C96B10-BE8C-B4F0-FED0-1216D446488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7"/>
          <a:srcRect l="16667" r="16667"/>
          <a:stretch>
            <a:fillRect/>
          </a:stretch>
        </p:blipFill>
        <p:spPr>
          <a:xfrm>
            <a:off x="2555748" y="460375"/>
            <a:ext cx="1143000" cy="1143000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6D84F72-A74E-8307-B6C2-32EB08EC36A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81600" y="5600156"/>
            <a:ext cx="1828800" cy="411480"/>
          </a:xfrm>
        </p:spPr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VERICO RIVANTO</a:t>
            </a:r>
            <a:endParaRPr lang="en-ID" dirty="0">
              <a:latin typeface="Cooper Black" panose="0208090404030B020404" pitchFamily="18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53C85CF-34DC-4D50-4D28-C54D09FCBF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81600" y="6189982"/>
            <a:ext cx="1828800" cy="347472"/>
          </a:xfrm>
        </p:spPr>
        <p:txBody>
          <a:bodyPr/>
          <a:lstStyle/>
          <a:p>
            <a:r>
              <a:rPr lang="en-US" dirty="0"/>
              <a:t>20210040041</a:t>
            </a:r>
            <a:endParaRPr lang="en-ID" dirty="0"/>
          </a:p>
        </p:txBody>
      </p:sp>
      <p:pic>
        <p:nvPicPr>
          <p:cNvPr id="31" name="Picture Placeholder 29">
            <a:extLst>
              <a:ext uri="{FF2B5EF4-FFF2-40B4-BE49-F238E27FC236}">
                <a16:creationId xmlns:a16="http://schemas.microsoft.com/office/drawing/2014/main" id="{7662A781-89E9-5FFA-8E06-9D0295D35F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667" r="16667"/>
          <a:stretch>
            <a:fillRect/>
          </a:stretch>
        </p:blipFill>
        <p:spPr>
          <a:xfrm>
            <a:off x="8889774" y="460375"/>
            <a:ext cx="1143000" cy="1143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7319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383" y="862584"/>
            <a:ext cx="5760720" cy="548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543" y="2255520"/>
            <a:ext cx="7272401" cy="4806696"/>
          </a:xfrm>
        </p:spPr>
        <p:txBody>
          <a:bodyPr/>
          <a:lstStyle/>
          <a:p>
            <a:pPr marL="0" indent="0" algn="just">
              <a:lnSpc>
                <a:spcPts val="2400"/>
              </a:lnSpc>
              <a:buNone/>
            </a:pP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eknologi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sangat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kaitannya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kehidupan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sehari-hari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Dimana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dimanfaatkan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pekerjaan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endParaRPr lang="en-ID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400"/>
              </a:lnSpc>
            </a:pP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Salah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bentuknya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dunia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computer,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sarana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sarana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pendataan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400"/>
              </a:lnSpc>
            </a:pP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ID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Vico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Furniture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Bahasa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Java”.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motivasi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inspirasi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pelaku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ID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ID" sz="1800" spc="0" dirty="0">
              <a:latin typeface="Times New Roman" panose="02020603050405020304" pitchFamily="18" charset="0"/>
              <a:ea typeface="+mn-lt"/>
              <a:cs typeface="+mn-lt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A1491D2-9F90-81EF-289C-BC6231C5B6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00" r="20000"/>
          <a:stretch>
            <a:fillRect/>
          </a:stretch>
        </p:blipFill>
        <p:spPr>
          <a:xfrm>
            <a:off x="877824" y="1828800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1770191"/>
            <a:ext cx="8110728" cy="457200"/>
          </a:xfrm>
        </p:spPr>
        <p:txBody>
          <a:bodyPr/>
          <a:lstStyle/>
          <a:p>
            <a:r>
              <a:rPr lang="en-US" sz="3600" b="1" dirty="0" err="1">
                <a:latin typeface="Footlight MT Light" panose="0204060206030A020304" pitchFamily="18" charset="0"/>
              </a:rPr>
              <a:t>Rumusan</a:t>
            </a:r>
            <a:r>
              <a:rPr lang="en-US" sz="3600" b="1" dirty="0">
                <a:latin typeface="Footlight MT Light" panose="0204060206030A020304" pitchFamily="18" charset="0"/>
              </a:rPr>
              <a:t> </a:t>
            </a:r>
            <a:r>
              <a:rPr lang="en-US" sz="3600" b="1" dirty="0" err="1">
                <a:latin typeface="Footlight MT Light" panose="0204060206030A020304" pitchFamily="18" charset="0"/>
              </a:rPr>
              <a:t>masalah</a:t>
            </a:r>
            <a:endParaRPr lang="en-US" sz="3600" b="1" dirty="0">
              <a:latin typeface="Footlight MT Light" panose="0204060206030A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1063" y="2684591"/>
            <a:ext cx="8290217" cy="2225737"/>
          </a:xfrm>
        </p:spPr>
        <p:txBody>
          <a:bodyPr/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Seberapa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jauh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aspek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terapkan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Pencatatan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reservasi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terdata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endParaRPr lang="en-ID" sz="2800" cap="non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2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lambat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65608C1-EF16-A4BB-1312-DB186E0503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5" b="7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B916B5-30E0-493A-BC88-3C668133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1782960"/>
            <a:ext cx="8110728" cy="457200"/>
          </a:xfrm>
        </p:spPr>
        <p:txBody>
          <a:bodyPr/>
          <a:lstStyle/>
          <a:p>
            <a:r>
              <a:rPr lang="en-US" sz="3600" b="1" dirty="0">
                <a:latin typeface="Footlight MT Light" panose="0204060206030A020304" pitchFamily="18" charset="0"/>
              </a:rPr>
              <a:t>tujuan</a:t>
            </a:r>
            <a:endParaRPr lang="en-ID" sz="3600" b="1" dirty="0">
              <a:latin typeface="Footlight MT Light" panose="0204060206030A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03201-5654-53B9-D954-47E90945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4374" y="2581195"/>
            <a:ext cx="7883251" cy="2445298"/>
          </a:xfrm>
        </p:spPr>
        <p:txBody>
          <a:bodyPr/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seberapa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jauh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aspek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terapkan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Pencatatan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reservasi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terdata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endParaRPr lang="en-ID" cap="non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endParaRPr lang="en-ID" cap="non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1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BCD40F-F4EB-4315-4761-E7611900FB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5" b="7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D4962E-A443-29CA-7A88-D2829558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01" y="1704153"/>
            <a:ext cx="8110728" cy="455275"/>
          </a:xfrm>
        </p:spPr>
        <p:txBody>
          <a:bodyPr/>
          <a:lstStyle/>
          <a:p>
            <a:r>
              <a:rPr lang="en-US" sz="3600" b="1" dirty="0">
                <a:latin typeface="Footlight MT Light" panose="0204060206030A020304" pitchFamily="18" charset="0"/>
              </a:rPr>
              <a:t>Batasan </a:t>
            </a:r>
            <a:r>
              <a:rPr lang="en-US" sz="3600" b="1" dirty="0" err="1">
                <a:latin typeface="Footlight MT Light" panose="0204060206030A020304" pitchFamily="18" charset="0"/>
              </a:rPr>
              <a:t>masalah</a:t>
            </a:r>
            <a:endParaRPr lang="en-ID" sz="3600" b="1" dirty="0">
              <a:latin typeface="Footlight MT Light" panose="0204060206030A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2BE42-C904-3E7A-41F5-E9B819AB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055" y="2382253"/>
            <a:ext cx="8219974" cy="2911641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id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data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stok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data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data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toko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dimudahkan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mengawasi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dihasilkan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pembelian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 dan real time.</a:t>
            </a:r>
          </a:p>
          <a:p>
            <a:pPr marL="457200" indent="-457200">
              <a:buFont typeface="+mj-lt"/>
              <a:buAutoNum type="arabicParenR"/>
            </a:pPr>
            <a:endParaRPr lang="en-ID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0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7069E8-67EB-49FA-7D7E-F7A7A1C158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FBC9F-DF42-BEA7-CD28-A188CDCF7B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E2259A7-FDFF-697F-21C8-864835B63D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639" r="6639"/>
          <a:stretch>
            <a:fillRect/>
          </a:stretch>
        </p:blipFill>
        <p:spPr>
          <a:xfrm>
            <a:off x="0" y="67377"/>
            <a:ext cx="12192000" cy="6790623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A68FE77-E788-56EF-8D3C-9687A851D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624" y="800100"/>
            <a:ext cx="11350752" cy="575038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ID" sz="2400" b="1" cap="none" dirty="0">
                <a:effectLst/>
                <a:latin typeface="Footlight MT Light" panose="0204060206030A020304" pitchFamily="18" charset="0"/>
                <a:ea typeface="Calibri" panose="020F0502020204030204" pitchFamily="34" charset="0"/>
              </a:rPr>
              <a:t>BAHASA PEMROGRAMAN</a:t>
            </a:r>
          </a:p>
          <a:p>
            <a:pPr algn="just">
              <a:lnSpc>
                <a:spcPct val="150000"/>
              </a:lnSpc>
            </a:pP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Bahasa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pemrograman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dianalogikan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bahasa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manusia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bahasa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manusia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Kumpulan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instruksi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bahasa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manusia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berupa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sejumlah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kalimat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analogikan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program. (Abdul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kadir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2012 : 2).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 startAt="2"/>
            </a:pPr>
            <a:r>
              <a:rPr lang="en-ID" sz="2400" b="1" cap="none" dirty="0">
                <a:effectLst/>
                <a:latin typeface="Footlight MT Light" panose="0204060206030A020304" pitchFamily="18" charset="0"/>
                <a:ea typeface="Calibri" panose="020F0502020204030204" pitchFamily="34" charset="0"/>
              </a:rPr>
              <a:t>JAVA</a:t>
            </a:r>
            <a:endParaRPr lang="en-ID" sz="2400" b="1" cap="none" dirty="0">
              <a:solidFill>
                <a:srgbClr val="000000"/>
              </a:solidFill>
              <a:effectLst/>
              <a:latin typeface="Footlight MT Light" panose="0204060206030A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dirilis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kali pada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1995 oleh sun microsystem. Bahasa java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berorientasi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menyusun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handal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dipahami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 startAt="2"/>
            </a:pPr>
            <a:endParaRPr lang="en-ID" sz="2400" b="1" cap="none" dirty="0">
              <a:effectLst/>
              <a:latin typeface="Footlight MT Light" panose="0204060206030A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D" sz="2400" cap="non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9ED71-B47B-B0A8-0AAC-AF392418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32" y="67377"/>
            <a:ext cx="5157216" cy="572222"/>
          </a:xfrm>
        </p:spPr>
        <p:txBody>
          <a:bodyPr/>
          <a:lstStyle/>
          <a:p>
            <a:r>
              <a:rPr lang="en-US" dirty="0" err="1">
                <a:latin typeface="Footlight MT Light" panose="0204060206030A020304" pitchFamily="18" charset="0"/>
              </a:rPr>
              <a:t>Tinjauan</a:t>
            </a:r>
            <a:r>
              <a:rPr lang="en-US" dirty="0">
                <a:latin typeface="Footlight MT Light" panose="0204060206030A020304" pitchFamily="18" charset="0"/>
              </a:rPr>
              <a:t> </a:t>
            </a:r>
            <a:r>
              <a:rPr lang="en-US" dirty="0" err="1">
                <a:latin typeface="Footlight MT Light" panose="0204060206030A020304" pitchFamily="18" charset="0"/>
              </a:rPr>
              <a:t>pustaka</a:t>
            </a:r>
            <a:endParaRPr lang="en-ID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4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CD4898-B047-EFED-37F5-67C614BB2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4E932-73AA-114F-9C14-1924367699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B6FF9DB-2667-8C68-30DD-88AE452171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618" r="6618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44592AE-A88B-95F6-B23E-F92BF776D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495" y="654048"/>
            <a:ext cx="11083009" cy="5708652"/>
          </a:xfrm>
        </p:spPr>
        <p:txBody>
          <a:bodyPr/>
          <a:lstStyle/>
          <a:p>
            <a:pPr marL="457200" lvl="0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lphaUcPeriod" startAt="3"/>
            </a:pPr>
            <a:r>
              <a:rPr lang="en-ID" sz="2800" b="1" cap="none" dirty="0">
                <a:solidFill>
                  <a:srgbClr val="000000"/>
                </a:solidFill>
                <a:effectLst/>
                <a:latin typeface="Footlight MT Light" panose="0204060206030A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Netbeans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integrated development environment (IDE) yang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dipakai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java.(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Rachmad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hakim S. Dan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ir.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Sutarto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M.Si.:14</a:t>
            </a: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buFont typeface="+mj-lt"/>
              <a:buAutoNum type="alphaUcPeriod" startAt="4"/>
            </a:pPr>
            <a:r>
              <a:rPr lang="en-ID" sz="2800" b="1" cap="none" dirty="0">
                <a:solidFill>
                  <a:srgbClr val="000000"/>
                </a:solidFill>
                <a:effectLst/>
                <a:latin typeface="Footlight MT Light" panose="0204060206030A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SQL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SQL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relational database management system (RDBMS)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data-data pada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(kadir:2001).</a:t>
            </a:r>
          </a:p>
          <a:p>
            <a:pPr algn="just"/>
            <a:endParaRPr lang="en-ID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68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6B960-DD3B-3DB2-DF72-14CCC57851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616C9-02FD-85CE-2285-D1E948CFD4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1CD7C03-5A30-094A-2200-1A6A2C738C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618" r="6618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B291F06-F21D-1A5E-380D-DBA72D615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953" y="1289048"/>
            <a:ext cx="10893551" cy="5137152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lphaUcPeriod" startAt="5"/>
            </a:pPr>
            <a:r>
              <a:rPr lang="en-ID" sz="2800" b="1" cap="none" dirty="0">
                <a:effectLst/>
                <a:latin typeface="Footlight MT Light" panose="0204060206030A020304" pitchFamily="18" charset="0"/>
                <a:ea typeface="Calibri" panose="020F0502020204030204" pitchFamily="34" charset="0"/>
              </a:rPr>
              <a:t>XAMPP</a:t>
            </a:r>
          </a:p>
          <a:p>
            <a:pPr algn="just">
              <a:lnSpc>
                <a:spcPct val="150000"/>
              </a:lnSpc>
            </a:pP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XAMPP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media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server localhost yang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offline.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XAMPP,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mengelola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database yang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berada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localhost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tanpa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memerlukan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akses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sehingga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jika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koneksi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terganggu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400" cap="non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mengakses</a:t>
            </a:r>
            <a:r>
              <a:rPr lang="en-ID" sz="24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server.</a:t>
            </a:r>
            <a:endParaRPr lang="en-ID" sz="2800" cap="none" dirty="0"/>
          </a:p>
        </p:txBody>
      </p:sp>
    </p:spTree>
    <p:extLst>
      <p:ext uri="{BB962C8B-B14F-4D97-AF65-F5344CB8AC3E}">
        <p14:creationId xmlns:p14="http://schemas.microsoft.com/office/powerpoint/2010/main" val="194380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{45A75DB8-6EEE-4B83-BEBF-EAAF5211D26B}tf67061901_win32</Template>
  <TotalTime>272</TotalTime>
  <Words>829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Cooper Black</vt:lpstr>
      <vt:lpstr>Daytona Condensed Light</vt:lpstr>
      <vt:lpstr>Footlight MT Light</vt:lpstr>
      <vt:lpstr>Posterama</vt:lpstr>
      <vt:lpstr>Times New Roman</vt:lpstr>
      <vt:lpstr>Office Theme</vt:lpstr>
      <vt:lpstr>PEMBUATAN DATABASE VICO FURNITURE MENGGUNAKAN BAHASA PEMROGRAMAN JAVA</vt:lpstr>
      <vt:lpstr>Kelompok 7</vt:lpstr>
      <vt:lpstr>Introduction</vt:lpstr>
      <vt:lpstr>Rumusan masalah</vt:lpstr>
      <vt:lpstr>tujuan</vt:lpstr>
      <vt:lpstr>Batasan masalah</vt:lpstr>
      <vt:lpstr>Tinjauan pustaka</vt:lpstr>
      <vt:lpstr>PowerPoint Presentation</vt:lpstr>
      <vt:lpstr>PowerPoint Presentation</vt:lpstr>
      <vt:lpstr>flowchart</vt:lpstr>
      <vt:lpstr>Class diagram</vt:lpstr>
      <vt:lpstr>Use case diagram</vt:lpstr>
      <vt:lpstr>methodologi</vt:lpstr>
      <vt:lpstr>Pengertian create, read, update, delete</vt:lpstr>
      <vt:lpstr>PowerPoint Presentation</vt:lpstr>
      <vt:lpstr>kesimpulan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DATABASE VICO FURNITURE MENGGUNAKAN BAHASA PEMROGRAMAN JAVA</dc:title>
  <dc:creator>Widyaaa25@outlook.com</dc:creator>
  <cp:lastModifiedBy>Widyaaa25@outlook.com</cp:lastModifiedBy>
  <cp:revision>7</cp:revision>
  <dcterms:created xsi:type="dcterms:W3CDTF">2023-01-31T13:51:30Z</dcterms:created>
  <dcterms:modified xsi:type="dcterms:W3CDTF">2023-01-31T18:23:40Z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