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65" r:id="rId6"/>
    <p:sldId id="259" r:id="rId7"/>
    <p:sldId id="267" r:id="rId8"/>
    <p:sldId id="268" r:id="rId9"/>
    <p:sldId id="260" r:id="rId10"/>
    <p:sldId id="274" r:id="rId11"/>
    <p:sldId id="272" r:id="rId12"/>
    <p:sldId id="273" r:id="rId13"/>
    <p:sldId id="278" r:id="rId14"/>
    <p:sldId id="279" r:id="rId15"/>
    <p:sldId id="269" r:id="rId16"/>
    <p:sldId id="275" r:id="rId17"/>
    <p:sldId id="284" r:id="rId18"/>
    <p:sldId id="277" r:id="rId19"/>
    <p:sldId id="276" r:id="rId20"/>
    <p:sldId id="283" r:id="rId21"/>
    <p:sldId id="281" r:id="rId22"/>
    <p:sldId id="261" r:id="rId23"/>
    <p:sldId id="270" r:id="rId24"/>
    <p:sldId id="264" r:id="rId25"/>
    <p:sldId id="280" r:id="rId26"/>
    <p:sldId id="282" r:id="rId27"/>
    <p:sldId id="285" r:id="rId28"/>
    <p:sldId id="286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56" autoAdjust="0"/>
  </p:normalViewPr>
  <p:slideViewPr>
    <p:cSldViewPr snapToObjects="1" showGuides="1">
      <p:cViewPr>
        <p:scale>
          <a:sx n="60" d="100"/>
          <a:sy n="60" d="100"/>
        </p:scale>
        <p:origin x="-1464" y="-192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25/06/2017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A4E0D36-5209-4CCA-8F6B-146377E41CE7}" type="slidenum">
              <a:rPr lang="en-US" altLang="en-US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1BD317-D09D-4F14-9803-44F8E04DC4F5}" type="datetimeFigureOut">
              <a:rPr lang="en-US"/>
              <a:pPr>
                <a:defRPr/>
              </a:pPr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A0508ED-2A41-4CA2-997C-FF62BD838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25/06/2017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25/06/2017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2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25/06/2017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Mid term </a:t>
            </a:r>
            <a:r>
              <a:rPr lang="nl-BE" dirty="0" smtClean="0"/>
              <a:t>report</a:t>
            </a:r>
            <a:br>
              <a:rPr lang="nl-BE" dirty="0" smtClean="0"/>
            </a:b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Agi Koszorus</a:t>
            </a:r>
          </a:p>
          <a:p>
            <a:r>
              <a:rPr lang="nl-BE" dirty="0" smtClean="0"/>
              <a:t>Promotor: Gerda Neyens</a:t>
            </a:r>
          </a:p>
          <a:p>
            <a:r>
              <a:rPr lang="nl-BE" dirty="0" smtClean="0"/>
              <a:t>26.06.2017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304800"/>
            <a:ext cx="53340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67430" y="1124744"/>
            <a:ext cx="1065338" cy="5027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800" y="5105400"/>
            <a:ext cx="457200" cy="1295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95400" y="4752975"/>
            <a:ext cx="0" cy="319088"/>
          </a:xfrm>
          <a:custGeom>
            <a:avLst/>
            <a:gdLst>
              <a:gd name="connsiteX0" fmla="*/ 0 w 0"/>
              <a:gd name="connsiteY0" fmla="*/ 319177 h 319177"/>
              <a:gd name="connsiteX1" fmla="*/ 0 w 0"/>
              <a:gd name="connsiteY1" fmla="*/ 0 h 31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19177">
                <a:moveTo>
                  <a:pt x="0" y="319177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62000" y="4310063"/>
            <a:ext cx="523875" cy="431800"/>
          </a:xfrm>
          <a:custGeom>
            <a:avLst/>
            <a:gdLst>
              <a:gd name="connsiteX0" fmla="*/ 1209106 w 1209106"/>
              <a:gd name="connsiteY0" fmla="*/ 866633 h 866633"/>
              <a:gd name="connsiteX1" fmla="*/ 738258 w 1209106"/>
              <a:gd name="connsiteY1" fmla="*/ 464024 h 866633"/>
              <a:gd name="connsiteX2" fmla="*/ 1279 w 1209106"/>
              <a:gd name="connsiteY2" fmla="*/ 286603 h 866633"/>
              <a:gd name="connsiteX3" fmla="*/ 547190 w 1209106"/>
              <a:gd name="connsiteY3" fmla="*/ 252484 h 866633"/>
              <a:gd name="connsiteX4" fmla="*/ 28575 w 1209106"/>
              <a:gd name="connsiteY4" fmla="*/ 163773 h 866633"/>
              <a:gd name="connsiteX5" fmla="*/ 540366 w 1209106"/>
              <a:gd name="connsiteY5" fmla="*/ 143302 h 866633"/>
              <a:gd name="connsiteX6" fmla="*/ 49046 w 1209106"/>
              <a:gd name="connsiteY6" fmla="*/ 47767 h 866633"/>
              <a:gd name="connsiteX7" fmla="*/ 315178 w 1209106"/>
              <a:gd name="connsiteY7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106" h="866633">
                <a:moveTo>
                  <a:pt x="1209106" y="866633"/>
                </a:moveTo>
                <a:cubicBezTo>
                  <a:pt x="1074334" y="713664"/>
                  <a:pt x="939563" y="560696"/>
                  <a:pt x="738258" y="464024"/>
                </a:cubicBezTo>
                <a:cubicBezTo>
                  <a:pt x="536953" y="367352"/>
                  <a:pt x="33124" y="321860"/>
                  <a:pt x="1279" y="286603"/>
                </a:cubicBezTo>
                <a:cubicBezTo>
                  <a:pt x="-30566" y="251346"/>
                  <a:pt x="542641" y="272956"/>
                  <a:pt x="547190" y="252484"/>
                </a:cubicBezTo>
                <a:cubicBezTo>
                  <a:pt x="551739" y="232012"/>
                  <a:pt x="29712" y="181970"/>
                  <a:pt x="28575" y="163773"/>
                </a:cubicBezTo>
                <a:cubicBezTo>
                  <a:pt x="27438" y="145576"/>
                  <a:pt x="536954" y="162636"/>
                  <a:pt x="540366" y="143302"/>
                </a:cubicBezTo>
                <a:cubicBezTo>
                  <a:pt x="543778" y="123968"/>
                  <a:pt x="86577" y="71651"/>
                  <a:pt x="49046" y="47767"/>
                </a:cubicBezTo>
                <a:cubicBezTo>
                  <a:pt x="11515" y="23883"/>
                  <a:pt x="163346" y="11941"/>
                  <a:pt x="315178" y="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flipH="1">
            <a:off x="1295400" y="4310063"/>
            <a:ext cx="533400" cy="431800"/>
          </a:xfrm>
          <a:custGeom>
            <a:avLst/>
            <a:gdLst>
              <a:gd name="connsiteX0" fmla="*/ 1209106 w 1209106"/>
              <a:gd name="connsiteY0" fmla="*/ 866633 h 866633"/>
              <a:gd name="connsiteX1" fmla="*/ 738258 w 1209106"/>
              <a:gd name="connsiteY1" fmla="*/ 464024 h 866633"/>
              <a:gd name="connsiteX2" fmla="*/ 1279 w 1209106"/>
              <a:gd name="connsiteY2" fmla="*/ 286603 h 866633"/>
              <a:gd name="connsiteX3" fmla="*/ 547190 w 1209106"/>
              <a:gd name="connsiteY3" fmla="*/ 252484 h 866633"/>
              <a:gd name="connsiteX4" fmla="*/ 28575 w 1209106"/>
              <a:gd name="connsiteY4" fmla="*/ 163773 h 866633"/>
              <a:gd name="connsiteX5" fmla="*/ 540366 w 1209106"/>
              <a:gd name="connsiteY5" fmla="*/ 143302 h 866633"/>
              <a:gd name="connsiteX6" fmla="*/ 49046 w 1209106"/>
              <a:gd name="connsiteY6" fmla="*/ 47767 h 866633"/>
              <a:gd name="connsiteX7" fmla="*/ 315178 w 1209106"/>
              <a:gd name="connsiteY7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106" h="866633">
                <a:moveTo>
                  <a:pt x="1209106" y="866633"/>
                </a:moveTo>
                <a:cubicBezTo>
                  <a:pt x="1074334" y="713664"/>
                  <a:pt x="939563" y="560696"/>
                  <a:pt x="738258" y="464024"/>
                </a:cubicBezTo>
                <a:cubicBezTo>
                  <a:pt x="536953" y="367352"/>
                  <a:pt x="33124" y="321860"/>
                  <a:pt x="1279" y="286603"/>
                </a:cubicBezTo>
                <a:cubicBezTo>
                  <a:pt x="-30566" y="251346"/>
                  <a:pt x="542641" y="272956"/>
                  <a:pt x="547190" y="252484"/>
                </a:cubicBezTo>
                <a:cubicBezTo>
                  <a:pt x="551739" y="232012"/>
                  <a:pt x="29712" y="181970"/>
                  <a:pt x="28575" y="163773"/>
                </a:cubicBezTo>
                <a:cubicBezTo>
                  <a:pt x="27438" y="145576"/>
                  <a:pt x="536954" y="162636"/>
                  <a:pt x="540366" y="143302"/>
                </a:cubicBezTo>
                <a:cubicBezTo>
                  <a:pt x="543778" y="123968"/>
                  <a:pt x="86577" y="71651"/>
                  <a:pt x="49046" y="47767"/>
                </a:cubicBezTo>
                <a:cubicBezTo>
                  <a:pt x="11515" y="23883"/>
                  <a:pt x="163346" y="11941"/>
                  <a:pt x="315178" y="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00075" y="1624013"/>
            <a:ext cx="346075" cy="585787"/>
          </a:xfrm>
          <a:custGeom>
            <a:avLst/>
            <a:gdLst>
              <a:gd name="connsiteX0" fmla="*/ 307123 w 346082"/>
              <a:gd name="connsiteY0" fmla="*/ 0 h 682529"/>
              <a:gd name="connsiteX1" fmla="*/ 307123 w 346082"/>
              <a:gd name="connsiteY1" fmla="*/ 177420 h 682529"/>
              <a:gd name="connsiteX2" fmla="*/ 13696 w 346082"/>
              <a:gd name="connsiteY2" fmla="*/ 184244 h 682529"/>
              <a:gd name="connsiteX3" fmla="*/ 341243 w 346082"/>
              <a:gd name="connsiteY3" fmla="*/ 272955 h 682529"/>
              <a:gd name="connsiteX4" fmla="*/ 48 w 346082"/>
              <a:gd name="connsiteY4" fmla="*/ 279779 h 682529"/>
              <a:gd name="connsiteX5" fmla="*/ 313947 w 346082"/>
              <a:gd name="connsiteY5" fmla="*/ 354841 h 682529"/>
              <a:gd name="connsiteX6" fmla="*/ 27344 w 346082"/>
              <a:gd name="connsiteY6" fmla="*/ 395785 h 682529"/>
              <a:gd name="connsiteX7" fmla="*/ 327595 w 346082"/>
              <a:gd name="connsiteY7" fmla="*/ 443552 h 682529"/>
              <a:gd name="connsiteX8" fmla="*/ 34168 w 346082"/>
              <a:gd name="connsiteY8" fmla="*/ 464023 h 682529"/>
              <a:gd name="connsiteX9" fmla="*/ 327595 w 346082"/>
              <a:gd name="connsiteY9" fmla="*/ 525438 h 682529"/>
              <a:gd name="connsiteX10" fmla="*/ 313947 w 346082"/>
              <a:gd name="connsiteY10" fmla="*/ 668740 h 682529"/>
              <a:gd name="connsiteX11" fmla="*/ 300299 w 346082"/>
              <a:gd name="connsiteY11" fmla="*/ 668740 h 682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6082" h="682529">
                <a:moveTo>
                  <a:pt x="307123" y="0"/>
                </a:moveTo>
                <a:cubicBezTo>
                  <a:pt x="331575" y="73356"/>
                  <a:pt x="356027" y="146713"/>
                  <a:pt x="307123" y="177420"/>
                </a:cubicBezTo>
                <a:cubicBezTo>
                  <a:pt x="258219" y="208127"/>
                  <a:pt x="8009" y="168322"/>
                  <a:pt x="13696" y="184244"/>
                </a:cubicBezTo>
                <a:cubicBezTo>
                  <a:pt x="19383" y="200166"/>
                  <a:pt x="343518" y="257033"/>
                  <a:pt x="341243" y="272955"/>
                </a:cubicBezTo>
                <a:cubicBezTo>
                  <a:pt x="338968" y="288877"/>
                  <a:pt x="4597" y="266131"/>
                  <a:pt x="48" y="279779"/>
                </a:cubicBezTo>
                <a:cubicBezTo>
                  <a:pt x="-4501" y="293427"/>
                  <a:pt x="309398" y="335507"/>
                  <a:pt x="313947" y="354841"/>
                </a:cubicBezTo>
                <a:cubicBezTo>
                  <a:pt x="318496" y="374175"/>
                  <a:pt x="25069" y="381000"/>
                  <a:pt x="27344" y="395785"/>
                </a:cubicBezTo>
                <a:cubicBezTo>
                  <a:pt x="29619" y="410570"/>
                  <a:pt x="326458" y="432179"/>
                  <a:pt x="327595" y="443552"/>
                </a:cubicBezTo>
                <a:cubicBezTo>
                  <a:pt x="328732" y="454925"/>
                  <a:pt x="34168" y="450375"/>
                  <a:pt x="34168" y="464023"/>
                </a:cubicBezTo>
                <a:cubicBezTo>
                  <a:pt x="34168" y="477671"/>
                  <a:pt x="280965" y="491319"/>
                  <a:pt x="327595" y="525438"/>
                </a:cubicBezTo>
                <a:cubicBezTo>
                  <a:pt x="374225" y="559558"/>
                  <a:pt x="318496" y="644856"/>
                  <a:pt x="313947" y="668740"/>
                </a:cubicBezTo>
                <a:cubicBezTo>
                  <a:pt x="309398" y="692624"/>
                  <a:pt x="304848" y="680682"/>
                  <a:pt x="300299" y="66874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>
            <a:endCxn id="16" idx="10"/>
          </p:cNvCxnSpPr>
          <p:nvPr/>
        </p:nvCxnSpPr>
        <p:spPr>
          <a:xfrm flipV="1">
            <a:off x="914400" y="2198688"/>
            <a:ext cx="0" cy="157162"/>
          </a:xfrm>
          <a:prstGeom prst="line">
            <a:avLst/>
          </a:prstGeom>
          <a:ln w="28575"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09638" y="4151313"/>
            <a:ext cx="0" cy="158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76400" y="4151313"/>
            <a:ext cx="0" cy="158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1285875" y="3717925"/>
            <a:ext cx="390525" cy="433388"/>
          </a:xfrm>
          <a:custGeom>
            <a:avLst/>
            <a:gdLst>
              <a:gd name="connsiteX0" fmla="*/ 1209106 w 1209106"/>
              <a:gd name="connsiteY0" fmla="*/ 866633 h 866633"/>
              <a:gd name="connsiteX1" fmla="*/ 738258 w 1209106"/>
              <a:gd name="connsiteY1" fmla="*/ 464024 h 866633"/>
              <a:gd name="connsiteX2" fmla="*/ 1279 w 1209106"/>
              <a:gd name="connsiteY2" fmla="*/ 286603 h 866633"/>
              <a:gd name="connsiteX3" fmla="*/ 547190 w 1209106"/>
              <a:gd name="connsiteY3" fmla="*/ 252484 h 866633"/>
              <a:gd name="connsiteX4" fmla="*/ 28575 w 1209106"/>
              <a:gd name="connsiteY4" fmla="*/ 163773 h 866633"/>
              <a:gd name="connsiteX5" fmla="*/ 540366 w 1209106"/>
              <a:gd name="connsiteY5" fmla="*/ 143302 h 866633"/>
              <a:gd name="connsiteX6" fmla="*/ 49046 w 1209106"/>
              <a:gd name="connsiteY6" fmla="*/ 47767 h 866633"/>
              <a:gd name="connsiteX7" fmla="*/ 315178 w 1209106"/>
              <a:gd name="connsiteY7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106" h="866633">
                <a:moveTo>
                  <a:pt x="1209106" y="866633"/>
                </a:moveTo>
                <a:cubicBezTo>
                  <a:pt x="1074334" y="713664"/>
                  <a:pt x="939563" y="560696"/>
                  <a:pt x="738258" y="464024"/>
                </a:cubicBezTo>
                <a:cubicBezTo>
                  <a:pt x="536953" y="367352"/>
                  <a:pt x="33124" y="321860"/>
                  <a:pt x="1279" y="286603"/>
                </a:cubicBezTo>
                <a:cubicBezTo>
                  <a:pt x="-30566" y="251346"/>
                  <a:pt x="542641" y="272956"/>
                  <a:pt x="547190" y="252484"/>
                </a:cubicBezTo>
                <a:cubicBezTo>
                  <a:pt x="551739" y="232012"/>
                  <a:pt x="29712" y="181970"/>
                  <a:pt x="28575" y="163773"/>
                </a:cubicBezTo>
                <a:cubicBezTo>
                  <a:pt x="27438" y="145576"/>
                  <a:pt x="536954" y="162636"/>
                  <a:pt x="540366" y="143302"/>
                </a:cubicBezTo>
                <a:cubicBezTo>
                  <a:pt x="543778" y="123968"/>
                  <a:pt x="86577" y="71651"/>
                  <a:pt x="49046" y="47767"/>
                </a:cubicBezTo>
                <a:cubicBezTo>
                  <a:pt x="11515" y="23883"/>
                  <a:pt x="163346" y="11941"/>
                  <a:pt x="315178" y="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1676400" y="3717925"/>
            <a:ext cx="533400" cy="433388"/>
          </a:xfrm>
          <a:custGeom>
            <a:avLst/>
            <a:gdLst>
              <a:gd name="connsiteX0" fmla="*/ 1209106 w 1209106"/>
              <a:gd name="connsiteY0" fmla="*/ 866633 h 866633"/>
              <a:gd name="connsiteX1" fmla="*/ 738258 w 1209106"/>
              <a:gd name="connsiteY1" fmla="*/ 464024 h 866633"/>
              <a:gd name="connsiteX2" fmla="*/ 1279 w 1209106"/>
              <a:gd name="connsiteY2" fmla="*/ 286603 h 866633"/>
              <a:gd name="connsiteX3" fmla="*/ 547190 w 1209106"/>
              <a:gd name="connsiteY3" fmla="*/ 252484 h 866633"/>
              <a:gd name="connsiteX4" fmla="*/ 28575 w 1209106"/>
              <a:gd name="connsiteY4" fmla="*/ 163773 h 866633"/>
              <a:gd name="connsiteX5" fmla="*/ 540366 w 1209106"/>
              <a:gd name="connsiteY5" fmla="*/ 143302 h 866633"/>
              <a:gd name="connsiteX6" fmla="*/ 49046 w 1209106"/>
              <a:gd name="connsiteY6" fmla="*/ 47767 h 866633"/>
              <a:gd name="connsiteX7" fmla="*/ 315178 w 1209106"/>
              <a:gd name="connsiteY7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106" h="866633">
                <a:moveTo>
                  <a:pt x="1209106" y="866633"/>
                </a:moveTo>
                <a:cubicBezTo>
                  <a:pt x="1074334" y="713664"/>
                  <a:pt x="939563" y="560696"/>
                  <a:pt x="738258" y="464024"/>
                </a:cubicBezTo>
                <a:cubicBezTo>
                  <a:pt x="536953" y="367352"/>
                  <a:pt x="33124" y="321860"/>
                  <a:pt x="1279" y="286603"/>
                </a:cubicBezTo>
                <a:cubicBezTo>
                  <a:pt x="-30566" y="251346"/>
                  <a:pt x="542641" y="272956"/>
                  <a:pt x="547190" y="252484"/>
                </a:cubicBezTo>
                <a:cubicBezTo>
                  <a:pt x="551739" y="232012"/>
                  <a:pt x="29712" y="181970"/>
                  <a:pt x="28575" y="163773"/>
                </a:cubicBezTo>
                <a:cubicBezTo>
                  <a:pt x="27438" y="145576"/>
                  <a:pt x="536954" y="162636"/>
                  <a:pt x="540366" y="143302"/>
                </a:cubicBezTo>
                <a:cubicBezTo>
                  <a:pt x="543778" y="123968"/>
                  <a:pt x="86577" y="71651"/>
                  <a:pt x="49046" y="47767"/>
                </a:cubicBezTo>
                <a:cubicBezTo>
                  <a:pt x="11515" y="23883"/>
                  <a:pt x="163346" y="11941"/>
                  <a:pt x="315178" y="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371600" y="3559175"/>
            <a:ext cx="0" cy="158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09638" y="2355850"/>
            <a:ext cx="0" cy="1795463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 flipV="1">
            <a:off x="1981200" y="1874838"/>
            <a:ext cx="381000" cy="481012"/>
          </a:xfrm>
          <a:custGeom>
            <a:avLst/>
            <a:gdLst>
              <a:gd name="connsiteX0" fmla="*/ 1209106 w 1209106"/>
              <a:gd name="connsiteY0" fmla="*/ 866633 h 866633"/>
              <a:gd name="connsiteX1" fmla="*/ 738258 w 1209106"/>
              <a:gd name="connsiteY1" fmla="*/ 464024 h 866633"/>
              <a:gd name="connsiteX2" fmla="*/ 1279 w 1209106"/>
              <a:gd name="connsiteY2" fmla="*/ 286603 h 866633"/>
              <a:gd name="connsiteX3" fmla="*/ 547190 w 1209106"/>
              <a:gd name="connsiteY3" fmla="*/ 252484 h 866633"/>
              <a:gd name="connsiteX4" fmla="*/ 28575 w 1209106"/>
              <a:gd name="connsiteY4" fmla="*/ 163773 h 866633"/>
              <a:gd name="connsiteX5" fmla="*/ 540366 w 1209106"/>
              <a:gd name="connsiteY5" fmla="*/ 143302 h 866633"/>
              <a:gd name="connsiteX6" fmla="*/ 49046 w 1209106"/>
              <a:gd name="connsiteY6" fmla="*/ 47767 h 866633"/>
              <a:gd name="connsiteX7" fmla="*/ 315178 w 1209106"/>
              <a:gd name="connsiteY7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106" h="866633">
                <a:moveTo>
                  <a:pt x="1209106" y="866633"/>
                </a:moveTo>
                <a:cubicBezTo>
                  <a:pt x="1074334" y="713664"/>
                  <a:pt x="939563" y="560696"/>
                  <a:pt x="738258" y="464024"/>
                </a:cubicBezTo>
                <a:cubicBezTo>
                  <a:pt x="536953" y="367352"/>
                  <a:pt x="33124" y="321860"/>
                  <a:pt x="1279" y="286603"/>
                </a:cubicBezTo>
                <a:cubicBezTo>
                  <a:pt x="-30566" y="251346"/>
                  <a:pt x="542641" y="272956"/>
                  <a:pt x="547190" y="252484"/>
                </a:cubicBezTo>
                <a:cubicBezTo>
                  <a:pt x="551739" y="232012"/>
                  <a:pt x="29712" y="181970"/>
                  <a:pt x="28575" y="163773"/>
                </a:cubicBezTo>
                <a:cubicBezTo>
                  <a:pt x="27438" y="145576"/>
                  <a:pt x="536954" y="162636"/>
                  <a:pt x="540366" y="143302"/>
                </a:cubicBezTo>
                <a:cubicBezTo>
                  <a:pt x="543778" y="123968"/>
                  <a:pt x="86577" y="71651"/>
                  <a:pt x="49046" y="47767"/>
                </a:cubicBezTo>
                <a:cubicBezTo>
                  <a:pt x="11515" y="23883"/>
                  <a:pt x="163346" y="11941"/>
                  <a:pt x="315178" y="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 flipV="1">
            <a:off x="2362200" y="1654175"/>
            <a:ext cx="0" cy="2206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60888" y="5365750"/>
            <a:ext cx="0" cy="158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5400000">
            <a:off x="3962400" y="5067300"/>
            <a:ext cx="457200" cy="1295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082800" y="3552825"/>
            <a:ext cx="0" cy="1587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62400" y="4876800"/>
            <a:ext cx="228600" cy="2286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076700" y="4413250"/>
            <a:ext cx="0" cy="158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886200" y="3973513"/>
            <a:ext cx="309563" cy="439737"/>
          </a:xfrm>
          <a:custGeom>
            <a:avLst/>
            <a:gdLst>
              <a:gd name="connsiteX0" fmla="*/ 170628 w 310280"/>
              <a:gd name="connsiteY0" fmla="*/ 434822 h 434822"/>
              <a:gd name="connsiteX1" fmla="*/ 13678 w 310280"/>
              <a:gd name="connsiteY1" fmla="*/ 373407 h 434822"/>
              <a:gd name="connsiteX2" fmla="*/ 286634 w 310280"/>
              <a:gd name="connsiteY2" fmla="*/ 373407 h 434822"/>
              <a:gd name="connsiteX3" fmla="*/ 20502 w 310280"/>
              <a:gd name="connsiteY3" fmla="*/ 291520 h 434822"/>
              <a:gd name="connsiteX4" fmla="*/ 272986 w 310280"/>
              <a:gd name="connsiteY4" fmla="*/ 264225 h 434822"/>
              <a:gd name="connsiteX5" fmla="*/ 31 w 310280"/>
              <a:gd name="connsiteY5" fmla="*/ 216458 h 434822"/>
              <a:gd name="connsiteX6" fmla="*/ 293458 w 310280"/>
              <a:gd name="connsiteY6" fmla="*/ 195986 h 434822"/>
              <a:gd name="connsiteX7" fmla="*/ 6855 w 310280"/>
              <a:gd name="connsiteY7" fmla="*/ 161867 h 434822"/>
              <a:gd name="connsiteX8" fmla="*/ 307105 w 310280"/>
              <a:gd name="connsiteY8" fmla="*/ 148219 h 434822"/>
              <a:gd name="connsiteX9" fmla="*/ 163804 w 310280"/>
              <a:gd name="connsiteY9" fmla="*/ 107276 h 434822"/>
              <a:gd name="connsiteX10" fmla="*/ 150156 w 310280"/>
              <a:gd name="connsiteY10" fmla="*/ 11741 h 434822"/>
              <a:gd name="connsiteX11" fmla="*/ 156980 w 310280"/>
              <a:gd name="connsiteY11" fmla="*/ 4917 h 4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280" h="434822">
                <a:moveTo>
                  <a:pt x="170628" y="434822"/>
                </a:moveTo>
                <a:cubicBezTo>
                  <a:pt x="82486" y="409232"/>
                  <a:pt x="-5656" y="383643"/>
                  <a:pt x="13678" y="373407"/>
                </a:cubicBezTo>
                <a:cubicBezTo>
                  <a:pt x="33012" y="363171"/>
                  <a:pt x="285497" y="387055"/>
                  <a:pt x="286634" y="373407"/>
                </a:cubicBezTo>
                <a:cubicBezTo>
                  <a:pt x="287771" y="359759"/>
                  <a:pt x="22777" y="309717"/>
                  <a:pt x="20502" y="291520"/>
                </a:cubicBezTo>
                <a:cubicBezTo>
                  <a:pt x="18227" y="273323"/>
                  <a:pt x="276398" y="276735"/>
                  <a:pt x="272986" y="264225"/>
                </a:cubicBezTo>
                <a:cubicBezTo>
                  <a:pt x="269574" y="251715"/>
                  <a:pt x="-3381" y="227831"/>
                  <a:pt x="31" y="216458"/>
                </a:cubicBezTo>
                <a:cubicBezTo>
                  <a:pt x="3443" y="205085"/>
                  <a:pt x="292321" y="205084"/>
                  <a:pt x="293458" y="195986"/>
                </a:cubicBezTo>
                <a:cubicBezTo>
                  <a:pt x="294595" y="186888"/>
                  <a:pt x="4581" y="169828"/>
                  <a:pt x="6855" y="161867"/>
                </a:cubicBezTo>
                <a:cubicBezTo>
                  <a:pt x="9129" y="153906"/>
                  <a:pt x="280947" y="157317"/>
                  <a:pt x="307105" y="148219"/>
                </a:cubicBezTo>
                <a:cubicBezTo>
                  <a:pt x="333263" y="139121"/>
                  <a:pt x="189962" y="130022"/>
                  <a:pt x="163804" y="107276"/>
                </a:cubicBezTo>
                <a:cubicBezTo>
                  <a:pt x="137646" y="84530"/>
                  <a:pt x="151293" y="28801"/>
                  <a:pt x="150156" y="11741"/>
                </a:cubicBezTo>
                <a:cubicBezTo>
                  <a:pt x="149019" y="-5319"/>
                  <a:pt x="152999" y="-201"/>
                  <a:pt x="156980" y="4917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Arc 52"/>
          <p:cNvSpPr/>
          <p:nvPr/>
        </p:nvSpPr>
        <p:spPr>
          <a:xfrm rot="11075003">
            <a:off x="2701925" y="2930525"/>
            <a:ext cx="914400" cy="914400"/>
          </a:xfrm>
          <a:prstGeom prst="arc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5" name="Straight Connector 54"/>
          <p:cNvCxnSpPr>
            <a:stCxn id="53" idx="0"/>
          </p:cNvCxnSpPr>
          <p:nvPr/>
        </p:nvCxnSpPr>
        <p:spPr>
          <a:xfrm>
            <a:off x="3122613" y="3843338"/>
            <a:ext cx="687387" cy="1587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0" idx="10"/>
            <a:endCxn id="53" idx="2"/>
          </p:cNvCxnSpPr>
          <p:nvPr/>
        </p:nvCxnSpPr>
        <p:spPr>
          <a:xfrm>
            <a:off x="2700338" y="2416175"/>
            <a:ext cx="3175" cy="93503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 flipV="1">
            <a:off x="2549525" y="1917700"/>
            <a:ext cx="311150" cy="512763"/>
          </a:xfrm>
          <a:custGeom>
            <a:avLst/>
            <a:gdLst>
              <a:gd name="connsiteX0" fmla="*/ 170628 w 310280"/>
              <a:gd name="connsiteY0" fmla="*/ 434822 h 434822"/>
              <a:gd name="connsiteX1" fmla="*/ 13678 w 310280"/>
              <a:gd name="connsiteY1" fmla="*/ 373407 h 434822"/>
              <a:gd name="connsiteX2" fmla="*/ 286634 w 310280"/>
              <a:gd name="connsiteY2" fmla="*/ 373407 h 434822"/>
              <a:gd name="connsiteX3" fmla="*/ 20502 w 310280"/>
              <a:gd name="connsiteY3" fmla="*/ 291520 h 434822"/>
              <a:gd name="connsiteX4" fmla="*/ 272986 w 310280"/>
              <a:gd name="connsiteY4" fmla="*/ 264225 h 434822"/>
              <a:gd name="connsiteX5" fmla="*/ 31 w 310280"/>
              <a:gd name="connsiteY5" fmla="*/ 216458 h 434822"/>
              <a:gd name="connsiteX6" fmla="*/ 293458 w 310280"/>
              <a:gd name="connsiteY6" fmla="*/ 195986 h 434822"/>
              <a:gd name="connsiteX7" fmla="*/ 6855 w 310280"/>
              <a:gd name="connsiteY7" fmla="*/ 161867 h 434822"/>
              <a:gd name="connsiteX8" fmla="*/ 307105 w 310280"/>
              <a:gd name="connsiteY8" fmla="*/ 148219 h 434822"/>
              <a:gd name="connsiteX9" fmla="*/ 163804 w 310280"/>
              <a:gd name="connsiteY9" fmla="*/ 107276 h 434822"/>
              <a:gd name="connsiteX10" fmla="*/ 150156 w 310280"/>
              <a:gd name="connsiteY10" fmla="*/ 11741 h 434822"/>
              <a:gd name="connsiteX11" fmla="*/ 156980 w 310280"/>
              <a:gd name="connsiteY11" fmla="*/ 4917 h 43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280" h="434822">
                <a:moveTo>
                  <a:pt x="170628" y="434822"/>
                </a:moveTo>
                <a:cubicBezTo>
                  <a:pt x="82486" y="409232"/>
                  <a:pt x="-5656" y="383643"/>
                  <a:pt x="13678" y="373407"/>
                </a:cubicBezTo>
                <a:cubicBezTo>
                  <a:pt x="33012" y="363171"/>
                  <a:pt x="285497" y="387055"/>
                  <a:pt x="286634" y="373407"/>
                </a:cubicBezTo>
                <a:cubicBezTo>
                  <a:pt x="287771" y="359759"/>
                  <a:pt x="22777" y="309717"/>
                  <a:pt x="20502" y="291520"/>
                </a:cubicBezTo>
                <a:cubicBezTo>
                  <a:pt x="18227" y="273323"/>
                  <a:pt x="276398" y="276735"/>
                  <a:pt x="272986" y="264225"/>
                </a:cubicBezTo>
                <a:cubicBezTo>
                  <a:pt x="269574" y="251715"/>
                  <a:pt x="-3381" y="227831"/>
                  <a:pt x="31" y="216458"/>
                </a:cubicBezTo>
                <a:cubicBezTo>
                  <a:pt x="3443" y="205085"/>
                  <a:pt x="292321" y="205084"/>
                  <a:pt x="293458" y="195986"/>
                </a:cubicBezTo>
                <a:cubicBezTo>
                  <a:pt x="294595" y="186888"/>
                  <a:pt x="4581" y="169828"/>
                  <a:pt x="6855" y="161867"/>
                </a:cubicBezTo>
                <a:cubicBezTo>
                  <a:pt x="9129" y="153906"/>
                  <a:pt x="280947" y="157317"/>
                  <a:pt x="307105" y="148219"/>
                </a:cubicBezTo>
                <a:cubicBezTo>
                  <a:pt x="333263" y="139121"/>
                  <a:pt x="189962" y="130022"/>
                  <a:pt x="163804" y="107276"/>
                </a:cubicBezTo>
                <a:cubicBezTo>
                  <a:pt x="137646" y="84530"/>
                  <a:pt x="151293" y="28801"/>
                  <a:pt x="150156" y="11741"/>
                </a:cubicBezTo>
                <a:cubicBezTo>
                  <a:pt x="149019" y="-5319"/>
                  <a:pt x="152999" y="-201"/>
                  <a:pt x="156980" y="4917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722563" y="1654175"/>
            <a:ext cx="0" cy="26352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38800" y="865188"/>
            <a:ext cx="228600" cy="22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9" name="Straight Connector 68"/>
          <p:cNvCxnSpPr>
            <a:endCxn id="191" idx="1"/>
          </p:cNvCxnSpPr>
          <p:nvPr/>
        </p:nvCxnSpPr>
        <p:spPr>
          <a:xfrm>
            <a:off x="4838700" y="5715000"/>
            <a:ext cx="1866900" cy="19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560888" y="4953000"/>
            <a:ext cx="0" cy="412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076700" y="4953000"/>
            <a:ext cx="495300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076700" y="4572000"/>
            <a:ext cx="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62400" y="4572000"/>
            <a:ext cx="228600" cy="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57700" y="4845050"/>
            <a:ext cx="228600" cy="22860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638800" y="1843088"/>
            <a:ext cx="228600" cy="246062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5295900" y="1916113"/>
            <a:ext cx="0" cy="383698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295900" y="1916113"/>
            <a:ext cx="457200" cy="1587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67" idx="2"/>
          </p:cNvCxnSpPr>
          <p:nvPr/>
        </p:nvCxnSpPr>
        <p:spPr>
          <a:xfrm flipV="1">
            <a:off x="5753100" y="1093788"/>
            <a:ext cx="0" cy="82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5181600" y="1793875"/>
            <a:ext cx="228600" cy="244475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7" idx="3"/>
          </p:cNvCxnSpPr>
          <p:nvPr/>
        </p:nvCxnSpPr>
        <p:spPr>
          <a:xfrm>
            <a:off x="5867400" y="979488"/>
            <a:ext cx="234632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772400" y="855663"/>
            <a:ext cx="228600" cy="22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4495800" y="1752600"/>
            <a:ext cx="228600" cy="246063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419600" y="838200"/>
            <a:ext cx="228600" cy="246063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038600" y="1752600"/>
            <a:ext cx="76200" cy="228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5181600" y="5638800"/>
            <a:ext cx="228600" cy="228600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0" idx="3"/>
          </p:cNvCxnSpPr>
          <p:nvPr/>
        </p:nvCxnSpPr>
        <p:spPr>
          <a:xfrm>
            <a:off x="4114800" y="1866900"/>
            <a:ext cx="495300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572000" y="952500"/>
            <a:ext cx="0" cy="922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67" idx="1"/>
          </p:cNvCxnSpPr>
          <p:nvPr/>
        </p:nvCxnSpPr>
        <p:spPr>
          <a:xfrm>
            <a:off x="4572000" y="960438"/>
            <a:ext cx="1066800" cy="19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105400" y="5235575"/>
            <a:ext cx="381000" cy="9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Arc 121"/>
          <p:cNvSpPr/>
          <p:nvPr/>
        </p:nvSpPr>
        <p:spPr>
          <a:xfrm rot="15992966">
            <a:off x="2074863" y="3209925"/>
            <a:ext cx="914400" cy="914400"/>
          </a:xfrm>
          <a:prstGeom prst="arc">
            <a:avLst>
              <a:gd name="adj1" fmla="val 17114564"/>
              <a:gd name="adj2" fmla="val 20024651"/>
            </a:avLst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4" name="Straight Connector 123"/>
          <p:cNvCxnSpPr>
            <a:stCxn id="122" idx="2"/>
          </p:cNvCxnSpPr>
          <p:nvPr/>
        </p:nvCxnSpPr>
        <p:spPr>
          <a:xfrm flipV="1">
            <a:off x="2305050" y="3254375"/>
            <a:ext cx="1123950" cy="1587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/>
          <p:cNvSpPr/>
          <p:nvPr/>
        </p:nvSpPr>
        <p:spPr>
          <a:xfrm rot="6736350">
            <a:off x="2841625" y="2354263"/>
            <a:ext cx="914400" cy="914400"/>
          </a:xfrm>
          <a:prstGeom prst="arc">
            <a:avLst>
              <a:gd name="adj1" fmla="val 17114564"/>
              <a:gd name="adj2" fmla="val 19325038"/>
            </a:avLst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H="1" flipV="1">
            <a:off x="3662363" y="2438400"/>
            <a:ext cx="3175" cy="6096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3289300" y="1874838"/>
            <a:ext cx="361950" cy="541337"/>
          </a:xfrm>
          <a:custGeom>
            <a:avLst/>
            <a:gdLst>
              <a:gd name="connsiteX0" fmla="*/ 1209106 w 1209106"/>
              <a:gd name="connsiteY0" fmla="*/ 866633 h 866633"/>
              <a:gd name="connsiteX1" fmla="*/ 738258 w 1209106"/>
              <a:gd name="connsiteY1" fmla="*/ 464024 h 866633"/>
              <a:gd name="connsiteX2" fmla="*/ 1279 w 1209106"/>
              <a:gd name="connsiteY2" fmla="*/ 286603 h 866633"/>
              <a:gd name="connsiteX3" fmla="*/ 547190 w 1209106"/>
              <a:gd name="connsiteY3" fmla="*/ 252484 h 866633"/>
              <a:gd name="connsiteX4" fmla="*/ 28575 w 1209106"/>
              <a:gd name="connsiteY4" fmla="*/ 163773 h 866633"/>
              <a:gd name="connsiteX5" fmla="*/ 540366 w 1209106"/>
              <a:gd name="connsiteY5" fmla="*/ 143302 h 866633"/>
              <a:gd name="connsiteX6" fmla="*/ 49046 w 1209106"/>
              <a:gd name="connsiteY6" fmla="*/ 47767 h 866633"/>
              <a:gd name="connsiteX7" fmla="*/ 315178 w 1209106"/>
              <a:gd name="connsiteY7" fmla="*/ 0 h 86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106" h="866633">
                <a:moveTo>
                  <a:pt x="1209106" y="866633"/>
                </a:moveTo>
                <a:cubicBezTo>
                  <a:pt x="1074334" y="713664"/>
                  <a:pt x="939563" y="560696"/>
                  <a:pt x="738258" y="464024"/>
                </a:cubicBezTo>
                <a:cubicBezTo>
                  <a:pt x="536953" y="367352"/>
                  <a:pt x="33124" y="321860"/>
                  <a:pt x="1279" y="286603"/>
                </a:cubicBezTo>
                <a:cubicBezTo>
                  <a:pt x="-30566" y="251346"/>
                  <a:pt x="542641" y="272956"/>
                  <a:pt x="547190" y="252484"/>
                </a:cubicBezTo>
                <a:cubicBezTo>
                  <a:pt x="551739" y="232012"/>
                  <a:pt x="29712" y="181970"/>
                  <a:pt x="28575" y="163773"/>
                </a:cubicBezTo>
                <a:cubicBezTo>
                  <a:pt x="27438" y="145576"/>
                  <a:pt x="536954" y="162636"/>
                  <a:pt x="540366" y="143302"/>
                </a:cubicBezTo>
                <a:cubicBezTo>
                  <a:pt x="543778" y="123968"/>
                  <a:pt x="86577" y="71651"/>
                  <a:pt x="49046" y="47767"/>
                </a:cubicBezTo>
                <a:cubicBezTo>
                  <a:pt x="11515" y="23883"/>
                  <a:pt x="163346" y="11941"/>
                  <a:pt x="315178" y="0"/>
                </a:cubicBezTo>
              </a:path>
            </a:pathLst>
          </a:cu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33" name="Straight Connector 132"/>
          <p:cNvCxnSpPr>
            <a:endCxn id="110" idx="1"/>
          </p:cNvCxnSpPr>
          <p:nvPr/>
        </p:nvCxnSpPr>
        <p:spPr>
          <a:xfrm>
            <a:off x="3429000" y="1866900"/>
            <a:ext cx="60960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391400" y="5268913"/>
            <a:ext cx="1295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experiment</a:t>
            </a:r>
            <a:endParaRPr 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+mn-cs"/>
            </a:endParaRPr>
          </a:p>
        </p:txBody>
      </p:sp>
      <p:sp>
        <p:nvSpPr>
          <p:cNvPr id="138" name="Rectangle 137"/>
          <p:cNvSpPr/>
          <p:nvPr/>
        </p:nvSpPr>
        <p:spPr>
          <a:xfrm rot="5400000">
            <a:off x="8012113" y="911225"/>
            <a:ext cx="381000" cy="9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696200" y="1295400"/>
            <a:ext cx="381000" cy="9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5" name="Up Arrow 134"/>
          <p:cNvSpPr/>
          <p:nvPr/>
        </p:nvSpPr>
        <p:spPr>
          <a:xfrm rot="5400000">
            <a:off x="8524875" y="5591175"/>
            <a:ext cx="304800" cy="323850"/>
          </a:xfrm>
          <a:prstGeom prst="up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0" name="Straight Connector 149"/>
          <p:cNvCxnSpPr>
            <a:stCxn id="107" idx="2"/>
          </p:cNvCxnSpPr>
          <p:nvPr/>
        </p:nvCxnSpPr>
        <p:spPr>
          <a:xfrm>
            <a:off x="7886700" y="1084263"/>
            <a:ext cx="0" cy="211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402388" y="3076575"/>
            <a:ext cx="2679700" cy="22463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PD – photodiode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M – mirror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λ/2 – half-wave plate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PBS – polarising beam splitter cube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 FL – fiber launch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        – fiber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        –  laser beam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400" dirty="0">
                <a:solidFill>
                  <a:prstClr val="black"/>
                </a:solidFill>
                <a:latin typeface="Calibri"/>
                <a:cs typeface="+mn-cs"/>
              </a:rPr>
              <a:t>COSY – saturation spectroscopy module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257800" y="4887913"/>
            <a:ext cx="61436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λ/2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572000" y="4735513"/>
            <a:ext cx="3825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3665538" y="4803775"/>
            <a:ext cx="381000" cy="36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53100" y="1866900"/>
            <a:ext cx="3825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560888" y="1806575"/>
            <a:ext cx="381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195763" y="606425"/>
            <a:ext cx="38258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329238" y="5797550"/>
            <a:ext cx="381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696200" y="13716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PD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321675" y="790575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PD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6" name="Arc 165"/>
          <p:cNvSpPr/>
          <p:nvPr/>
        </p:nvSpPr>
        <p:spPr>
          <a:xfrm rot="5105434">
            <a:off x="876300" y="2476500"/>
            <a:ext cx="914400" cy="914400"/>
          </a:xfrm>
          <a:prstGeom prst="arc">
            <a:avLst>
              <a:gd name="adj1" fmla="val 17114564"/>
              <a:gd name="adj2" fmla="val 20908159"/>
            </a:avLst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8" name="Arc 167"/>
          <p:cNvSpPr/>
          <p:nvPr/>
        </p:nvSpPr>
        <p:spPr>
          <a:xfrm rot="15992966">
            <a:off x="1347788" y="3194050"/>
            <a:ext cx="914400" cy="914400"/>
          </a:xfrm>
          <a:prstGeom prst="arc">
            <a:avLst>
              <a:gd name="adj1" fmla="val 17114564"/>
              <a:gd name="adj2" fmla="val 18716327"/>
            </a:avLst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73" name="Freeform 172"/>
          <p:cNvSpPr/>
          <p:nvPr/>
        </p:nvSpPr>
        <p:spPr>
          <a:xfrm>
            <a:off x="1804988" y="2354263"/>
            <a:ext cx="454025" cy="133350"/>
          </a:xfrm>
          <a:custGeom>
            <a:avLst/>
            <a:gdLst>
              <a:gd name="connsiteX0" fmla="*/ 271025 w 454881"/>
              <a:gd name="connsiteY0" fmla="*/ 0 h 134106"/>
              <a:gd name="connsiteX1" fmla="*/ 445954 w 454881"/>
              <a:gd name="connsiteY1" fmla="*/ 23854 h 134106"/>
              <a:gd name="connsiteX2" fmla="*/ 24535 w 454881"/>
              <a:gd name="connsiteY2" fmla="*/ 55659 h 134106"/>
              <a:gd name="connsiteX3" fmla="*/ 48389 w 454881"/>
              <a:gd name="connsiteY3" fmla="*/ 127221 h 134106"/>
              <a:gd name="connsiteX4" fmla="*/ 32486 w 454881"/>
              <a:gd name="connsiteY4" fmla="*/ 127221 h 13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881" h="134106">
                <a:moveTo>
                  <a:pt x="271025" y="0"/>
                </a:moveTo>
                <a:cubicBezTo>
                  <a:pt x="379030" y="7288"/>
                  <a:pt x="487036" y="14577"/>
                  <a:pt x="445954" y="23854"/>
                </a:cubicBezTo>
                <a:cubicBezTo>
                  <a:pt x="404872" y="33131"/>
                  <a:pt x="90796" y="38431"/>
                  <a:pt x="24535" y="55659"/>
                </a:cubicBezTo>
                <a:cubicBezTo>
                  <a:pt x="-41726" y="72887"/>
                  <a:pt x="47064" y="115294"/>
                  <a:pt x="48389" y="127221"/>
                </a:cubicBezTo>
                <a:cubicBezTo>
                  <a:pt x="49714" y="139148"/>
                  <a:pt x="41100" y="133184"/>
                  <a:pt x="32486" y="127221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5" name="Straight Connector 174"/>
          <p:cNvCxnSpPr>
            <a:stCxn id="173" idx="4"/>
          </p:cNvCxnSpPr>
          <p:nvPr/>
        </p:nvCxnSpPr>
        <p:spPr>
          <a:xfrm flipH="1">
            <a:off x="1804988" y="2481263"/>
            <a:ext cx="31750" cy="47942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>
            <a:off x="6545263" y="4400550"/>
            <a:ext cx="152400" cy="17462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6526213" y="4591050"/>
            <a:ext cx="152400" cy="184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220913" y="1166813"/>
            <a:ext cx="9826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Wavelength meter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77863" y="790575"/>
            <a:ext cx="6175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COSY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553200" y="466725"/>
            <a:ext cx="9604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FPI 1 </a:t>
            </a:r>
            <a:r>
              <a:rPr lang="hu-HU" sz="1200" dirty="0" err="1">
                <a:solidFill>
                  <a:prstClr val="black"/>
                </a:solidFill>
                <a:latin typeface="Calibri"/>
                <a:cs typeface="+mn-cs"/>
              </a:rPr>
              <a:t>GHz</a:t>
            </a:r>
            <a:endParaRPr lang="hu-HU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89" name="TextBox 188"/>
          <p:cNvSpPr txBox="1"/>
          <p:nvPr/>
        </p:nvSpPr>
        <p:spPr>
          <a:xfrm rot="5400000">
            <a:off x="1931964" y="4916629"/>
            <a:ext cx="369332" cy="107501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DIODE LASER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624263" y="5937250"/>
            <a:ext cx="110490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CW laser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6705600" y="5600700"/>
            <a:ext cx="609600" cy="2667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95" name="Straight Connector 194"/>
          <p:cNvCxnSpPr>
            <a:stCxn id="191" idx="3"/>
            <a:endCxn id="135" idx="2"/>
          </p:cNvCxnSpPr>
          <p:nvPr/>
        </p:nvCxnSpPr>
        <p:spPr>
          <a:xfrm>
            <a:off x="7315200" y="5734050"/>
            <a:ext cx="1200150" cy="1905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451475" y="468313"/>
            <a:ext cx="5334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PBS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7734300" y="420688"/>
            <a:ext cx="5334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PBS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5400000">
            <a:off x="6743700" y="332117"/>
            <a:ext cx="457200" cy="1295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553200" y="5922963"/>
            <a:ext cx="121920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Pockells cell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029200" y="1535113"/>
            <a:ext cx="3825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M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 rot="5400000">
            <a:off x="5999163" y="5703887"/>
            <a:ext cx="381000" cy="9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943600" y="5181600"/>
            <a:ext cx="614363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λ/2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2" name="Arc 221"/>
          <p:cNvSpPr/>
          <p:nvPr/>
        </p:nvSpPr>
        <p:spPr>
          <a:xfrm>
            <a:off x="3643313" y="3859213"/>
            <a:ext cx="395287" cy="179387"/>
          </a:xfrm>
          <a:prstGeom prst="arc">
            <a:avLst/>
          </a:prstGeom>
          <a:ln w="28575"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886200" y="2051050"/>
            <a:ext cx="3889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FL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26" name="Isosceles Triangle 225"/>
          <p:cNvSpPr/>
          <p:nvPr/>
        </p:nvSpPr>
        <p:spPr>
          <a:xfrm>
            <a:off x="1219200" y="5059363"/>
            <a:ext cx="152400" cy="46037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7" name="Isosceles Triangle 226"/>
          <p:cNvSpPr/>
          <p:nvPr/>
        </p:nvSpPr>
        <p:spPr>
          <a:xfrm rot="10800000">
            <a:off x="838200" y="1600200"/>
            <a:ext cx="152400" cy="460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8" name="Isosceles Triangle 227"/>
          <p:cNvSpPr/>
          <p:nvPr/>
        </p:nvSpPr>
        <p:spPr>
          <a:xfrm rot="10800000">
            <a:off x="2286000" y="1600200"/>
            <a:ext cx="152400" cy="460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9" name="Isosceles Triangle 228"/>
          <p:cNvSpPr/>
          <p:nvPr/>
        </p:nvSpPr>
        <p:spPr>
          <a:xfrm rot="10800000">
            <a:off x="2646363" y="1600200"/>
            <a:ext cx="152400" cy="46038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2" name="Elbow Connector 231"/>
          <p:cNvCxnSpPr/>
          <p:nvPr/>
        </p:nvCxnSpPr>
        <p:spPr>
          <a:xfrm rot="5400000">
            <a:off x="-1975643" y="3099593"/>
            <a:ext cx="5010150" cy="296863"/>
          </a:xfrm>
          <a:prstGeom prst="bentConnector3">
            <a:avLst>
              <a:gd name="adj1" fmla="val -7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81000" y="5743575"/>
            <a:ext cx="6858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609600" y="685800"/>
            <a:ext cx="84138" cy="136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982663" y="5654675"/>
            <a:ext cx="84137" cy="136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57200" y="4067175"/>
            <a:ext cx="4524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10%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143000" y="4219575"/>
            <a:ext cx="4524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90%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95363" y="3429000"/>
            <a:ext cx="4524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50%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138363" y="3457575"/>
            <a:ext cx="4524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50%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55412" name="Picture 2" descr="&amp;Rcy;&amp;iecy;&amp;zcy;&amp;ucy;&amp;lcy;&amp;tcy;&amp;acy;&amp;tcy; &amp;scy;&amp;lcy;&amp;icy;&amp;kcy;&amp;acy; &amp;zcy;&amp;acy; laser r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5638800"/>
            <a:ext cx="3381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413" name="Picture 2" descr="&amp;Rcy;&amp;iecy;&amp;zcy;&amp;ucy;&amp;lcy;&amp;tcy;&amp;acy;&amp;tcy; &amp;scy;&amp;lcy;&amp;icy;&amp;kcy;&amp;acy; &amp;zcy;&amp;acy; laser ri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54663"/>
            <a:ext cx="338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ounded Rectangle 5"/>
          <p:cNvSpPr/>
          <p:nvPr/>
        </p:nvSpPr>
        <p:spPr>
          <a:xfrm rot="5400000">
            <a:off x="6824139" y="1654774"/>
            <a:ext cx="457200" cy="12954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916488" y="1771650"/>
            <a:ext cx="198437" cy="23653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21238" y="2181225"/>
            <a:ext cx="198437" cy="23653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906963" y="2257425"/>
            <a:ext cx="1530350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659313" y="1885950"/>
            <a:ext cx="2714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935538" y="1866900"/>
            <a:ext cx="0" cy="392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583363" y="1771650"/>
            <a:ext cx="9620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FPI 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620</a:t>
            </a:r>
            <a:r>
              <a:rPr lang="hu-HU" sz="1200" dirty="0" smtClean="0">
                <a:solidFill>
                  <a:prstClr val="black"/>
                </a:solidFill>
                <a:latin typeface="Calibri"/>
                <a:cs typeface="+mn-cs"/>
              </a:rPr>
              <a:t> </a:t>
            </a:r>
            <a:r>
              <a:rPr lang="hu-HU" sz="1200" dirty="0">
                <a:solidFill>
                  <a:prstClr val="black"/>
                </a:solidFill>
                <a:latin typeface="Calibri"/>
                <a:cs typeface="+mn-cs"/>
              </a:rPr>
              <a:t>MHz</a:t>
            </a:r>
            <a:endParaRPr lang="en-US" sz="12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678738" y="2247900"/>
            <a:ext cx="642937" cy="11113"/>
          </a:xfrm>
          <a:prstGeom prst="line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908925" y="2124075"/>
            <a:ext cx="228600" cy="22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832725" y="2514600"/>
            <a:ext cx="381000" cy="9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832725" y="2590800"/>
            <a:ext cx="4460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PD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393113" y="2066925"/>
            <a:ext cx="4460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PD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7" name="Rectangle 136"/>
          <p:cNvSpPr/>
          <p:nvPr/>
        </p:nvSpPr>
        <p:spPr>
          <a:xfrm rot="5400000">
            <a:off x="8145463" y="2190750"/>
            <a:ext cx="381000" cy="9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021638" y="2363788"/>
            <a:ext cx="0" cy="166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030913" y="2162175"/>
            <a:ext cx="228600" cy="228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5173663" y="3057525"/>
            <a:ext cx="228600" cy="246063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300663" y="3171825"/>
            <a:ext cx="858837" cy="9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154738" y="2381250"/>
            <a:ext cx="0" cy="822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6046788" y="3071813"/>
            <a:ext cx="228600" cy="244475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450013" y="4410075"/>
            <a:ext cx="152400" cy="1746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621338" y="2286000"/>
            <a:ext cx="5349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PBS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41" name="Rectangle 140"/>
          <p:cNvSpPr/>
          <p:nvPr/>
        </p:nvSpPr>
        <p:spPr>
          <a:xfrm rot="5400000">
            <a:off x="4165601" y="1817687"/>
            <a:ext cx="381000" cy="98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110038" y="1295400"/>
            <a:ext cx="61436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dirty="0">
                <a:solidFill>
                  <a:prstClr val="black"/>
                </a:solidFill>
                <a:latin typeface="Calibri"/>
                <a:cs typeface="+mn-cs"/>
              </a:rPr>
              <a:t>λ/2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00" y="1593288"/>
            <a:ext cx="8334000" cy="4428000"/>
          </a:xfrm>
        </p:spPr>
        <p:txBody>
          <a:bodyPr/>
          <a:lstStyle/>
          <a:p>
            <a:r>
              <a:rPr lang="en-US" sz="1800" dirty="0" smtClean="0"/>
              <a:t>Offline test with the versatile ion source : Ablation of In</a:t>
            </a:r>
            <a:endParaRPr lang="en-US" sz="1800" dirty="0" smtClean="0"/>
          </a:p>
          <a:p>
            <a:pPr lvl="1"/>
            <a:r>
              <a:rPr lang="en-US" sz="1800" dirty="0" smtClean="0"/>
              <a:t>3 </a:t>
            </a:r>
            <a:r>
              <a:rPr lang="en-US" sz="1800" dirty="0" smtClean="0"/>
              <a:t>transitions offline</a:t>
            </a:r>
          </a:p>
          <a:p>
            <a:pPr lvl="1"/>
            <a:r>
              <a:rPr lang="en-US" sz="1800" dirty="0" smtClean="0"/>
              <a:t>1064 nm ionizing step</a:t>
            </a:r>
            <a:endParaRPr lang="en-US" sz="1800" dirty="0" smtClean="0"/>
          </a:p>
          <a:p>
            <a:pPr lvl="1"/>
            <a:r>
              <a:rPr lang="en-US" sz="1800" dirty="0" smtClean="0"/>
              <a:t>tripled </a:t>
            </a:r>
            <a:r>
              <a:rPr lang="en-US" sz="1800" dirty="0" err="1" smtClean="0"/>
              <a:t>Ti:sa</a:t>
            </a:r>
            <a:r>
              <a:rPr lang="en-US" sz="1800" dirty="0" smtClean="0"/>
              <a:t> light as a scanning step (injection locked laser)</a:t>
            </a:r>
            <a:endParaRPr lang="en-US" sz="1800" dirty="0" smtClean="0"/>
          </a:p>
          <a:p>
            <a:r>
              <a:rPr lang="en-US" sz="1800" dirty="0" smtClean="0"/>
              <a:t>First online test </a:t>
            </a:r>
            <a:r>
              <a:rPr lang="en-US" sz="1800" dirty="0" smtClean="0"/>
              <a:t>of</a:t>
            </a:r>
            <a:r>
              <a:rPr lang="en-US" sz="1800" dirty="0" smtClean="0"/>
              <a:t> </a:t>
            </a:r>
            <a:r>
              <a:rPr lang="en-US" sz="1800" dirty="0" smtClean="0"/>
              <a:t>the laser stabilization system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888681" y="3870340"/>
            <a:ext cx="792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0449" y="4158372"/>
            <a:ext cx="9361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52577" y="5742548"/>
            <a:ext cx="126014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04505" y="6030580"/>
            <a:ext cx="1872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24585" y="4734436"/>
            <a:ext cx="9361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19263" y="58772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2</a:t>
            </a:r>
            <a:r>
              <a:rPr lang="en-US" dirty="0" smtClean="0"/>
              <a:t>P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20120" y="552652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2</a:t>
            </a:r>
            <a:r>
              <a:rPr lang="en-US" dirty="0" smtClean="0"/>
              <a:t>P</a:t>
            </a:r>
            <a:r>
              <a:rPr lang="en-US" baseline="-25000" dirty="0" smtClean="0"/>
              <a:t>3/2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92128" y="450912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4</a:t>
            </a:r>
            <a:r>
              <a:rPr lang="en-US" dirty="0" smtClean="0"/>
              <a:t>P</a:t>
            </a:r>
            <a:r>
              <a:rPr lang="en-US" baseline="-25000" dirty="0" smtClean="0"/>
              <a:t>5/2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08761" y="36450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-25000" dirty="0"/>
              <a:t>1</a:t>
            </a:r>
            <a:r>
              <a:rPr lang="en-US" baseline="-25000" dirty="0" smtClean="0"/>
              <a:t>/2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5496" y="38703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baseline="30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1/2</a:t>
            </a:r>
            <a:endParaRPr lang="en-US" baseline="-250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68501" y="4158372"/>
            <a:ext cx="468052" cy="187220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492637" y="4765794"/>
            <a:ext cx="270030" cy="93610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60689" y="3870340"/>
            <a:ext cx="324036" cy="183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0409" y="50944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246 nm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0529" y="509447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246,8 nm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76713" y="509447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283 nm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72457" y="3429000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87592" y="3429000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23696" y="3429000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83308"/>
              </p:ext>
            </p:extLst>
          </p:nvPr>
        </p:nvGraphicFramePr>
        <p:xfrm>
          <a:off x="4860032" y="3798333"/>
          <a:ext cx="3978109" cy="207893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969"/>
                <a:gridCol w="1187327"/>
                <a:gridCol w="1313813"/>
              </a:tblGrid>
              <a:tr h="584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 anchor="ctr"/>
                </a:tc>
              </a:tr>
              <a:tr h="584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Looking for HFS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Small</a:t>
                      </a:r>
                      <a:r>
                        <a:rPr lang="en-US" sz="1400" baseline="0" dirty="0" smtClean="0"/>
                        <a:t> structure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Very big HFS</a:t>
                      </a:r>
                      <a:endParaRPr lang="en-US" sz="1400" dirty="0"/>
                    </a:p>
                  </a:txBody>
                  <a:tcPr anchor="ctr"/>
                </a:tc>
              </a:tr>
              <a:tr h="910441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dirty="0" smtClean="0"/>
                        <a:t>Small</a:t>
                      </a:r>
                      <a:r>
                        <a:rPr lang="en-US" sz="1400" baseline="0" dirty="0" smtClean="0"/>
                        <a:t> HFS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400" baseline="0" dirty="0" smtClean="0"/>
                        <a:t>Overlapping peaks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Overlapping peaks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Unstable laser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2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experiment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9999"/>
            <a:ext cx="8334000" cy="4428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transitions online</a:t>
            </a:r>
          </a:p>
          <a:p>
            <a:r>
              <a:rPr lang="en-US" baseline="30000" dirty="0" smtClean="0"/>
              <a:t>113-131</a:t>
            </a:r>
            <a:r>
              <a:rPr lang="en-US" dirty="0" smtClean="0"/>
              <a:t>In</a:t>
            </a:r>
          </a:p>
          <a:p>
            <a:r>
              <a:rPr lang="en-US" dirty="0" err="1" smtClean="0"/>
              <a:t>Quadrupole</a:t>
            </a:r>
            <a:r>
              <a:rPr lang="en-US" dirty="0" smtClean="0"/>
              <a:t> and magnetic moments </a:t>
            </a:r>
          </a:p>
          <a:p>
            <a:r>
              <a:rPr lang="en-US" dirty="0" smtClean="0"/>
              <a:t>Isotope shifts</a:t>
            </a:r>
          </a:p>
          <a:p>
            <a:r>
              <a:rPr lang="en-US" dirty="0" smtClean="0"/>
              <a:t>High spin isomers </a:t>
            </a:r>
          </a:p>
          <a:p>
            <a:r>
              <a:rPr lang="en-US" dirty="0" smtClean="0"/>
              <a:t>Laser stabilization test</a:t>
            </a:r>
          </a:p>
          <a:p>
            <a:pPr lvl="1"/>
            <a:r>
              <a:rPr lang="en-US" dirty="0" smtClean="0"/>
              <a:t>400 MHz drift</a:t>
            </a:r>
          </a:p>
          <a:p>
            <a:pPr lvl="1"/>
            <a:r>
              <a:rPr lang="en-US" dirty="0" smtClean="0"/>
              <a:t>Reduced to 50 MHz</a:t>
            </a:r>
          </a:p>
          <a:p>
            <a:pPr marL="359637" lvl="1" indent="0">
              <a:buNone/>
            </a:pPr>
            <a:r>
              <a:rPr lang="en-US" sz="1600" dirty="0" smtClean="0"/>
              <a:t>(~15 MHz in fundamental)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93092"/>
            <a:ext cx="4292079" cy="322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5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experiment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IS620 </a:t>
            </a:r>
            <a:r>
              <a:rPr lang="en-US" baseline="30000" dirty="0" smtClean="0"/>
              <a:t>52,53</a:t>
            </a:r>
            <a:r>
              <a:rPr lang="en-US" dirty="0" smtClean="0"/>
              <a:t>K</a:t>
            </a:r>
          </a:p>
          <a:p>
            <a:r>
              <a:rPr lang="en-US" dirty="0" smtClean="0"/>
              <a:t>Spin, magnetic moment,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isotope shift</a:t>
            </a:r>
          </a:p>
          <a:p>
            <a:r>
              <a:rPr lang="en-US" dirty="0" smtClean="0"/>
              <a:t>“Magic numbers” N=32,34</a:t>
            </a:r>
            <a:endParaRPr lang="en-US" dirty="0"/>
          </a:p>
        </p:txBody>
      </p:sp>
      <p:pic>
        <p:nvPicPr>
          <p:cNvPr id="3076" name="Picture 4" descr="la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49573"/>
            <a:ext cx="3960440" cy="37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Euc5qqbZdH55Evto9NUH0y2fl5QNqWq2TJvFeF3Z1QHKuT7LBVc377JTvSrYaXTZk1Oyz-xFs9W9kalwWbGrwA7eXNOCy7cQaOClrOyZhlPR1JNIwIFXIIMf8SdAUb7jqDeYZlS73p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r="3145"/>
          <a:stretch/>
        </p:blipFill>
        <p:spPr bwMode="auto">
          <a:xfrm>
            <a:off x="291405" y="3718317"/>
            <a:ext cx="4784651" cy="165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</a:t>
            </a:r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09312"/>
            <a:ext cx="8334000" cy="4428000"/>
          </a:xfrm>
        </p:spPr>
        <p:txBody>
          <a:bodyPr/>
          <a:lstStyle/>
          <a:p>
            <a:r>
              <a:rPr lang="en-US" dirty="0" smtClean="0"/>
              <a:t>Setting up lasers</a:t>
            </a:r>
          </a:p>
          <a:p>
            <a:r>
              <a:rPr lang="en-US" dirty="0" smtClean="0"/>
              <a:t>Laser stabilization </a:t>
            </a:r>
          </a:p>
          <a:p>
            <a:r>
              <a:rPr lang="en-US" dirty="0" smtClean="0"/>
              <a:t>Offline test</a:t>
            </a:r>
          </a:p>
          <a:p>
            <a:pPr lvl="1"/>
            <a:r>
              <a:rPr lang="en-US" dirty="0" smtClean="0"/>
              <a:t>Timing </a:t>
            </a:r>
            <a:r>
              <a:rPr lang="en-US" dirty="0" smtClean="0"/>
              <a:t>of laser pulses</a:t>
            </a:r>
          </a:p>
          <a:p>
            <a:pPr lvl="1"/>
            <a:r>
              <a:rPr lang="en-US" dirty="0" smtClean="0"/>
              <a:t>Laser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1 and 2 </a:t>
            </a:r>
            <a:r>
              <a:rPr lang="en-US" dirty="0" err="1"/>
              <a:t>P</a:t>
            </a:r>
            <a:r>
              <a:rPr lang="en-US" dirty="0" err="1" smtClean="0"/>
              <a:t>ockels</a:t>
            </a:r>
            <a:r>
              <a:rPr lang="en-US" dirty="0" smtClean="0"/>
              <a:t> cells</a:t>
            </a:r>
            <a:endParaRPr lang="en-US" dirty="0" smtClean="0"/>
          </a:p>
          <a:p>
            <a:pPr lvl="1"/>
            <a:r>
              <a:rPr lang="en-US" dirty="0" smtClean="0"/>
              <a:t>Charge exchange efficiency </a:t>
            </a:r>
          </a:p>
          <a:p>
            <a:pPr lvl="1"/>
            <a:r>
              <a:rPr lang="en-US" dirty="0" smtClean="0"/>
              <a:t>Saturation curves</a:t>
            </a:r>
          </a:p>
          <a:p>
            <a:pPr lvl="1"/>
            <a:r>
              <a:rPr lang="en-US" dirty="0" smtClean="0"/>
              <a:t>Efficiency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INVOLVEMENT:</a:t>
            </a:r>
            <a:endParaRPr lang="en-US" sz="2400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2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uclear structure studies of rare francium isotopes using Collinear Resonance Ionization Spectroscopy (CRIS)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1" t="48424" r="37442" b="22169"/>
          <a:stretch/>
        </p:blipFill>
        <p:spPr>
          <a:xfrm>
            <a:off x="3368573" y="4010442"/>
            <a:ext cx="3579691" cy="2370886"/>
          </a:xfrm>
          <a:prstGeom prst="rect">
            <a:avLst/>
          </a:prstGeom>
        </p:spPr>
      </p:pic>
      <p:pic>
        <p:nvPicPr>
          <p:cNvPr id="4099" name="Picture 3" descr="https://lh5.googleusercontent.com/CbZs-wa1P08AFtHzfdHZfs55EGNsnYkwKM5-PX8AcUHR73XZj-hbofsM-NOvX_E-vXCS_r83IiYyNIMSaEbQ9KoU7nJe_1W4ubXBE0uVmVlHu653-njSGOFLgbBrvXmd2Sfwi9r7Qb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4" r="7199"/>
          <a:stretch/>
        </p:blipFill>
        <p:spPr bwMode="auto">
          <a:xfrm>
            <a:off x="6372200" y="548680"/>
            <a:ext cx="272363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6.googleusercontent.com/HIn5YAJAu-M8ZVEAv9J9LGjLBynk8PJthzKS2AXNPh28-NDP6ACu7rmLEvBpv__7keIR9SAcRhUfva3K96c9cZ5rrH6c6oEOXuiWqLOupfmyEFCfq1w-ciSw-1OCDuWzS_FAHe3dGy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64704"/>
            <a:ext cx="2585822" cy="155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06725" y="2878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3" name="Picture 7" descr="https://lh6.googleusercontent.com/88vb0_islT0bvvQyJdDCw2GtrD0I47ffvnKKRUjSzJ2bgPnrFAVirBgQ37UP8fWjVzoG-G2UYTNYH-YGR9m5nUNC-3wDcv1mnrKx7Y3y3yoFS999To60ZYRR6Ca5NfFqdLIi9DUhHw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3" r="8314"/>
          <a:stretch/>
        </p:blipFill>
        <p:spPr bwMode="auto">
          <a:xfrm>
            <a:off x="6300192" y="2547769"/>
            <a:ext cx="2747239" cy="203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TuicNxQle7L5afKg30FCEXn4zynTwN8bhAT4fjLh0RiGekeM4r_azWGzObjkJbO1nG4eo8AS2-J7nvgr4e8nrUPIBDGH0f8gBKlcix9eXBQJU11vF9VPabE5tfyW9SkW7iufsuL1D-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97" y="2636912"/>
            <a:ext cx="2608587" cy="15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98568" y="633462"/>
            <a:ext cx="18539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FWHM </a:t>
            </a:r>
            <a:r>
              <a:rPr lang="en-US" sz="1400" dirty="0"/>
              <a:t>153 MHz</a:t>
            </a: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41575" y="2639234"/>
            <a:ext cx="218700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FWHM </a:t>
            </a:r>
            <a:r>
              <a:rPr lang="en-US" sz="1400" dirty="0"/>
              <a:t>47 MHz</a:t>
            </a: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65313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study of laser timings at CRIS</a:t>
            </a:r>
          </a:p>
          <a:p>
            <a:r>
              <a:rPr lang="en-US" dirty="0" smtClean="0"/>
              <a:t>R. P. de Groote at al. PRL 2015</a:t>
            </a:r>
            <a:endParaRPr lang="en-US" dirty="0"/>
          </a:p>
        </p:txBody>
      </p:sp>
      <p:pic>
        <p:nvPicPr>
          <p:cNvPr id="11" name="Picture 10" descr="39K_simulated.png - Google Chrome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7" t="26532" r="39186" b="15475"/>
          <a:stretch/>
        </p:blipFill>
        <p:spPr>
          <a:xfrm>
            <a:off x="323772" y="1629715"/>
            <a:ext cx="2879832" cy="2308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1124743"/>
            <a:ext cx="361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of the hyperfine</a:t>
            </a:r>
          </a:p>
          <a:p>
            <a:r>
              <a:rPr lang="en-US" dirty="0" smtClean="0"/>
              <a:t>Spectrum of </a:t>
            </a:r>
            <a:r>
              <a:rPr lang="en-US" baseline="30000" dirty="0" smtClean="0"/>
              <a:t>39</a:t>
            </a:r>
            <a:r>
              <a:rPr lang="en-US" dirty="0" smtClean="0"/>
              <a:t>K (FWHM 40 MHz)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9038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tests</a:t>
            </a:r>
            <a:endParaRPr lang="en-US" sz="3600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0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06725" y="2878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96" y="190381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tests</a:t>
            </a:r>
            <a:endParaRPr lang="en-US" sz="3600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3" descr="https://lh5.googleusercontent.com/wx8kQGIkgma7ZCLztjIDhH792AEPAJzbI8uhg7Cn4m_J1R9ThFm3jPandfxSQp0vfWsXoOUYo2lw_yvdbUqjvTEg4csvIHJQvLv6w_ox-frFMnPDGS3f1wfUH6xsJ726dkh9ew7ym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787" y="2011344"/>
            <a:ext cx="2736303" cy="206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heTXA87w9ilU0cHivgMltDVMD_Idn5s7hhcUwo9PRFnRTEVZEfGKva8Dj9dpLguB1mGxm34NoEtlDt4bzBQHxy2P7VcSnef9UAcwstrySK0IepDjbnhbcEKfmYd4ZiWR-a01Buyd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012129"/>
            <a:ext cx="3295480" cy="21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4.googleusercontent.com/Ra5Y1jQMUkk5GzoFMJN0EvvgBMafi10bAkclzaekwcyBDfnj5ZMcm4Jn8EscJOWhbgwoOuCCIybmcHDw1GFzBI7JuRXtXJ4hcXgDngrTz2aD21Sk3cGbhNlZYL0eUczU6p0ZXpxWz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986304"/>
            <a:ext cx="2736304" cy="20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05273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Saturation of transitions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7944" y="42930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92280" y="43651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5229200"/>
            <a:ext cx="357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 power was 5-8 times higher during the experiment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61376"/>
            <a:ext cx="8334000" cy="603328"/>
          </a:xfrm>
        </p:spPr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FPI for higher precision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712693"/>
              </p:ext>
            </p:extLst>
          </p:nvPr>
        </p:nvGraphicFramePr>
        <p:xfrm>
          <a:off x="395536" y="3088640"/>
          <a:ext cx="3331964" cy="340360"/>
        </p:xfrm>
        <a:graphic>
          <a:graphicData uri="http://schemas.openxmlformats.org/drawingml/2006/table">
            <a:tbl>
              <a:tblPr/>
              <a:tblGrid>
                <a:gridCol w="3331964"/>
              </a:tblGrid>
              <a:tr h="2984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 deviation :   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0.4410 MHz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10339"/>
              </p:ext>
            </p:extLst>
          </p:nvPr>
        </p:nvGraphicFramePr>
        <p:xfrm>
          <a:off x="251520" y="5949280"/>
          <a:ext cx="2959100" cy="340360"/>
        </p:xfrm>
        <a:graphic>
          <a:graphicData uri="http://schemas.openxmlformats.org/drawingml/2006/table">
            <a:tbl>
              <a:tblPr/>
              <a:tblGrid>
                <a:gridCol w="2959100"/>
              </a:tblGrid>
              <a:tr h="2984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Standard deviation :   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1.2357 MHz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FPI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8628"/>
            <a:ext cx="4464496" cy="234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FPI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75327"/>
            <a:ext cx="4392488" cy="25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PQEnFKErSkFJWUNfZJFNrhqJBSK3vl4MxdMJOmeKikUq5JRQABYJMHQhSVvDTENcjhb8n-Lfso6YuhVPgmAjTSVVtPESOKAVS4x58cP10dWZVxO8OPmJKojNs2teNDc8IlpGGFWhr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99" y="2226517"/>
            <a:ext cx="4248707" cy="31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795174" y="1538208"/>
            <a:ext cx="19052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 GHz FPI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Injection locked </a:t>
            </a:r>
            <a:r>
              <a:rPr lang="en-US" sz="1400" dirty="0" smtClean="0"/>
              <a:t>laser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538208"/>
            <a:ext cx="432048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300192" y="1970256"/>
            <a:ext cx="432048" cy="2880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experiment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online test 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postponed due to bad target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othing </a:t>
            </a:r>
            <a:r>
              <a:rPr lang="en-US" dirty="0" err="1" smtClean="0"/>
              <a:t>shortlived</a:t>
            </a:r>
            <a:r>
              <a:rPr lang="en-US" dirty="0" smtClean="0"/>
              <a:t>, high contamination</a:t>
            </a:r>
          </a:p>
          <a:p>
            <a:pPr lvl="1"/>
            <a:r>
              <a:rPr lang="en-US" baseline="30000" dirty="0" smtClean="0"/>
              <a:t>38,39,40,41,42,43,44,45,46,47,48,49</a:t>
            </a:r>
            <a:r>
              <a:rPr lang="en-US" dirty="0" smtClean="0"/>
              <a:t>K  </a:t>
            </a:r>
          </a:p>
          <a:p>
            <a:pPr marL="359637" lvl="1" indent="0">
              <a:buNone/>
            </a:pPr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B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preparation for the K experiment at CRIS</a:t>
            </a:r>
            <a:endParaRPr lang="en-US" dirty="0" smtClean="0"/>
          </a:p>
          <a:p>
            <a:pPr lvl="1"/>
            <a:r>
              <a:rPr lang="en-US" dirty="0" smtClean="0"/>
              <a:t>Low resolution and high resolution measurements</a:t>
            </a:r>
          </a:p>
          <a:p>
            <a:pPr lvl="1"/>
            <a:r>
              <a:rPr lang="en-US" dirty="0" smtClean="0"/>
              <a:t>Contamination, background</a:t>
            </a:r>
          </a:p>
          <a:p>
            <a:pPr lvl="1"/>
            <a:r>
              <a:rPr lang="en-US" dirty="0" smtClean="0"/>
              <a:t>Stability of the system</a:t>
            </a:r>
          </a:p>
          <a:p>
            <a:pPr lvl="1"/>
            <a:r>
              <a:rPr lang="en-US" dirty="0" smtClean="0"/>
              <a:t>Isotope shifts</a:t>
            </a:r>
          </a:p>
          <a:p>
            <a:pPr lvl="1"/>
            <a:r>
              <a:rPr lang="en-US" dirty="0" smtClean="0"/>
              <a:t>line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 experiment  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980728"/>
            <a:ext cx="4040188" cy="6397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700808"/>
            <a:ext cx="8784976" cy="3798000"/>
          </a:xfrm>
        </p:spPr>
        <p:txBody>
          <a:bodyPr/>
          <a:lstStyle/>
          <a:p>
            <a:r>
              <a:rPr lang="en-US" dirty="0" smtClean="0"/>
              <a:t>Optimal laser timings for search mode and high resolution mode</a:t>
            </a:r>
          </a:p>
          <a:p>
            <a:r>
              <a:rPr lang="en-US" dirty="0" smtClean="0"/>
              <a:t>Optimal laser power</a:t>
            </a:r>
          </a:p>
          <a:p>
            <a:r>
              <a:rPr lang="en-US" dirty="0" smtClean="0"/>
              <a:t>Stable laser system</a:t>
            </a:r>
          </a:p>
          <a:p>
            <a:r>
              <a:rPr lang="en-US" dirty="0" smtClean="0"/>
              <a:t>Reliable laser stabilization system</a:t>
            </a:r>
          </a:p>
          <a:p>
            <a:r>
              <a:rPr lang="en-US" dirty="0" smtClean="0"/>
              <a:t>Offline efficiency 1 in 300</a:t>
            </a:r>
          </a:p>
          <a:p>
            <a:r>
              <a:rPr lang="en-US" dirty="0" smtClean="0"/>
              <a:t>Online efficiency 1 in 500 </a:t>
            </a:r>
          </a:p>
          <a:p>
            <a:endParaRPr lang="en-US" dirty="0"/>
          </a:p>
          <a:p>
            <a:r>
              <a:rPr lang="en-US" dirty="0" smtClean="0"/>
              <a:t>No new results</a:t>
            </a:r>
          </a:p>
          <a:p>
            <a:r>
              <a:rPr lang="en-US" dirty="0" smtClean="0"/>
              <a:t>Systematic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Arenberg</a:t>
            </a:r>
            <a:r>
              <a:rPr lang="en-US" dirty="0" smtClean="0"/>
              <a:t> doctoral school</a:t>
            </a:r>
          </a:p>
          <a:p>
            <a:r>
              <a:rPr lang="en-US" dirty="0" smtClean="0"/>
              <a:t>First year </a:t>
            </a:r>
          </a:p>
          <a:p>
            <a:r>
              <a:rPr lang="en-US" dirty="0" smtClean="0"/>
              <a:t>Second year </a:t>
            </a:r>
          </a:p>
          <a:p>
            <a:r>
              <a:rPr lang="en-US" dirty="0" smtClean="0"/>
              <a:t>Teaching duties</a:t>
            </a:r>
          </a:p>
          <a:p>
            <a:r>
              <a:rPr lang="en-US" dirty="0" smtClean="0"/>
              <a:t>Timeline </a:t>
            </a:r>
            <a:endParaRPr lang="en-US" dirty="0" smtClean="0"/>
          </a:p>
          <a:p>
            <a:r>
              <a:rPr lang="en-US" dirty="0" smtClean="0"/>
              <a:t>Outlook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00" y="1484785"/>
            <a:ext cx="8334000" cy="4293214"/>
          </a:xfrm>
        </p:spPr>
        <p:txBody>
          <a:bodyPr/>
          <a:lstStyle/>
          <a:p>
            <a:r>
              <a:rPr lang="en-US" dirty="0" smtClean="0"/>
              <a:t>Data obtained in the neutron rich Ra experiment at CRIS</a:t>
            </a:r>
          </a:p>
          <a:p>
            <a:r>
              <a:rPr lang="en-US" dirty="0" smtClean="0"/>
              <a:t>Offline data from the In test</a:t>
            </a:r>
          </a:p>
          <a:p>
            <a:endParaRPr lang="en-US" dirty="0"/>
          </a:p>
          <a:p>
            <a:r>
              <a:rPr lang="en-US" dirty="0" smtClean="0"/>
              <a:t>K offline tests </a:t>
            </a:r>
          </a:p>
          <a:p>
            <a:r>
              <a:rPr lang="en-US" dirty="0" smtClean="0"/>
              <a:t>K online test</a:t>
            </a:r>
          </a:p>
          <a:p>
            <a:endParaRPr lang="en-US" dirty="0"/>
          </a:p>
          <a:p>
            <a:r>
              <a:rPr lang="en-US" dirty="0" smtClean="0"/>
              <a:t>In-depth study of the line shapes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Teaching duties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year students</a:t>
            </a:r>
          </a:p>
          <a:p>
            <a:r>
              <a:rPr lang="en-US" sz="1800" dirty="0" smtClean="0"/>
              <a:t>PIPS as charged particle detectors, Basic Experimental Techniques in Physics, Vincent </a:t>
            </a:r>
            <a:r>
              <a:rPr lang="en-US" sz="1800" dirty="0" err="1" smtClean="0"/>
              <a:t>Verelst</a:t>
            </a:r>
            <a:r>
              <a:rPr lang="en-US" sz="1800" dirty="0" smtClean="0"/>
              <a:t> and Sander </a:t>
            </a:r>
            <a:r>
              <a:rPr lang="en-US" sz="1800" dirty="0" err="1" smtClean="0"/>
              <a:t>Belmans</a:t>
            </a:r>
            <a:r>
              <a:rPr lang="en-US" sz="1800" dirty="0" smtClean="0"/>
              <a:t>, 2015-2016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year students</a:t>
            </a:r>
          </a:p>
          <a:p>
            <a:r>
              <a:rPr lang="en-US" sz="1800" dirty="0" smtClean="0"/>
              <a:t>Laser beam simulations through optical systems, Victor </a:t>
            </a:r>
            <a:r>
              <a:rPr lang="en-US" sz="1800" dirty="0" err="1" smtClean="0"/>
              <a:t>Vereet</a:t>
            </a:r>
            <a:r>
              <a:rPr lang="en-US" sz="1800" dirty="0" smtClean="0"/>
              <a:t> and Max </a:t>
            </a:r>
            <a:r>
              <a:rPr lang="en-US" sz="1800" dirty="0" err="1" smtClean="0"/>
              <a:t>Schonlank</a:t>
            </a:r>
            <a:r>
              <a:rPr lang="en-US" sz="1800" dirty="0" smtClean="0"/>
              <a:t> 2015-2016</a:t>
            </a:r>
          </a:p>
          <a:p>
            <a:r>
              <a:rPr lang="en-US" sz="1800" dirty="0" smtClean="0"/>
              <a:t>Charge radii of Ra isotopes, Vincent </a:t>
            </a:r>
            <a:r>
              <a:rPr lang="en-US" sz="1800" dirty="0" err="1" smtClean="0"/>
              <a:t>Verelst</a:t>
            </a:r>
            <a:r>
              <a:rPr lang="en-US" sz="1800" dirty="0" smtClean="0"/>
              <a:t> and Matthias </a:t>
            </a:r>
            <a:r>
              <a:rPr lang="en-US" sz="1800" dirty="0" err="1" smtClean="0"/>
              <a:t>Rasschaert</a:t>
            </a:r>
            <a:r>
              <a:rPr lang="en-US" sz="1800" dirty="0" smtClean="0"/>
              <a:t>, 2016-2017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Master student</a:t>
            </a:r>
          </a:p>
          <a:p>
            <a:r>
              <a:rPr lang="en-US" sz="1800" dirty="0" smtClean="0"/>
              <a:t>Laser spectroscopy of Ra  isotopes, Dries De </a:t>
            </a:r>
            <a:r>
              <a:rPr lang="en-US" sz="1800" dirty="0" err="1" smtClean="0"/>
              <a:t>Maesschalck</a:t>
            </a:r>
            <a:r>
              <a:rPr lang="en-US" sz="1800" dirty="0" smtClean="0"/>
              <a:t>, 2016-2017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29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line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042" y="1449272"/>
            <a:ext cx="8334000" cy="442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This </a:t>
            </a:r>
            <a:r>
              <a:rPr lang="en-US" b="1" dirty="0"/>
              <a:t>year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Data analysis of the K offline and online test</a:t>
            </a:r>
          </a:p>
          <a:p>
            <a:r>
              <a:rPr lang="en-US" dirty="0" smtClean="0"/>
              <a:t>ECT* Talent school</a:t>
            </a:r>
          </a:p>
          <a:p>
            <a:r>
              <a:rPr lang="en-US" dirty="0" smtClean="0"/>
              <a:t>Preparation for the neutron deficient  In and </a:t>
            </a:r>
            <a:r>
              <a:rPr lang="en-US" dirty="0" err="1" smtClean="0"/>
              <a:t>Sn</a:t>
            </a:r>
            <a:endParaRPr lang="en-US" dirty="0" smtClean="0"/>
          </a:p>
          <a:p>
            <a:r>
              <a:rPr lang="en-US" dirty="0" err="1" smtClean="0"/>
              <a:t>Ga</a:t>
            </a:r>
            <a:r>
              <a:rPr lang="en-US" dirty="0" smtClean="0"/>
              <a:t> experiment</a:t>
            </a:r>
          </a:p>
          <a:p>
            <a:endParaRPr lang="en-US" dirty="0" smtClean="0"/>
          </a:p>
          <a:p>
            <a:r>
              <a:rPr lang="en-US" dirty="0" smtClean="0"/>
              <a:t>Moving to CERN</a:t>
            </a:r>
          </a:p>
          <a:p>
            <a:r>
              <a:rPr lang="en-US" dirty="0" smtClean="0"/>
              <a:t>In-depth study of the K and </a:t>
            </a:r>
            <a:r>
              <a:rPr lang="en-US" dirty="0" err="1" smtClean="0"/>
              <a:t>Sn</a:t>
            </a:r>
            <a:r>
              <a:rPr lang="en-US" dirty="0" smtClean="0"/>
              <a:t> regions</a:t>
            </a:r>
          </a:p>
          <a:p>
            <a:r>
              <a:rPr lang="en-US" dirty="0" smtClean="0"/>
              <a:t>Theoretical background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16E8A"/>
                </a:solidFill>
              </a:rPr>
              <a:t>Timeline</a:t>
            </a:r>
            <a:endParaRPr lang="en-US" b="1" dirty="0">
              <a:solidFill>
                <a:srgbClr val="116E8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Next year:</a:t>
            </a:r>
          </a:p>
          <a:p>
            <a:r>
              <a:rPr lang="en-US" dirty="0"/>
              <a:t>K experiment</a:t>
            </a:r>
          </a:p>
          <a:p>
            <a:r>
              <a:rPr lang="en-US" dirty="0"/>
              <a:t>Data analysis</a:t>
            </a:r>
          </a:p>
          <a:p>
            <a:r>
              <a:rPr lang="en-US" dirty="0" smtClean="0"/>
              <a:t>Publishing</a:t>
            </a:r>
          </a:p>
          <a:p>
            <a:r>
              <a:rPr lang="en-US" dirty="0" smtClean="0"/>
              <a:t>Presenting our work at conferences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2019:</a:t>
            </a:r>
          </a:p>
          <a:p>
            <a:r>
              <a:rPr lang="en-US" dirty="0" smtClean="0"/>
              <a:t>Start writing my 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Arenberg</a:t>
            </a:r>
            <a:r>
              <a:rPr lang="en-US" dirty="0"/>
              <a:t> doctoral school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Arenberg</a:t>
            </a:r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doctoral school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 supervisory committee</a:t>
            </a:r>
          </a:p>
          <a:p>
            <a:r>
              <a:rPr lang="en-US" dirty="0" smtClean="0"/>
              <a:t>Blueprint doctoral training</a:t>
            </a:r>
          </a:p>
          <a:p>
            <a:r>
              <a:rPr lang="en-US" dirty="0" smtClean="0"/>
              <a:t>Seminar scientific integrity </a:t>
            </a:r>
          </a:p>
          <a:p>
            <a:r>
              <a:rPr lang="en-US" dirty="0" smtClean="0"/>
              <a:t>Teacher assistant training</a:t>
            </a:r>
          </a:p>
          <a:p>
            <a:endParaRPr lang="en-US" dirty="0"/>
          </a:p>
          <a:p>
            <a:r>
              <a:rPr lang="en-US" dirty="0" smtClean="0"/>
              <a:t>Science communication and outreach </a:t>
            </a:r>
          </a:p>
          <a:p>
            <a:r>
              <a:rPr lang="en-US" dirty="0" smtClean="0"/>
              <a:t>Mid term report</a:t>
            </a:r>
          </a:p>
          <a:p>
            <a:endParaRPr lang="en-US" dirty="0"/>
          </a:p>
          <a:p>
            <a:r>
              <a:rPr lang="en-US" dirty="0" smtClean="0"/>
              <a:t>Academic English: writing and presentation skills</a:t>
            </a:r>
            <a:endParaRPr lang="en-US" dirty="0"/>
          </a:p>
        </p:txBody>
      </p:sp>
      <p:pic>
        <p:nvPicPr>
          <p:cNvPr id="1026" name="Picture 2" descr="Image result for check sign clip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77032"/>
            <a:ext cx="540060" cy="4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 sign clip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540060" cy="4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check sign clip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57606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 sign clip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36912"/>
            <a:ext cx="576064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year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Work @ CRIS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17353" r="1303" b="2000"/>
          <a:stretch/>
        </p:blipFill>
        <p:spPr bwMode="auto">
          <a:xfrm>
            <a:off x="11250" y="1990857"/>
            <a:ext cx="7318807" cy="439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799544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Pulsed </a:t>
            </a:r>
            <a:r>
              <a:rPr lang="en-US" dirty="0" err="1" smtClean="0"/>
              <a:t>Ti:sa</a:t>
            </a:r>
            <a:r>
              <a:rPr lang="en-US" dirty="0" smtClean="0"/>
              <a:t> ring cavity – slave laser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CW </a:t>
            </a:r>
            <a:r>
              <a:rPr lang="en-US" dirty="0" err="1" smtClean="0"/>
              <a:t>Ti:sa</a:t>
            </a:r>
            <a:r>
              <a:rPr lang="en-US" dirty="0" smtClean="0"/>
              <a:t> laser – master laser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power pulses with spectral properties of the </a:t>
            </a:r>
            <a:r>
              <a:rPr lang="en-US" dirty="0" err="1" smtClean="0"/>
              <a:t>cw</a:t>
            </a:r>
            <a:r>
              <a:rPr lang="en-US" dirty="0" smtClean="0"/>
              <a:t>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higher frequency generation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0087" y="116632"/>
            <a:ext cx="7059969" cy="18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year – main project 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32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Injection locked laser has been successfully used in the neutron-rich Cu and In experiment at CRIS</a:t>
            </a:r>
          </a:p>
          <a:p>
            <a:r>
              <a:rPr lang="en-US" dirty="0" smtClean="0"/>
              <a:t>Working with </a:t>
            </a:r>
            <a:r>
              <a:rPr lang="en-US" dirty="0" err="1" smtClean="0"/>
              <a:t>Ti:sa</a:t>
            </a:r>
            <a:r>
              <a:rPr lang="en-US" dirty="0" smtClean="0"/>
              <a:t> and dye lasers at CRIS</a:t>
            </a:r>
          </a:p>
          <a:p>
            <a:pPr lvl="1"/>
            <a:r>
              <a:rPr lang="en-US" dirty="0" smtClean="0"/>
              <a:t>Setting up for experiment</a:t>
            </a:r>
          </a:p>
          <a:p>
            <a:pPr lvl="1"/>
            <a:r>
              <a:rPr lang="en-US" dirty="0" smtClean="0"/>
              <a:t>Maintenance </a:t>
            </a:r>
          </a:p>
          <a:p>
            <a:pPr lvl="1"/>
            <a:r>
              <a:rPr lang="en-US" dirty="0" smtClean="0"/>
              <a:t>Higher harmonic generation</a:t>
            </a:r>
          </a:p>
          <a:p>
            <a:r>
              <a:rPr lang="en-US" dirty="0" smtClean="0"/>
              <a:t>Basic knowledge of the </a:t>
            </a:r>
            <a:r>
              <a:rPr lang="en-US" dirty="0" err="1" smtClean="0"/>
              <a:t>beamline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First data analysis</a:t>
            </a:r>
          </a:p>
          <a:p>
            <a:r>
              <a:rPr lang="en-US" dirty="0" smtClean="0"/>
              <a:t>Planning an experiment at CRIS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44624"/>
            <a:ext cx="5094000" cy="9001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nl-BE" sz="36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year </a:t>
            </a:r>
            <a:endParaRPr lang="en-US" b="1" dirty="0">
              <a:solidFill>
                <a:srgbClr val="116E8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82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 </a:t>
            </a:r>
            <a:r>
              <a:rPr lang="en-US" dirty="0"/>
              <a:t>year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Preparations for 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Preparations for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US" b="1" dirty="0" smtClean="0">
                <a:solidFill>
                  <a:srgbClr val="116E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endParaRPr lang="en-US" b="1" dirty="0">
              <a:solidFill>
                <a:srgbClr val="14769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9155" name="Picture 6" descr="Résultat de recherche d'images pour &quot;DL pro toptic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21163"/>
            <a:ext cx="216058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Content Placeholder 2"/>
          <p:cNvSpPr>
            <a:spLocks noGrp="1"/>
          </p:cNvSpPr>
          <p:nvPr>
            <p:ph idx="1"/>
          </p:nvPr>
        </p:nvSpPr>
        <p:spPr>
          <a:xfrm>
            <a:off x="250825" y="1557338"/>
            <a:ext cx="8334375" cy="44275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 smtClean="0">
                <a:latin typeface="Arial" charset="0"/>
                <a:cs typeface="Arial" charset="0"/>
              </a:rPr>
              <a:t>Stable frequency reference </a:t>
            </a: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 Hyperfine transition </a:t>
            </a:r>
          </a:p>
          <a:p>
            <a:pPr eaLnBrk="1" hangingPunct="1">
              <a:defRPr/>
            </a:pP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Spectroscopy of K or </a:t>
            </a:r>
            <a:r>
              <a:rPr lang="en-US" altLang="en-US" sz="2000" dirty="0" err="1" smtClean="0">
                <a:latin typeface="Arial" charset="0"/>
                <a:cs typeface="Arial" charset="0"/>
                <a:sym typeface="Wingdings" pitchFamily="2" charset="2"/>
              </a:rPr>
              <a:t>Rb</a:t>
            </a:r>
            <a:endParaRPr lang="en-US" altLang="en-US" sz="2000" dirty="0" smtClean="0">
              <a:latin typeface="Arial" charset="0"/>
              <a:cs typeface="Arial" charset="0"/>
              <a:sym typeface="Wingdings" pitchFamily="2" charset="2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  <a:sym typeface="Wingdings" pitchFamily="2" charset="2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en-US" sz="2000" dirty="0" smtClean="0">
              <a:latin typeface="Arial" charset="0"/>
              <a:cs typeface="Arial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Diode laser</a:t>
            </a:r>
          </a:p>
          <a:p>
            <a:pPr eaLnBrk="1" hangingPunct="1">
              <a:defRPr/>
            </a:pP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Vapor cell filled with K, </a:t>
            </a:r>
            <a:r>
              <a:rPr lang="en-US" altLang="en-US" sz="2000" dirty="0" err="1" smtClean="0">
                <a:latin typeface="Arial" charset="0"/>
                <a:cs typeface="Arial" charset="0"/>
                <a:sym typeface="Wingdings" pitchFamily="2" charset="2"/>
              </a:rPr>
              <a:t>Rb</a:t>
            </a: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 and Cs</a:t>
            </a:r>
          </a:p>
          <a:p>
            <a:pPr eaLnBrk="1" hangingPunct="1">
              <a:defRPr/>
            </a:pP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Locking electronics</a:t>
            </a:r>
          </a:p>
          <a:p>
            <a:pPr eaLnBrk="1" hangingPunct="1">
              <a:defRPr/>
            </a:pPr>
            <a:r>
              <a:rPr lang="en-US" altLang="en-US" sz="2000" dirty="0" smtClean="0">
                <a:latin typeface="Arial" charset="0"/>
                <a:cs typeface="Arial" charset="0"/>
                <a:sym typeface="Wingdings" pitchFamily="2" charset="2"/>
              </a:rPr>
              <a:t>FPI (1 or more)</a:t>
            </a:r>
          </a:p>
          <a:p>
            <a:pPr eaLnBrk="1" hangingPunct="1">
              <a:defRPr/>
            </a:pPr>
            <a:r>
              <a:rPr lang="en-US" altLang="en-US" sz="2000" dirty="0" err="1" smtClean="0">
                <a:latin typeface="Arial" charset="0"/>
                <a:cs typeface="Arial" charset="0"/>
                <a:sym typeface="Wingdings" pitchFamily="2" charset="2"/>
              </a:rPr>
              <a:t>Wavemeter</a:t>
            </a: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1757363"/>
            <a:ext cx="2128838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7451725" y="3357563"/>
            <a:ext cx="468313" cy="1008062"/>
          </a:xfrm>
          <a:prstGeom prst="downArrow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884" name="TextBox 3"/>
          <p:cNvSpPr txBox="1">
            <a:spLocks noChangeArrowheads="1"/>
          </p:cNvSpPr>
          <p:nvPr/>
        </p:nvSpPr>
        <p:spPr bwMode="auto">
          <a:xfrm>
            <a:off x="5148263" y="4941888"/>
            <a:ext cx="2028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Stable frequency reference</a:t>
            </a:r>
          </a:p>
        </p:txBody>
      </p:sp>
    </p:spTree>
    <p:extLst>
      <p:ext uri="{BB962C8B-B14F-4D97-AF65-F5344CB8AC3E}">
        <p14:creationId xmlns:p14="http://schemas.microsoft.com/office/powerpoint/2010/main" val="20849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1133</TotalTime>
  <Words>729</Words>
  <Application>Microsoft Office PowerPoint</Application>
  <PresentationFormat>On-screen Show (4:3)</PresentationFormat>
  <Paragraphs>234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Corporate-KU Leuven-Liggend-Achtergrond Wit</vt:lpstr>
      <vt:lpstr>Corporate-KU Leuven-Liggend-Achtergrond Wit en Watermerk</vt:lpstr>
      <vt:lpstr>Mid term report </vt:lpstr>
      <vt:lpstr>Overview </vt:lpstr>
      <vt:lpstr>Arenberg doctoral school </vt:lpstr>
      <vt:lpstr>Arenberg doctoral school</vt:lpstr>
      <vt:lpstr>First year </vt:lpstr>
      <vt:lpstr>PowerPoint Presentation</vt:lpstr>
      <vt:lpstr>PowerPoint Presentation</vt:lpstr>
      <vt:lpstr>Second year </vt:lpstr>
      <vt:lpstr>Second year</vt:lpstr>
      <vt:lpstr>PowerPoint Presentation</vt:lpstr>
      <vt:lpstr>In experiment</vt:lpstr>
      <vt:lpstr>In experiment</vt:lpstr>
      <vt:lpstr>K experiment</vt:lpstr>
      <vt:lpstr>K experiment</vt:lpstr>
      <vt:lpstr>PowerPoint Presentation</vt:lpstr>
      <vt:lpstr>PowerPoint Presentation</vt:lpstr>
      <vt:lpstr>FPI for higher precision</vt:lpstr>
      <vt:lpstr>K experiment  online test </vt:lpstr>
      <vt:lpstr>K experiment  </vt:lpstr>
      <vt:lpstr>Data analysis</vt:lpstr>
      <vt:lpstr>Teaching duties </vt:lpstr>
      <vt:lpstr>PowerPoint Presentation</vt:lpstr>
      <vt:lpstr>Timeline</vt:lpstr>
      <vt:lpstr>Time line</vt:lpstr>
      <vt:lpstr>Timeline</vt:lpstr>
      <vt:lpstr>PowerPoint Presentation</vt:lpstr>
      <vt:lpstr>PowerPoint Presentation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User</cp:lastModifiedBy>
  <cp:revision>69</cp:revision>
  <dcterms:created xsi:type="dcterms:W3CDTF">2012-07-10T07:57:57Z</dcterms:created>
  <dcterms:modified xsi:type="dcterms:W3CDTF">2017-06-25T18:43:09Z</dcterms:modified>
</cp:coreProperties>
</file>