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</p:sldIdLst>
  <p:sldSz cx="9144000" cy="5143500" type="screen16x9"/>
  <p:notesSz cx="6858000" cy="9144000"/>
  <p:embeddedFontLs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D59121-7059-4DE7-B170-7620DB9BCB31}">
  <a:tblStyle styleId="{0ED59121-7059-4DE7-B170-7620DB9BCB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286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404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149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532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454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77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93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14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3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14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87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21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95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92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799" y="1090750"/>
            <a:ext cx="5459819" cy="2956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3200" dirty="0"/>
              <a:t>Applying a logistic regression model to a vehicle loan data set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CC58C-E556-40F4-A28D-6792684FAA73}"/>
              </a:ext>
            </a:extLst>
          </p:cNvPr>
          <p:cNvSpPr txBox="1"/>
          <p:nvPr/>
        </p:nvSpPr>
        <p:spPr>
          <a:xfrm>
            <a:off x="4338084" y="4281377"/>
            <a:ext cx="440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	Presenter :Michael Meyer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validation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9980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C-statistic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ROC curve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 dirty="0"/>
              <a:t>Lift Curve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 dirty="0"/>
              <a:t>Empirical CDF and K-S Statistic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 dirty="0"/>
              <a:t>Confusion Matrix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GB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GB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ABDE5D9-95D5-45FE-9A41-4F76DA183EB6}"/>
              </a:ext>
            </a:extLst>
          </p:cNvPr>
          <p:cNvSpPr txBox="1"/>
          <p:nvPr/>
        </p:nvSpPr>
        <p:spPr>
          <a:xfrm>
            <a:off x="870450" y="1347555"/>
            <a:ext cx="558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 Condensed Light" panose="020B0604020202020204" charset="0"/>
                <a:ea typeface="Roboto Condensed Light" panose="020B0604020202020204" charset="0"/>
              </a:rPr>
              <a:t>Performance measures</a:t>
            </a:r>
          </a:p>
        </p:txBody>
      </p:sp>
    </p:spTree>
    <p:extLst>
      <p:ext uri="{BB962C8B-B14F-4D97-AF65-F5344CB8AC3E}">
        <p14:creationId xmlns:p14="http://schemas.microsoft.com/office/powerpoint/2010/main" val="388926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ROC curve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9980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GB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GB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7E907B6-DE21-4BB0-8F68-E99C7CA19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75" y="1347555"/>
            <a:ext cx="3866199" cy="375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4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lift curve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9980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GB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GB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73230E-9E6A-4B8B-A0D1-5CE621E5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07" y="1372851"/>
            <a:ext cx="4908486" cy="37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CDF of non-defaults and defaults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9980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GB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GB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3B5D48-DD73-4DEF-9BBC-B1D7DA19C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07" y="1360967"/>
            <a:ext cx="3802842" cy="37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9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Confusion Matrix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9980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GB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GB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1EB52B8-3F30-45CA-81AA-0E7EC7C7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8" y="2078269"/>
            <a:ext cx="3441207" cy="2984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B5D6B1-C449-4102-81D8-73EA4780C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476" y="2078269"/>
            <a:ext cx="4204025" cy="24906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6BC449-B09B-469C-9898-FD3E722B79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41" t="8102" r="786" b="10164"/>
          <a:stretch/>
        </p:blipFill>
        <p:spPr>
          <a:xfrm>
            <a:off x="282216" y="1200097"/>
            <a:ext cx="7933207" cy="8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5"/>
                </a:solidFill>
              </a:rPr>
              <a:t>Conclusion</a:t>
            </a:r>
            <a:endParaRPr sz="7200" dirty="0">
              <a:solidFill>
                <a:schemeClr val="accent5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83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of project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The data set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Assumptions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 dirty="0"/>
              <a:t>Aim of the project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064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Methodology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106325" y="2296509"/>
            <a:ext cx="3424125" cy="1389443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Prepare the inputs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2705983" y="2296508"/>
            <a:ext cx="3051298" cy="1389432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Build the model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022579" y="2296509"/>
            <a:ext cx="2959593" cy="138942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Test the flexibility of </a:t>
              </a:r>
              <a:r>
                <a:rPr lang="en-ZA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model</a:t>
              </a: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690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729215" y="1605425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Categorize data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Variable transformation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Judgemental screening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Missing values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Splitting between training and validation data sets.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626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Exploratory data analysis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729215" y="1605425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Outlier detection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Investigating distribution of inputs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Testing signifance levels and correlations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Scaling continous variables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SWOE coding for categorical variables.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936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Variable screening</a:t>
            </a:r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548720" y="1835287"/>
            <a:ext cx="4069280" cy="2915638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Detecting non-linear assocociations</a:t>
            </a:r>
            <a:endParaRPr sz="24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364568" y="1888449"/>
            <a:ext cx="4108195" cy="2862475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Reducing redundant variables: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 clustring</a:t>
            </a:r>
            <a:endParaRPr sz="2800"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648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screening results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FC1E001-CAEB-4F24-A0C2-060051A9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08" y="1341082"/>
            <a:ext cx="1986600" cy="3710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604071-3F6E-484D-85CB-31A68EF4C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526" y="1753519"/>
            <a:ext cx="5258400" cy="3198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A4610A-FDB3-4BB5-AA07-F3FEB7A73A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222" t="58012" r="30762" b="31172"/>
          <a:stretch/>
        </p:blipFill>
        <p:spPr>
          <a:xfrm>
            <a:off x="2805140" y="1354238"/>
            <a:ext cx="1986600" cy="5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9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Fitting the model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757507" y="2120093"/>
            <a:ext cx="2363857" cy="2310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2000" b="1" dirty="0"/>
              <a:t>Select applicable type of model</a:t>
            </a:r>
            <a:endParaRPr sz="20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2881865" y="2134939"/>
            <a:ext cx="2194706" cy="265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ZA" sz="2000" b="1" dirty="0"/>
              <a:t>Types of variable selection</a:t>
            </a:r>
            <a:endParaRPr sz="2000" b="1" dirty="0"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4859789" y="2134939"/>
            <a:ext cx="2253522" cy="2583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2000" b="1" dirty="0"/>
              <a:t>Detecting Interactions</a:t>
            </a:r>
            <a:endParaRPr sz="20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A7C3AC-B9BC-4832-87D3-CA4562DFC4D1}"/>
              </a:ext>
            </a:extLst>
          </p:cNvPr>
          <p:cNvSpPr txBox="1"/>
          <p:nvPr/>
        </p:nvSpPr>
        <p:spPr>
          <a:xfrm>
            <a:off x="870450" y="1529094"/>
            <a:ext cx="558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 Condensed Light" panose="020B0604020202020204" charset="0"/>
                <a:ea typeface="Roboto Condensed Light" panose="020B0604020202020204" charset="0"/>
              </a:rPr>
              <a:t>Model selection</a:t>
            </a:r>
          </a:p>
        </p:txBody>
      </p:sp>
      <p:sp>
        <p:nvSpPr>
          <p:cNvPr id="16" name="Google Shape;284;p19">
            <a:extLst>
              <a:ext uri="{FF2B5EF4-FFF2-40B4-BE49-F238E27FC236}">
                <a16:creationId xmlns:a16="http://schemas.microsoft.com/office/drawing/2014/main" id="{D5519FD2-CEEE-4EE4-BB2C-D86E1D7DA108}"/>
              </a:ext>
            </a:extLst>
          </p:cNvPr>
          <p:cNvSpPr txBox="1">
            <a:spLocks/>
          </p:cNvSpPr>
          <p:nvPr/>
        </p:nvSpPr>
        <p:spPr>
          <a:xfrm>
            <a:off x="1803123" y="3081411"/>
            <a:ext cx="2075950" cy="23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ZA" sz="2000" b="1" dirty="0"/>
              <a:t>Model fit statistics</a:t>
            </a:r>
          </a:p>
        </p:txBody>
      </p:sp>
      <p:sp>
        <p:nvSpPr>
          <p:cNvPr id="17" name="Google Shape;284;p19">
            <a:extLst>
              <a:ext uri="{FF2B5EF4-FFF2-40B4-BE49-F238E27FC236}">
                <a16:creationId xmlns:a16="http://schemas.microsoft.com/office/drawing/2014/main" id="{7FA7F93A-EAD4-41A5-9916-E791C04BA3EE}"/>
              </a:ext>
            </a:extLst>
          </p:cNvPr>
          <p:cNvSpPr txBox="1">
            <a:spLocks/>
          </p:cNvSpPr>
          <p:nvPr/>
        </p:nvSpPr>
        <p:spPr>
          <a:xfrm>
            <a:off x="3919840" y="3215421"/>
            <a:ext cx="2075950" cy="23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/>
            <a:r>
              <a:rPr lang="en-ZA" sz="2000" b="1" dirty="0"/>
              <a:t>Final model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Font typeface="Roboto Condensed Light"/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62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Final model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376;p25">
            <a:extLst>
              <a:ext uri="{FF2B5EF4-FFF2-40B4-BE49-F238E27FC236}">
                <a16:creationId xmlns:a16="http://schemas.microsoft.com/office/drawing/2014/main" id="{E4AB2A58-D6D6-4E50-8325-6EF8AB91BABB}"/>
              </a:ext>
            </a:extLst>
          </p:cNvPr>
          <p:cNvGrpSpPr/>
          <p:nvPr/>
        </p:nvGrpSpPr>
        <p:grpSpPr>
          <a:xfrm>
            <a:off x="5547193" y="1839406"/>
            <a:ext cx="3268047" cy="1236947"/>
            <a:chOff x="185742" y="1287960"/>
            <a:chExt cx="8044527" cy="2067200"/>
          </a:xfrm>
        </p:grpSpPr>
        <p:sp>
          <p:nvSpPr>
            <p:cNvPr id="16" name="Google Shape;377;p25">
              <a:extLst>
                <a:ext uri="{FF2B5EF4-FFF2-40B4-BE49-F238E27FC236}">
                  <a16:creationId xmlns:a16="http://schemas.microsoft.com/office/drawing/2014/main" id="{0041D635-4ABF-4835-8020-01D1C3077499}"/>
                </a:ext>
              </a:extLst>
            </p:cNvPr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7" name="Google Shape;378;p25">
              <a:extLst>
                <a:ext uri="{FF2B5EF4-FFF2-40B4-BE49-F238E27FC236}">
                  <a16:creationId xmlns:a16="http://schemas.microsoft.com/office/drawing/2014/main" id="{E28FE4E0-BB86-4FE4-A2C0-6C9BDDA94603}"/>
                </a:ext>
              </a:extLst>
            </p:cNvPr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8" name="Google Shape;379;p25">
              <a:extLst>
                <a:ext uri="{FF2B5EF4-FFF2-40B4-BE49-F238E27FC236}">
                  <a16:creationId xmlns:a16="http://schemas.microsoft.com/office/drawing/2014/main" id="{C5A9F89F-0F1F-4718-B04C-179A010C825C}"/>
                </a:ext>
              </a:extLst>
            </p:cNvPr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9" name="Google Shape;380;p25">
              <a:extLst>
                <a:ext uri="{FF2B5EF4-FFF2-40B4-BE49-F238E27FC236}">
                  <a16:creationId xmlns:a16="http://schemas.microsoft.com/office/drawing/2014/main" id="{DF0A7764-BD18-4E27-8813-976566F92D78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0" name="Google Shape;381;p25">
              <a:extLst>
                <a:ext uri="{FF2B5EF4-FFF2-40B4-BE49-F238E27FC236}">
                  <a16:creationId xmlns:a16="http://schemas.microsoft.com/office/drawing/2014/main" id="{34608870-9E49-4B22-9CBF-4C183086EA90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1" name="Google Shape;382;p25">
            <a:extLst>
              <a:ext uri="{FF2B5EF4-FFF2-40B4-BE49-F238E27FC236}">
                <a16:creationId xmlns:a16="http://schemas.microsoft.com/office/drawing/2014/main" id="{1D29C004-209F-4462-BDC0-5290011688FA}"/>
              </a:ext>
            </a:extLst>
          </p:cNvPr>
          <p:cNvSpPr txBox="1">
            <a:spLocks/>
          </p:cNvSpPr>
          <p:nvPr/>
        </p:nvSpPr>
        <p:spPr>
          <a:xfrm>
            <a:off x="5799836" y="2125586"/>
            <a:ext cx="2941054" cy="66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" sz="1600" dirty="0">
                <a:solidFill>
                  <a:srgbClr val="3F5378"/>
                </a:solidFill>
              </a:rPr>
              <a:t>The c-statistic for the model on the training data is 0.635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BB55B-CFD3-4197-974F-945BF1A9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8" y="1571350"/>
            <a:ext cx="5106743" cy="32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3277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174</Words>
  <Application>Microsoft Office PowerPoint</Application>
  <PresentationFormat>On-screen Show (16:9)</PresentationFormat>
  <Paragraphs>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Arvo</vt:lpstr>
      <vt:lpstr>Roboto Condensed Light</vt:lpstr>
      <vt:lpstr>Roboto Condensed</vt:lpstr>
      <vt:lpstr>Salerio template</vt:lpstr>
      <vt:lpstr>Applying a logistic regression model to a vehicle loan data set</vt:lpstr>
      <vt:lpstr>Context of project</vt:lpstr>
      <vt:lpstr>Basic Methodology</vt:lpstr>
      <vt:lpstr>Data preprocessing</vt:lpstr>
      <vt:lpstr>Exploratory data analysis</vt:lpstr>
      <vt:lpstr>Variable screening</vt:lpstr>
      <vt:lpstr>Variable screening results</vt:lpstr>
      <vt:lpstr>Fitting the model</vt:lpstr>
      <vt:lpstr>Final model</vt:lpstr>
      <vt:lpstr>Model validation</vt:lpstr>
      <vt:lpstr>The ROC curve</vt:lpstr>
      <vt:lpstr>The lift curve</vt:lpstr>
      <vt:lpstr>Empirical CDF of non-defaults and defaults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SA equity manager returns based on sector and stock selection</dc:title>
  <dc:creator>Michael Meyer</dc:creator>
  <cp:lastModifiedBy>Michael Meyer</cp:lastModifiedBy>
  <cp:revision>21</cp:revision>
  <dcterms:modified xsi:type="dcterms:W3CDTF">2021-06-04T12:50:30Z</dcterms:modified>
</cp:coreProperties>
</file>