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5"/>
  </p:notesMasterIdLst>
  <p:sldIdLst>
    <p:sldId id="256" r:id="rId2"/>
    <p:sldId id="259" r:id="rId3"/>
    <p:sldId id="258" r:id="rId4"/>
    <p:sldId id="257" r:id="rId5"/>
    <p:sldId id="260" r:id="rId6"/>
    <p:sldId id="262" r:id="rId7"/>
    <p:sldId id="261" r:id="rId8"/>
    <p:sldId id="263" r:id="rId9"/>
    <p:sldId id="290" r:id="rId10"/>
    <p:sldId id="288" r:id="rId11"/>
    <p:sldId id="289" r:id="rId12"/>
    <p:sldId id="277" r:id="rId13"/>
    <p:sldId id="278" r:id="rId14"/>
    <p:sldId id="264" r:id="rId15"/>
    <p:sldId id="265" r:id="rId16"/>
    <p:sldId id="266" r:id="rId17"/>
    <p:sldId id="267" r:id="rId18"/>
    <p:sldId id="271" r:id="rId19"/>
    <p:sldId id="268" r:id="rId20"/>
    <p:sldId id="269" r:id="rId21"/>
    <p:sldId id="270" r:id="rId22"/>
    <p:sldId id="272" r:id="rId23"/>
    <p:sldId id="274" r:id="rId24"/>
    <p:sldId id="276" r:id="rId25"/>
    <p:sldId id="279" r:id="rId26"/>
    <p:sldId id="291" r:id="rId27"/>
    <p:sldId id="292" r:id="rId28"/>
    <p:sldId id="280" r:id="rId29"/>
    <p:sldId id="273" r:id="rId30"/>
    <p:sldId id="281" r:id="rId31"/>
    <p:sldId id="293" r:id="rId32"/>
    <p:sldId id="282" r:id="rId33"/>
    <p:sldId id="283" r:id="rId34"/>
    <p:sldId id="299" r:id="rId35"/>
    <p:sldId id="294" r:id="rId36"/>
    <p:sldId id="296" r:id="rId37"/>
    <p:sldId id="297" r:id="rId38"/>
    <p:sldId id="295" r:id="rId39"/>
    <p:sldId id="298" r:id="rId40"/>
    <p:sldId id="284" r:id="rId41"/>
    <p:sldId id="285" r:id="rId42"/>
    <p:sldId id="286"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10" d="100"/>
          <a:sy n="110" d="100"/>
        </p:scale>
        <p:origin x="63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66AFC-ECB9-4EFD-B8A3-1B8D9A0C9F80}" type="datetimeFigureOut">
              <a:rPr lang="en-US" smtClean="0"/>
              <a:t>11/20/2014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8F7A9-CE8F-4DD7-9555-90F8A386B83A}" type="slidenum">
              <a:rPr lang="en-US" smtClean="0"/>
              <a:t>‹#›</a:t>
            </a:fld>
            <a:endParaRPr lang="en-US"/>
          </a:p>
        </p:txBody>
      </p:sp>
    </p:spTree>
    <p:extLst>
      <p:ext uri="{BB962C8B-B14F-4D97-AF65-F5344CB8AC3E}">
        <p14:creationId xmlns:p14="http://schemas.microsoft.com/office/powerpoint/2010/main" val="2084534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 on a PC</a:t>
            </a:r>
            <a:r>
              <a:rPr lang="en-US" baseline="0" dirty="0" smtClean="0"/>
              <a:t>, you will need to configure a Mac Build Host, if doing iOS Development.</a:t>
            </a:r>
            <a:endParaRPr lang="en-US" dirty="0"/>
          </a:p>
        </p:txBody>
      </p:sp>
      <p:sp>
        <p:nvSpPr>
          <p:cNvPr id="4" name="Slide Number Placeholder 3"/>
          <p:cNvSpPr>
            <a:spLocks noGrp="1"/>
          </p:cNvSpPr>
          <p:nvPr>
            <p:ph type="sldNum" sz="quarter" idx="10"/>
          </p:nvPr>
        </p:nvSpPr>
        <p:spPr/>
        <p:txBody>
          <a:bodyPr/>
          <a:lstStyle/>
          <a:p>
            <a:fld id="{A1D8F7A9-CE8F-4DD7-9555-90F8A386B83A}" type="slidenum">
              <a:rPr lang="en-US" smtClean="0"/>
              <a:t>9</a:t>
            </a:fld>
            <a:endParaRPr lang="en-US"/>
          </a:p>
        </p:txBody>
      </p:sp>
    </p:spTree>
    <p:extLst>
      <p:ext uri="{BB962C8B-B14F-4D97-AF65-F5344CB8AC3E}">
        <p14:creationId xmlns:p14="http://schemas.microsoft.com/office/powerpoint/2010/main" val="391673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11/20/2014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11/20/2014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11/20/2014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hyperlink" Target="mailto:jhass@quicksolution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xamarin.com/faq"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xamarin.com/tour" TargetMode="External"/><Relationship Id="rId2" Type="http://schemas.openxmlformats.org/officeDocument/2006/relationships/hyperlink" Target="http://xamarin.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docs.xamarin.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xamarin.com/guides/cross-platform/getting_started/installation/firewal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5" y="-1132417"/>
            <a:ext cx="3181350" cy="3638550"/>
          </a:xfrm>
          <a:prstGeom prst="rect">
            <a:avLst/>
          </a:prstGeom>
          <a:effectLst>
            <a:softEdge rad="76200"/>
          </a:effectLst>
        </p:spPr>
      </p:pic>
      <p:sp>
        <p:nvSpPr>
          <p:cNvPr id="2" name="Title 1"/>
          <p:cNvSpPr>
            <a:spLocks noGrp="1"/>
          </p:cNvSpPr>
          <p:nvPr>
            <p:ph type="ctrTitle"/>
          </p:nvPr>
        </p:nvSpPr>
        <p:spPr/>
        <p:txBody>
          <a:bodyPr/>
          <a:lstStyle/>
          <a:p>
            <a:r>
              <a:rPr lang="en-US" sz="6600" dirty="0" smtClean="0"/>
              <a:t>Designing Mobile Applications with Xamarin</a:t>
            </a:r>
            <a:endParaRPr lang="en-US" sz="6600" dirty="0"/>
          </a:p>
        </p:txBody>
      </p:sp>
      <p:sp>
        <p:nvSpPr>
          <p:cNvPr id="3" name="Subtitle 2"/>
          <p:cNvSpPr>
            <a:spLocks noGrp="1"/>
          </p:cNvSpPr>
          <p:nvPr>
            <p:ph type="subTitle" idx="1"/>
          </p:nvPr>
        </p:nvSpPr>
        <p:spPr/>
        <p:txBody>
          <a:bodyPr/>
          <a:lstStyle/>
          <a:p>
            <a:r>
              <a:rPr lang="en-US" dirty="0" smtClean="0"/>
              <a:t>A best practices guide for optimum mobile cross platform development.</a:t>
            </a:r>
            <a:endParaRPr lang="en-US" dirty="0"/>
          </a:p>
        </p:txBody>
      </p:sp>
    </p:spTree>
    <p:extLst>
      <p:ext uri="{BB962C8B-B14F-4D97-AF65-F5344CB8AC3E}">
        <p14:creationId xmlns:p14="http://schemas.microsoft.com/office/powerpoint/2010/main" val="3153293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DF6E59B-35D6-4E10-973A-CCACC7988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31" y="2421087"/>
            <a:ext cx="65151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Xamarin Studio</a:t>
            </a:r>
            <a:endParaRPr lang="en-US" dirty="0"/>
          </a:p>
        </p:txBody>
      </p:sp>
      <p:pic>
        <p:nvPicPr>
          <p:cNvPr id="5" name="Content Placeholder 4"/>
          <p:cNvPicPr>
            <a:picLocks noGrp="1" noChangeAspect="1"/>
          </p:cNvPicPr>
          <p:nvPr>
            <p:ph idx="1"/>
          </p:nvPr>
        </p:nvPicPr>
        <p:blipFill>
          <a:blip r:embed="rId3"/>
          <a:stretch>
            <a:fillRect/>
          </a:stretch>
        </p:blipFill>
        <p:spPr>
          <a:xfrm>
            <a:off x="5914486" y="960976"/>
            <a:ext cx="5903046" cy="4856071"/>
          </a:xfrm>
          <a:prstGeom prst="rect">
            <a:avLst/>
          </a:prstGeom>
        </p:spPr>
      </p:pic>
      <p:sp>
        <p:nvSpPr>
          <p:cNvPr id="6" name="Rectangle 5"/>
          <p:cNvSpPr/>
          <p:nvPr/>
        </p:nvSpPr>
        <p:spPr>
          <a:xfrm>
            <a:off x="10911515" y="946592"/>
            <a:ext cx="906017" cy="923330"/>
          </a:xfrm>
          <a:prstGeom prst="rect">
            <a:avLst/>
          </a:prstGeom>
        </p:spPr>
        <p:style>
          <a:lnRef idx="0">
            <a:schemeClr val="accent4"/>
          </a:lnRef>
          <a:fillRef idx="3">
            <a:schemeClr val="accent4"/>
          </a:fillRef>
          <a:effectRef idx="3">
            <a:schemeClr val="accent4"/>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PC</a:t>
            </a:r>
            <a:endParaRPr lang="en-US" sz="54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79231" y="5355382"/>
            <a:ext cx="1526188" cy="92333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MAC</a:t>
            </a:r>
            <a:endParaRPr lang="en-US" sz="5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5576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Extension</a:t>
            </a:r>
            <a:endParaRPr lang="en-US" dirty="0"/>
          </a:p>
        </p:txBody>
      </p:sp>
      <p:pic>
        <p:nvPicPr>
          <p:cNvPr id="8" name="Content Placeholder 7"/>
          <p:cNvPicPr>
            <a:picLocks noGrp="1" noChangeAspect="1"/>
          </p:cNvPicPr>
          <p:nvPr>
            <p:ph idx="1"/>
          </p:nvPr>
        </p:nvPicPr>
        <p:blipFill>
          <a:blip r:embed="rId2"/>
          <a:stretch>
            <a:fillRect/>
          </a:stretch>
        </p:blipFill>
        <p:spPr>
          <a:xfrm>
            <a:off x="2859472" y="2157731"/>
            <a:ext cx="6368277" cy="4452617"/>
          </a:xfrm>
          <a:prstGeom prst="rect">
            <a:avLst/>
          </a:prstGeom>
        </p:spPr>
      </p:pic>
    </p:spTree>
    <p:extLst>
      <p:ext uri="{BB962C8B-B14F-4D97-AF65-F5344CB8AC3E}">
        <p14:creationId xmlns:p14="http://schemas.microsoft.com/office/powerpoint/2010/main" val="3420263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Ensure Everything is Ready</a:t>
            </a:r>
            <a:endParaRPr lang="en-US" dirty="0"/>
          </a:p>
        </p:txBody>
      </p:sp>
      <p:sp>
        <p:nvSpPr>
          <p:cNvPr id="6" name="Text Placeholder 5"/>
          <p:cNvSpPr>
            <a:spLocks noGrp="1"/>
          </p:cNvSpPr>
          <p:nvPr>
            <p:ph type="body" idx="1"/>
          </p:nvPr>
        </p:nvSpPr>
        <p:spPr/>
        <p:txBody>
          <a:bodyPr/>
          <a:lstStyle/>
          <a:p>
            <a:r>
              <a:rPr lang="en-US" dirty="0" smtClean="0"/>
              <a:t>Proper preparation</a:t>
            </a:r>
            <a:endParaRPr lang="en-US" dirty="0"/>
          </a:p>
        </p:txBody>
      </p:sp>
    </p:spTree>
    <p:extLst>
      <p:ext uri="{BB962C8B-B14F-4D97-AF65-F5344CB8AC3E}">
        <p14:creationId xmlns:p14="http://schemas.microsoft.com/office/powerpoint/2010/main" val="386314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87525" y="-93345"/>
            <a:ext cx="3381375" cy="3581400"/>
          </a:xfrm>
          <a:prstGeom prst="rect">
            <a:avLst/>
          </a:prstGeom>
          <a:effectLst>
            <a:softEdge rad="190500"/>
          </a:effectLst>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6747" r="3910"/>
          <a:stretch/>
        </p:blipFill>
        <p:spPr>
          <a:xfrm>
            <a:off x="6802045" y="3270568"/>
            <a:ext cx="4966855" cy="3552825"/>
          </a:xfrm>
          <a:prstGeom prst="rect">
            <a:avLst/>
          </a:prstGeom>
          <a:ln>
            <a:noFill/>
          </a:ln>
          <a:effectLst>
            <a:softEdge rad="112500"/>
          </a:effectLst>
        </p:spPr>
      </p:pic>
      <p:sp>
        <p:nvSpPr>
          <p:cNvPr id="4" name="Title 3"/>
          <p:cNvSpPr>
            <a:spLocks noGrp="1"/>
          </p:cNvSpPr>
          <p:nvPr>
            <p:ph type="title"/>
          </p:nvPr>
        </p:nvSpPr>
        <p:spPr/>
        <p:txBody>
          <a:bodyPr/>
          <a:lstStyle/>
          <a:p>
            <a:r>
              <a:rPr lang="en-US" dirty="0" smtClean="0"/>
              <a:t>Pre-</a:t>
            </a:r>
            <a:r>
              <a:rPr lang="en-US" dirty="0" err="1" smtClean="0"/>
              <a:t>Dev</a:t>
            </a:r>
            <a:r>
              <a:rPr lang="en-US" dirty="0" smtClean="0"/>
              <a:t> Check List</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en-US" dirty="0" smtClean="0"/>
              <a:t>Xamarin Account is Ready</a:t>
            </a:r>
          </a:p>
          <a:p>
            <a:pPr marL="457200" indent="-457200">
              <a:buFont typeface="+mj-lt"/>
              <a:buAutoNum type="arabicPeriod"/>
            </a:pPr>
            <a:r>
              <a:rPr lang="en-US" dirty="0" smtClean="0"/>
              <a:t>Solutions are Deploy Ready</a:t>
            </a:r>
          </a:p>
          <a:p>
            <a:pPr marL="457200" indent="-457200">
              <a:buFont typeface="+mj-lt"/>
              <a:buAutoNum type="arabicPeriod"/>
            </a:pPr>
            <a:r>
              <a:rPr lang="en-US" dirty="0" smtClean="0"/>
              <a:t>Emulators/Devices are Awake</a:t>
            </a:r>
          </a:p>
          <a:p>
            <a:pPr marL="713232" lvl="1" indent="-457200">
              <a:buFont typeface="+mj-lt"/>
              <a:buAutoNum type="arabicPeriod"/>
            </a:pPr>
            <a:r>
              <a:rPr lang="en-US" dirty="0" smtClean="0"/>
              <a:t>If Using Devices are they provisioned?</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847" y="5463540"/>
            <a:ext cx="8429625" cy="628650"/>
          </a:xfrm>
          <a:prstGeom prst="rect">
            <a:avLst/>
          </a:prstGeom>
        </p:spPr>
      </p:pic>
    </p:spTree>
    <p:extLst>
      <p:ext uri="{BB962C8B-B14F-4D97-AF65-F5344CB8AC3E}">
        <p14:creationId xmlns:p14="http://schemas.microsoft.com/office/powerpoint/2010/main" val="314549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ffice Apps Project Metro icon"/>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rot="19323005">
            <a:off x="6963435" y="1259392"/>
            <a:ext cx="2438400" cy="2438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Building a Cross Platform Application</a:t>
            </a:r>
            <a:endParaRPr lang="en-US" dirty="0"/>
          </a:p>
        </p:txBody>
      </p:sp>
      <p:sp>
        <p:nvSpPr>
          <p:cNvPr id="5" name="Text Placeholder 4"/>
          <p:cNvSpPr>
            <a:spLocks noGrp="1"/>
          </p:cNvSpPr>
          <p:nvPr>
            <p:ph type="body" idx="1"/>
          </p:nvPr>
        </p:nvSpPr>
        <p:spPr/>
        <p:txBody>
          <a:bodyPr/>
          <a:lstStyle/>
          <a:p>
            <a:r>
              <a:rPr lang="en-US" dirty="0" smtClean="0"/>
              <a:t>Mobile Project Log</a:t>
            </a:r>
            <a:endParaRPr lang="en-US" dirty="0"/>
          </a:p>
        </p:txBody>
      </p:sp>
    </p:spTree>
    <p:extLst>
      <p:ext uri="{BB962C8B-B14F-4D97-AF65-F5344CB8AC3E}">
        <p14:creationId xmlns:p14="http://schemas.microsoft.com/office/powerpoint/2010/main" val="2868540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Stories</a:t>
            </a:r>
            <a:endParaRPr lang="en-US" dirty="0"/>
          </a:p>
        </p:txBody>
      </p:sp>
      <p:sp>
        <p:nvSpPr>
          <p:cNvPr id="5" name="Content Placeholder 4"/>
          <p:cNvSpPr>
            <a:spLocks noGrp="1"/>
          </p:cNvSpPr>
          <p:nvPr>
            <p:ph idx="1"/>
          </p:nvPr>
        </p:nvSpPr>
        <p:spPr/>
        <p:txBody>
          <a:bodyPr/>
          <a:lstStyle/>
          <a:p>
            <a:r>
              <a:rPr lang="en-US" dirty="0" smtClean="0"/>
              <a:t>Mobile Project Log</a:t>
            </a:r>
          </a:p>
          <a:p>
            <a:pPr lvl="1"/>
            <a:r>
              <a:rPr lang="en-US" dirty="0" smtClean="0"/>
              <a:t>As a User I should be able to run my application on the three major platforms</a:t>
            </a:r>
          </a:p>
          <a:p>
            <a:pPr lvl="1"/>
            <a:r>
              <a:rPr lang="en-US" dirty="0" smtClean="0"/>
              <a:t>As a User we should be able to view a List of our Projects</a:t>
            </a:r>
          </a:p>
          <a:p>
            <a:pPr lvl="1"/>
            <a:r>
              <a:rPr lang="en-US" dirty="0"/>
              <a:t>As a User we should be able to view </a:t>
            </a:r>
            <a:r>
              <a:rPr lang="en-US" dirty="0" smtClean="0"/>
              <a:t>our Team</a:t>
            </a:r>
          </a:p>
          <a:p>
            <a:pPr lvl="1"/>
            <a:r>
              <a:rPr lang="en-US" dirty="0"/>
              <a:t>As a User we should be able to </a:t>
            </a:r>
            <a:r>
              <a:rPr lang="en-US" dirty="0" smtClean="0"/>
              <a:t>use the Camera to Upload “Status Reports”</a:t>
            </a:r>
          </a:p>
          <a:p>
            <a:pPr lvl="1"/>
            <a:r>
              <a:rPr lang="en-US" dirty="0" smtClean="0"/>
              <a:t>As a User we should be able to use the Microphone to Record “Note”</a:t>
            </a:r>
          </a:p>
          <a:p>
            <a:pPr lvl="1"/>
            <a:r>
              <a:rPr lang="en-US" dirty="0" smtClean="0"/>
              <a:t>As a User we should be able to store data locally to synchronize later</a:t>
            </a:r>
            <a:endParaRPr lang="en-US" dirty="0"/>
          </a:p>
        </p:txBody>
      </p:sp>
    </p:spTree>
    <p:extLst>
      <p:ext uri="{BB962C8B-B14F-4D97-AF65-F5344CB8AC3E}">
        <p14:creationId xmlns:p14="http://schemas.microsoft.com/office/powerpoint/2010/main" val="3222896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Laying out the Solution</a:t>
            </a:r>
            <a:endParaRPr lang="en-US" dirty="0"/>
          </a:p>
        </p:txBody>
      </p:sp>
      <p:sp>
        <p:nvSpPr>
          <p:cNvPr id="3" name="Content Placeholder 2"/>
          <p:cNvSpPr>
            <a:spLocks noGrp="1"/>
          </p:cNvSpPr>
          <p:nvPr>
            <p:ph idx="1"/>
          </p:nvPr>
        </p:nvSpPr>
        <p:spPr/>
        <p:txBody>
          <a:bodyPr/>
          <a:lstStyle/>
          <a:p>
            <a:r>
              <a:rPr lang="en-US" dirty="0" smtClean="0"/>
              <a:t>Typical Architecture</a:t>
            </a:r>
          </a:p>
          <a:p>
            <a:pPr lvl="1"/>
            <a:r>
              <a:rPr lang="en-US" dirty="0" err="1" smtClean="0"/>
              <a:t>XXXX.Core</a:t>
            </a:r>
            <a:r>
              <a:rPr lang="en-US" dirty="0" smtClean="0"/>
              <a:t> (Portable Class Library)</a:t>
            </a:r>
          </a:p>
          <a:p>
            <a:pPr lvl="1"/>
            <a:r>
              <a:rPr lang="en-US" dirty="0" err="1" smtClean="0"/>
              <a:t>XXXX.Touch</a:t>
            </a:r>
            <a:r>
              <a:rPr lang="en-US" dirty="0" smtClean="0"/>
              <a:t> (</a:t>
            </a:r>
            <a:r>
              <a:rPr lang="en-US" dirty="0" err="1" smtClean="0"/>
              <a:t>MonoTouch</a:t>
            </a:r>
            <a:r>
              <a:rPr lang="en-US" dirty="0" smtClean="0"/>
              <a:t> </a:t>
            </a:r>
            <a:r>
              <a:rPr lang="en-US" dirty="0" err="1" smtClean="0"/>
              <a:t>iOS</a:t>
            </a:r>
            <a:r>
              <a:rPr lang="en-US" dirty="0" smtClean="0"/>
              <a:t> App)</a:t>
            </a:r>
          </a:p>
          <a:p>
            <a:pPr lvl="1"/>
            <a:r>
              <a:rPr lang="en-US" dirty="0" err="1" smtClean="0"/>
              <a:t>XXXX.Droid</a:t>
            </a:r>
            <a:r>
              <a:rPr lang="en-US" dirty="0" smtClean="0"/>
              <a:t> (</a:t>
            </a:r>
            <a:r>
              <a:rPr lang="en-US" dirty="0" err="1" smtClean="0"/>
              <a:t>MonoDroid</a:t>
            </a:r>
            <a:r>
              <a:rPr lang="en-US" dirty="0" smtClean="0"/>
              <a:t> Android App)</a:t>
            </a:r>
          </a:p>
          <a:p>
            <a:pPr lvl="1"/>
            <a:r>
              <a:rPr lang="en-US" dirty="0" smtClean="0"/>
              <a:t>XXXX.WP8 (Windows Phone 8 app)</a:t>
            </a:r>
            <a:endParaRPr lang="en-US" dirty="0"/>
          </a:p>
        </p:txBody>
      </p:sp>
      <p:pic>
        <p:nvPicPr>
          <p:cNvPr id="3074" name="Picture 2" descr="http://s2.quickmeme.com/img/56/56c79be230d6304cd5a71df397ac20a437b74ba682fedcfd4101fc08101ce3e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9" y="2094546"/>
            <a:ext cx="476250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77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238125" y="4609882"/>
            <a:ext cx="6716609" cy="4696166"/>
          </a:xfrm>
          <a:prstGeom prst="rect">
            <a:avLst/>
          </a:prstGeom>
        </p:spPr>
      </p:pic>
      <p:pic>
        <p:nvPicPr>
          <p:cNvPr id="13" name="Picture 12"/>
          <p:cNvPicPr>
            <a:picLocks noChangeAspect="1"/>
          </p:cNvPicPr>
          <p:nvPr/>
        </p:nvPicPr>
        <p:blipFill>
          <a:blip r:embed="rId3"/>
          <a:stretch>
            <a:fillRect/>
          </a:stretch>
        </p:blipFill>
        <p:spPr>
          <a:xfrm>
            <a:off x="7823773" y="1891139"/>
            <a:ext cx="3667125" cy="3571875"/>
          </a:xfrm>
          <a:prstGeom prst="rect">
            <a:avLst/>
          </a:prstGeom>
        </p:spPr>
      </p:pic>
      <p:pic>
        <p:nvPicPr>
          <p:cNvPr id="3" name="Picture 2"/>
          <p:cNvPicPr>
            <a:picLocks noChangeAspect="1"/>
          </p:cNvPicPr>
          <p:nvPr/>
        </p:nvPicPr>
        <p:blipFill>
          <a:blip r:embed="rId4"/>
          <a:stretch>
            <a:fillRect/>
          </a:stretch>
        </p:blipFill>
        <p:spPr>
          <a:xfrm>
            <a:off x="302485" y="300286"/>
            <a:ext cx="6124439" cy="4232597"/>
          </a:xfrm>
          <a:prstGeom prst="rect">
            <a:avLst/>
          </a:prstGeom>
        </p:spPr>
      </p:pic>
      <p:sp>
        <p:nvSpPr>
          <p:cNvPr id="2" name="Title 1"/>
          <p:cNvSpPr>
            <a:spLocks noGrp="1"/>
          </p:cNvSpPr>
          <p:nvPr>
            <p:ph type="title"/>
          </p:nvPr>
        </p:nvSpPr>
        <p:spPr>
          <a:xfrm>
            <a:off x="6639347" y="311631"/>
            <a:ext cx="4776650" cy="1658198"/>
          </a:xfrm>
        </p:spPr>
        <p:txBody>
          <a:bodyPr>
            <a:normAutofit fontScale="90000"/>
          </a:bodyPr>
          <a:lstStyle/>
          <a:p>
            <a:r>
              <a:rPr lang="en-US" dirty="0" smtClean="0"/>
              <a:t>Adding the Portable Class Library</a:t>
            </a:r>
            <a:endParaRPr lang="en-US" dirty="0"/>
          </a:p>
        </p:txBody>
      </p:sp>
      <p:cxnSp>
        <p:nvCxnSpPr>
          <p:cNvPr id="8" name="Straight Arrow Connector 7"/>
          <p:cNvCxnSpPr/>
          <p:nvPr/>
        </p:nvCxnSpPr>
        <p:spPr>
          <a:xfrm flipV="1">
            <a:off x="5495516" y="1968138"/>
            <a:ext cx="2542495" cy="224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426924" y="5146766"/>
            <a:ext cx="3657602" cy="478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020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Test Library</a:t>
            </a:r>
            <a:endParaRPr lang="en-US" dirty="0"/>
          </a:p>
        </p:txBody>
      </p:sp>
      <p:pic>
        <p:nvPicPr>
          <p:cNvPr id="4" name="Content Placeholder 3"/>
          <p:cNvPicPr>
            <a:picLocks noGrp="1" noChangeAspect="1"/>
          </p:cNvPicPr>
          <p:nvPr>
            <p:ph idx="1"/>
          </p:nvPr>
        </p:nvPicPr>
        <p:blipFill>
          <a:blip r:embed="rId2"/>
          <a:stretch>
            <a:fillRect/>
          </a:stretch>
        </p:blipFill>
        <p:spPr>
          <a:xfrm>
            <a:off x="657224" y="2247972"/>
            <a:ext cx="6553200" cy="2857500"/>
          </a:xfrm>
          <a:prstGeom prst="rect">
            <a:avLst/>
          </a:prstGeom>
        </p:spPr>
      </p:pic>
      <p:pic>
        <p:nvPicPr>
          <p:cNvPr id="5" name="Picture 4"/>
          <p:cNvPicPr>
            <a:picLocks noChangeAspect="1"/>
          </p:cNvPicPr>
          <p:nvPr/>
        </p:nvPicPr>
        <p:blipFill>
          <a:blip r:embed="rId3"/>
          <a:stretch>
            <a:fillRect/>
          </a:stretch>
        </p:blipFill>
        <p:spPr>
          <a:xfrm>
            <a:off x="9553574" y="5351318"/>
            <a:ext cx="1876425" cy="685800"/>
          </a:xfrm>
          <a:prstGeom prst="rect">
            <a:avLst/>
          </a:prstGeom>
        </p:spPr>
      </p:pic>
      <p:cxnSp>
        <p:nvCxnSpPr>
          <p:cNvPr id="7" name="Straight Arrow Connector 6"/>
          <p:cNvCxnSpPr/>
          <p:nvPr/>
        </p:nvCxnSpPr>
        <p:spPr>
          <a:xfrm>
            <a:off x="4416136" y="3034145"/>
            <a:ext cx="4998028" cy="230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709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893735" y="2157731"/>
            <a:ext cx="3060162" cy="2781965"/>
          </a:xfrm>
          <a:prstGeom prst="rect">
            <a:avLst/>
          </a:prstGeom>
        </p:spPr>
      </p:pic>
      <p:pic>
        <p:nvPicPr>
          <p:cNvPr id="3" name="Picture 2"/>
          <p:cNvPicPr>
            <a:picLocks noChangeAspect="1"/>
          </p:cNvPicPr>
          <p:nvPr/>
        </p:nvPicPr>
        <p:blipFill>
          <a:blip r:embed="rId3"/>
          <a:stretch>
            <a:fillRect/>
          </a:stretch>
        </p:blipFill>
        <p:spPr>
          <a:xfrm>
            <a:off x="422093" y="346710"/>
            <a:ext cx="6263777" cy="4328893"/>
          </a:xfrm>
          <a:prstGeom prst="rect">
            <a:avLst/>
          </a:prstGeom>
        </p:spPr>
      </p:pic>
      <p:sp>
        <p:nvSpPr>
          <p:cNvPr id="2" name="Title 1"/>
          <p:cNvSpPr>
            <a:spLocks noGrp="1"/>
          </p:cNvSpPr>
          <p:nvPr>
            <p:ph type="title"/>
          </p:nvPr>
        </p:nvSpPr>
        <p:spPr>
          <a:xfrm>
            <a:off x="7080069" y="499533"/>
            <a:ext cx="4349930" cy="1658198"/>
          </a:xfrm>
        </p:spPr>
        <p:txBody>
          <a:bodyPr/>
          <a:lstStyle/>
          <a:p>
            <a:r>
              <a:rPr lang="en-US" dirty="0" smtClean="0"/>
              <a:t>Adding the </a:t>
            </a:r>
            <a:r>
              <a:rPr lang="en-US" dirty="0" err="1" smtClean="0"/>
              <a:t>iOS</a:t>
            </a:r>
            <a:r>
              <a:rPr lang="en-US" dirty="0" smtClean="0"/>
              <a:t> Application</a:t>
            </a:r>
            <a:endParaRPr lang="en-US" dirty="0"/>
          </a:p>
        </p:txBody>
      </p:sp>
      <p:cxnSp>
        <p:nvCxnSpPr>
          <p:cNvPr id="7" name="Straight Arrow Connector 6"/>
          <p:cNvCxnSpPr/>
          <p:nvPr/>
        </p:nvCxnSpPr>
        <p:spPr>
          <a:xfrm flipV="1">
            <a:off x="5782491" y="2281646"/>
            <a:ext cx="1645920" cy="2203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8726889" y="3321323"/>
            <a:ext cx="3060162" cy="2781965"/>
          </a:xfrm>
          <a:prstGeom prst="rect">
            <a:avLst/>
          </a:prstGeom>
        </p:spPr>
      </p:pic>
      <p:pic>
        <p:nvPicPr>
          <p:cNvPr id="15" name="Picture 14"/>
          <p:cNvPicPr>
            <a:picLocks noChangeAspect="1"/>
          </p:cNvPicPr>
          <p:nvPr/>
        </p:nvPicPr>
        <p:blipFill>
          <a:blip r:embed="rId5"/>
          <a:stretch>
            <a:fillRect/>
          </a:stretch>
        </p:blipFill>
        <p:spPr>
          <a:xfrm>
            <a:off x="422093" y="4939696"/>
            <a:ext cx="6263777" cy="4379551"/>
          </a:xfrm>
          <a:prstGeom prst="rect">
            <a:avLst/>
          </a:prstGeom>
        </p:spPr>
      </p:pic>
      <p:cxnSp>
        <p:nvCxnSpPr>
          <p:cNvPr id="17" name="Straight Arrow Connector 16"/>
          <p:cNvCxnSpPr/>
          <p:nvPr/>
        </p:nvCxnSpPr>
        <p:spPr>
          <a:xfrm flipH="1">
            <a:off x="5904411" y="5982789"/>
            <a:ext cx="5042263" cy="1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926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Jerel R Hass</a:t>
            </a:r>
          </a:p>
          <a:p>
            <a:r>
              <a:rPr lang="en-US" dirty="0" smtClean="0"/>
              <a:t>@agies1</a:t>
            </a:r>
          </a:p>
          <a:p>
            <a:r>
              <a:rPr lang="en-US" dirty="0" smtClean="0">
                <a:hlinkClick r:id="rId2"/>
              </a:rPr>
              <a:t>jhass@quicksolutions.com</a:t>
            </a:r>
            <a:endParaRPr lang="en-US" dirty="0" smtClean="0"/>
          </a:p>
          <a:p>
            <a:endParaRPr lang="en-US" dirty="0" smtClean="0"/>
          </a:p>
        </p:txBody>
      </p:sp>
    </p:spTree>
    <p:extLst>
      <p:ext uri="{BB962C8B-B14F-4D97-AF65-F5344CB8AC3E}">
        <p14:creationId xmlns:p14="http://schemas.microsoft.com/office/powerpoint/2010/main" val="494820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0058" y="368777"/>
            <a:ext cx="6260412" cy="4326567"/>
          </a:xfrm>
          <a:prstGeom prst="rect">
            <a:avLst/>
          </a:prstGeom>
        </p:spPr>
      </p:pic>
      <p:pic>
        <p:nvPicPr>
          <p:cNvPr id="9" name="Picture 8"/>
          <p:cNvPicPr>
            <a:picLocks noChangeAspect="1"/>
          </p:cNvPicPr>
          <p:nvPr/>
        </p:nvPicPr>
        <p:blipFill>
          <a:blip r:embed="rId3"/>
          <a:stretch>
            <a:fillRect/>
          </a:stretch>
        </p:blipFill>
        <p:spPr>
          <a:xfrm>
            <a:off x="4789895" y="4695344"/>
            <a:ext cx="6478125" cy="4529421"/>
          </a:xfrm>
          <a:prstGeom prst="rect">
            <a:avLst/>
          </a:prstGeom>
        </p:spPr>
      </p:pic>
      <p:sp>
        <p:nvSpPr>
          <p:cNvPr id="2" name="Title 1"/>
          <p:cNvSpPr>
            <a:spLocks noGrp="1"/>
          </p:cNvSpPr>
          <p:nvPr>
            <p:ph type="title"/>
          </p:nvPr>
        </p:nvSpPr>
        <p:spPr>
          <a:xfrm>
            <a:off x="6688183" y="499533"/>
            <a:ext cx="4741816" cy="1658198"/>
          </a:xfrm>
        </p:spPr>
        <p:txBody>
          <a:bodyPr>
            <a:normAutofit fontScale="90000"/>
          </a:bodyPr>
          <a:lstStyle/>
          <a:p>
            <a:r>
              <a:rPr lang="en-US" dirty="0" smtClean="0"/>
              <a:t>Adding the Android Application</a:t>
            </a:r>
            <a:endParaRPr lang="en-US" dirty="0"/>
          </a:p>
        </p:txBody>
      </p:sp>
      <p:cxnSp>
        <p:nvCxnSpPr>
          <p:cNvPr id="7" name="Straight Arrow Connector 6"/>
          <p:cNvCxnSpPr/>
          <p:nvPr/>
        </p:nvCxnSpPr>
        <p:spPr>
          <a:xfrm>
            <a:off x="5573486" y="4560744"/>
            <a:ext cx="4354285" cy="1134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52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62552" y="499533"/>
            <a:ext cx="5450933" cy="3767137"/>
          </a:xfrm>
          <a:prstGeom prst="rect">
            <a:avLst/>
          </a:prstGeom>
        </p:spPr>
      </p:pic>
      <p:pic>
        <p:nvPicPr>
          <p:cNvPr id="9" name="Picture 8"/>
          <p:cNvPicPr>
            <a:picLocks noChangeAspect="1"/>
          </p:cNvPicPr>
          <p:nvPr/>
        </p:nvPicPr>
        <p:blipFill>
          <a:blip r:embed="rId3"/>
          <a:stretch>
            <a:fillRect/>
          </a:stretch>
        </p:blipFill>
        <p:spPr>
          <a:xfrm>
            <a:off x="5979066" y="3355830"/>
            <a:ext cx="5450933" cy="3811222"/>
          </a:xfrm>
          <a:prstGeom prst="rect">
            <a:avLst/>
          </a:prstGeom>
        </p:spPr>
      </p:pic>
      <p:sp>
        <p:nvSpPr>
          <p:cNvPr id="2" name="Title 1"/>
          <p:cNvSpPr>
            <a:spLocks noGrp="1"/>
          </p:cNvSpPr>
          <p:nvPr>
            <p:ph type="title"/>
          </p:nvPr>
        </p:nvSpPr>
        <p:spPr>
          <a:xfrm>
            <a:off x="6923314" y="499533"/>
            <a:ext cx="4506685" cy="1658198"/>
          </a:xfrm>
        </p:spPr>
        <p:txBody>
          <a:bodyPr/>
          <a:lstStyle/>
          <a:p>
            <a:r>
              <a:rPr lang="en-US" dirty="0" smtClean="0"/>
              <a:t>Adding the WP8 Application</a:t>
            </a:r>
            <a:endParaRPr lang="en-US" dirty="0"/>
          </a:p>
        </p:txBody>
      </p:sp>
      <p:cxnSp>
        <p:nvCxnSpPr>
          <p:cNvPr id="7" name="Straight Arrow Connector 6"/>
          <p:cNvCxnSpPr/>
          <p:nvPr/>
        </p:nvCxnSpPr>
        <p:spPr>
          <a:xfrm>
            <a:off x="5155474" y="4136571"/>
            <a:ext cx="5120640" cy="30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859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Completed</a:t>
            </a:r>
            <a:endParaRPr lang="en-US" dirty="0"/>
          </a:p>
        </p:txBody>
      </p:sp>
      <p:sp>
        <p:nvSpPr>
          <p:cNvPr id="5" name="Text Placeholder 4"/>
          <p:cNvSpPr>
            <a:spLocks noGrp="1"/>
          </p:cNvSpPr>
          <p:nvPr>
            <p:ph type="body" sz="half" idx="2"/>
          </p:nvPr>
        </p:nvSpPr>
        <p:spPr/>
        <p:txBody>
          <a:bodyPr/>
          <a:lstStyle/>
          <a:p>
            <a:r>
              <a:rPr lang="en-US" b="1" dirty="0" smtClean="0"/>
              <a:t>We are ready to start writing some code.</a:t>
            </a:r>
            <a:endParaRPr lang="en-US" b="1" dirty="0"/>
          </a:p>
        </p:txBody>
      </p:sp>
      <p:pic>
        <p:nvPicPr>
          <p:cNvPr id="7" name="Content Placeholder 6"/>
          <p:cNvPicPr>
            <a:picLocks noGrp="1" noChangeAspect="1"/>
          </p:cNvPicPr>
          <p:nvPr>
            <p:ph idx="1"/>
          </p:nvPr>
        </p:nvPicPr>
        <p:blipFill rotWithShape="1">
          <a:blip r:embed="rId2"/>
          <a:srcRect l="73717" t="-266" b="266"/>
          <a:stretch/>
        </p:blipFill>
        <p:spPr>
          <a:xfrm>
            <a:off x="1898469" y="167940"/>
            <a:ext cx="2457540" cy="6537660"/>
          </a:xfrm>
          <a:prstGeom prst="rect">
            <a:avLst/>
          </a:prstGeom>
        </p:spPr>
      </p:pic>
    </p:spTree>
    <p:extLst>
      <p:ext uri="{BB962C8B-B14F-4D97-AF65-F5344CB8AC3E}">
        <p14:creationId xmlns:p14="http://schemas.microsoft.com/office/powerpoint/2010/main" val="3328628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Building the Business</a:t>
            </a:r>
            <a:endParaRPr lang="en-US" dirty="0"/>
          </a:p>
        </p:txBody>
      </p:sp>
      <p:sp>
        <p:nvSpPr>
          <p:cNvPr id="6" name="Text Placeholder 5"/>
          <p:cNvSpPr>
            <a:spLocks noGrp="1"/>
          </p:cNvSpPr>
          <p:nvPr>
            <p:ph type="body" idx="1"/>
          </p:nvPr>
        </p:nvSpPr>
        <p:spPr/>
        <p:txBody>
          <a:bodyPr/>
          <a:lstStyle/>
          <a:p>
            <a:r>
              <a:rPr lang="en-US" dirty="0" smtClean="0"/>
              <a:t>Here comes the fun</a:t>
            </a:r>
            <a:endParaRPr lang="en-US" dirty="0"/>
          </a:p>
        </p:txBody>
      </p:sp>
    </p:spTree>
    <p:extLst>
      <p:ext uri="{BB962C8B-B14F-4D97-AF65-F5344CB8AC3E}">
        <p14:creationId xmlns:p14="http://schemas.microsoft.com/office/powerpoint/2010/main" val="2494485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of Many Architectures</a:t>
            </a:r>
            <a:endParaRPr lang="en-US" dirty="0"/>
          </a:p>
        </p:txBody>
      </p:sp>
      <p:sp>
        <p:nvSpPr>
          <p:cNvPr id="3" name="Content Placeholder 2"/>
          <p:cNvSpPr>
            <a:spLocks noGrp="1"/>
          </p:cNvSpPr>
          <p:nvPr>
            <p:ph idx="1"/>
          </p:nvPr>
        </p:nvSpPr>
        <p:spPr/>
        <p:txBody>
          <a:bodyPr/>
          <a:lstStyle/>
          <a:p>
            <a:r>
              <a:rPr lang="en-US" dirty="0" smtClean="0"/>
              <a:t>Simple Architecture</a:t>
            </a:r>
          </a:p>
          <a:p>
            <a:r>
              <a:rPr lang="en-US" dirty="0" smtClean="0"/>
              <a:t>Future:</a:t>
            </a:r>
          </a:p>
          <a:p>
            <a:pPr lvl="1"/>
            <a:r>
              <a:rPr lang="en-US" dirty="0" err="1" smtClean="0"/>
              <a:t>IoC</a:t>
            </a:r>
            <a:endParaRPr lang="en-US" dirty="0" smtClean="0"/>
          </a:p>
          <a:p>
            <a:pPr lvl="1"/>
            <a:r>
              <a:rPr lang="en-US" dirty="0" smtClean="0"/>
              <a:t>Binding</a:t>
            </a:r>
            <a:endParaRPr lang="en-US" dirty="0"/>
          </a:p>
        </p:txBody>
      </p:sp>
      <p:pic>
        <p:nvPicPr>
          <p:cNvPr id="5" name="Picture 4"/>
          <p:cNvPicPr>
            <a:picLocks noChangeAspect="1"/>
          </p:cNvPicPr>
          <p:nvPr/>
        </p:nvPicPr>
        <p:blipFill rotWithShape="1">
          <a:blip r:embed="rId2"/>
          <a:srcRect l="74976"/>
          <a:stretch/>
        </p:blipFill>
        <p:spPr>
          <a:xfrm>
            <a:off x="9260205" y="0"/>
            <a:ext cx="2931795" cy="6858000"/>
          </a:xfrm>
          <a:prstGeom prst="rect">
            <a:avLst/>
          </a:prstGeom>
        </p:spPr>
      </p:pic>
    </p:spTree>
    <p:extLst>
      <p:ext uri="{BB962C8B-B14F-4D97-AF65-F5344CB8AC3E}">
        <p14:creationId xmlns:p14="http://schemas.microsoft.com/office/powerpoint/2010/main" val="2460754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Portable Class</a:t>
            </a:r>
            <a:endParaRPr lang="en-US" dirty="0"/>
          </a:p>
        </p:txBody>
      </p:sp>
      <p:sp>
        <p:nvSpPr>
          <p:cNvPr id="3" name="Content Placeholder 2"/>
          <p:cNvSpPr>
            <a:spLocks noGrp="1"/>
          </p:cNvSpPr>
          <p:nvPr>
            <p:ph idx="1"/>
          </p:nvPr>
        </p:nvSpPr>
        <p:spPr>
          <a:xfrm>
            <a:off x="676656" y="2011680"/>
            <a:ext cx="10753343" cy="3766185"/>
          </a:xfrm>
        </p:spPr>
        <p:txBody>
          <a:bodyPr/>
          <a:lstStyle/>
          <a:p>
            <a:r>
              <a:rPr lang="en-US" dirty="0" smtClean="0"/>
              <a:t>Here is an example implementation of a Service with the Portable Class model.</a:t>
            </a:r>
          </a:p>
          <a:p>
            <a:r>
              <a:rPr lang="en-US" dirty="0" err="1" smtClean="0"/>
              <a:t>IFoo</a:t>
            </a:r>
            <a:endParaRPr lang="en-US" dirty="0" smtClean="0"/>
          </a:p>
          <a:p>
            <a:pPr lvl="1"/>
            <a:r>
              <a:rPr lang="en-US" dirty="0" err="1" smtClean="0"/>
              <a:t>AndroidFoo</a:t>
            </a:r>
            <a:endParaRPr lang="en-US" dirty="0" smtClean="0"/>
          </a:p>
          <a:p>
            <a:pPr lvl="1"/>
            <a:r>
              <a:rPr lang="en-US" dirty="0" err="1" smtClean="0"/>
              <a:t>AppleFoo</a:t>
            </a:r>
            <a:endParaRPr lang="en-US" dirty="0" smtClean="0"/>
          </a:p>
          <a:p>
            <a:pPr lvl="1"/>
            <a:r>
              <a:rPr lang="en-US" dirty="0" err="1" smtClean="0"/>
              <a:t>WPFoo</a:t>
            </a:r>
            <a:endParaRPr lang="en-US" dirty="0" smtClean="0"/>
          </a:p>
        </p:txBody>
      </p:sp>
    </p:spTree>
    <p:extLst>
      <p:ext uri="{BB962C8B-B14F-4D97-AF65-F5344CB8AC3E}">
        <p14:creationId xmlns:p14="http://schemas.microsoft.com/office/powerpoint/2010/main" val="353959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22674" y="176521"/>
            <a:ext cx="3383280" cy="1190724"/>
          </a:xfrm>
        </p:spPr>
        <p:txBody>
          <a:bodyPr/>
          <a:lstStyle/>
          <a:p>
            <a:r>
              <a:rPr lang="en-US" dirty="0"/>
              <a:t>Why Portable </a:t>
            </a:r>
            <a:r>
              <a:rPr lang="en-US" dirty="0" smtClean="0"/>
              <a:t>Class </a:t>
            </a:r>
            <a:r>
              <a:rPr lang="en-US" dirty="0" err="1" smtClean="0"/>
              <a:t>Cont</a:t>
            </a:r>
            <a:r>
              <a:rPr lang="en-US" dirty="0" smtClean="0"/>
              <a:t>…</a:t>
            </a:r>
            <a:endParaRPr lang="en-US" dirty="0"/>
          </a:p>
        </p:txBody>
      </p:sp>
      <p:pic>
        <p:nvPicPr>
          <p:cNvPr id="7" name="Content Placeholder 6"/>
          <p:cNvPicPr>
            <a:picLocks noGrp="1" noChangeAspect="1"/>
          </p:cNvPicPr>
          <p:nvPr>
            <p:ph idx="1"/>
          </p:nvPr>
        </p:nvPicPr>
        <p:blipFill>
          <a:blip r:embed="rId2"/>
          <a:stretch>
            <a:fillRect/>
          </a:stretch>
        </p:blipFill>
        <p:spPr>
          <a:xfrm>
            <a:off x="0" y="0"/>
            <a:ext cx="9422674" cy="6863996"/>
          </a:xfrm>
          <a:prstGeom prst="rect">
            <a:avLst/>
          </a:prstGeom>
        </p:spPr>
      </p:pic>
    </p:spTree>
    <p:extLst>
      <p:ext uri="{BB962C8B-B14F-4D97-AF65-F5344CB8AC3E}">
        <p14:creationId xmlns:p14="http://schemas.microsoft.com/office/powerpoint/2010/main" val="302990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Class Example</a:t>
            </a:r>
            <a:endParaRPr lang="en-US" dirty="0"/>
          </a:p>
        </p:txBody>
      </p:sp>
      <p:pic>
        <p:nvPicPr>
          <p:cNvPr id="5" name="Picture 4"/>
          <p:cNvPicPr>
            <a:picLocks noChangeAspect="1"/>
          </p:cNvPicPr>
          <p:nvPr/>
        </p:nvPicPr>
        <p:blipFill rotWithShape="1">
          <a:blip r:embed="rId2"/>
          <a:srcRect r="52449"/>
          <a:stretch/>
        </p:blipFill>
        <p:spPr>
          <a:xfrm>
            <a:off x="0" y="-1"/>
            <a:ext cx="7358743" cy="8412041"/>
          </a:xfrm>
          <a:prstGeom prst="rect">
            <a:avLst/>
          </a:prstGeom>
        </p:spPr>
      </p:pic>
    </p:spTree>
    <p:extLst>
      <p:ext uri="{BB962C8B-B14F-4D97-AF65-F5344CB8AC3E}">
        <p14:creationId xmlns:p14="http://schemas.microsoft.com/office/powerpoint/2010/main" val="3776791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 the Service in</a:t>
            </a:r>
            <a:endParaRPr lang="en-US" dirty="0"/>
          </a:p>
        </p:txBody>
      </p:sp>
      <p:sp>
        <p:nvSpPr>
          <p:cNvPr id="4" name="Rectangle 3"/>
          <p:cNvSpPr/>
          <p:nvPr/>
        </p:nvSpPr>
        <p:spPr>
          <a:xfrm>
            <a:off x="657224" y="1985554"/>
            <a:ext cx="10772775" cy="3970318"/>
          </a:xfrm>
          <a:prstGeom prst="rect">
            <a:avLst/>
          </a:prstGeom>
        </p:spPr>
        <p:txBody>
          <a:bodyPr wrap="square">
            <a:spAutoFit/>
          </a:bodyPr>
          <a:lstStyle/>
          <a:p>
            <a:r>
              <a:rPr lang="en-US" dirty="0">
                <a:solidFill>
                  <a:srgbClr val="569CD6"/>
                </a:solidFill>
                <a:highlight>
                  <a:srgbClr val="1E1E1E"/>
                </a:highlight>
                <a:latin typeface="Consolas" panose="020B0609020204030204" pitchFamily="49" charset="0"/>
              </a:rPr>
              <a:t>using</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ProjectLog</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Core</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Services</a:t>
            </a:r>
            <a:r>
              <a:rPr lang="en-US" dirty="0">
                <a:solidFill>
                  <a:srgbClr val="DCDCDC"/>
                </a:solidFill>
                <a:highlight>
                  <a:srgbClr val="1E1E1E"/>
                </a:highlight>
                <a:latin typeface="Consolas" panose="020B0609020204030204" pitchFamily="49" charset="0"/>
              </a:rPr>
              <a:t>;</a:t>
            </a:r>
          </a:p>
          <a:p>
            <a:endParaRPr lang="en-US" dirty="0">
              <a:solidFill>
                <a:srgbClr val="DCDCDC"/>
              </a:solidFill>
              <a:highlight>
                <a:srgbClr val="1E1E1E"/>
              </a:highlight>
              <a:latin typeface="Consolas" panose="020B0609020204030204" pitchFamily="49" charset="0"/>
            </a:endParaRPr>
          </a:p>
          <a:p>
            <a:r>
              <a:rPr lang="en-US" dirty="0">
                <a:solidFill>
                  <a:srgbClr val="569CD6"/>
                </a:solidFill>
                <a:highlight>
                  <a:srgbClr val="1E1E1E"/>
                </a:highlight>
                <a:latin typeface="Consolas" panose="020B0609020204030204" pitchFamily="49" charset="0"/>
              </a:rPr>
              <a:t>namespace</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ProjectLog</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Core</a:t>
            </a:r>
            <a:r>
              <a:rPr lang="en-US" dirty="0" err="1">
                <a:solidFill>
                  <a:srgbClr val="B4B4B4"/>
                </a:solidFill>
                <a:highlight>
                  <a:srgbClr val="1E1E1E"/>
                </a:highlight>
                <a:latin typeface="Consolas" panose="020B0609020204030204" pitchFamily="49" charset="0"/>
              </a:rPr>
              <a:t>.</a:t>
            </a:r>
            <a:r>
              <a:rPr lang="en-US" dirty="0" err="1">
                <a:solidFill>
                  <a:srgbClr val="DCDCDC"/>
                </a:solidFill>
                <a:highlight>
                  <a:srgbClr val="1E1E1E"/>
                </a:highlight>
                <a:latin typeface="Consolas" panose="020B0609020204030204" pitchFamily="49" charset="0"/>
              </a:rPr>
              <a:t>ViewModels</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class</a:t>
            </a:r>
            <a:r>
              <a:rPr lang="en-US" dirty="0">
                <a:solidFill>
                  <a:srgbClr val="DCDCDC"/>
                </a:solidFill>
                <a:highlight>
                  <a:srgbClr val="1E1E1E"/>
                </a:highlight>
                <a:latin typeface="Consolas" panose="020B0609020204030204" pitchFamily="49" charset="0"/>
              </a:rPr>
              <a:t> </a:t>
            </a:r>
            <a:r>
              <a:rPr lang="en-US" dirty="0" err="1">
                <a:solidFill>
                  <a:srgbClr val="4EC9B0"/>
                </a:solidFill>
                <a:highlight>
                  <a:srgbClr val="1E1E1E"/>
                </a:highlight>
                <a:latin typeface="Consolas" panose="020B0609020204030204" pitchFamily="49" charset="0"/>
              </a:rPr>
              <a:t>ShellViewModel</a:t>
            </a:r>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private</a:t>
            </a:r>
            <a:r>
              <a:rPr lang="en-US" dirty="0">
                <a:solidFill>
                  <a:srgbClr val="DCDCDC"/>
                </a:solidFill>
                <a:highlight>
                  <a:srgbClr val="1E1E1E"/>
                </a:highlight>
                <a:latin typeface="Consolas" panose="020B0609020204030204" pitchFamily="49" charset="0"/>
              </a:rPr>
              <a:t> </a:t>
            </a:r>
            <a:r>
              <a:rPr lang="en-US" dirty="0" err="1">
                <a:solidFill>
                  <a:srgbClr val="569CD6"/>
                </a:solidFill>
                <a:highlight>
                  <a:srgbClr val="1E1E1E"/>
                </a:highlight>
                <a:latin typeface="Consolas" panose="020B0609020204030204" pitchFamily="49" charset="0"/>
              </a:rPr>
              <a:t>readonly</a:t>
            </a:r>
            <a:r>
              <a:rPr lang="en-US" dirty="0">
                <a:solidFill>
                  <a:srgbClr val="DCDCDC"/>
                </a:solidFill>
                <a:highlight>
                  <a:srgbClr val="1E1E1E"/>
                </a:highlight>
                <a:latin typeface="Consolas" panose="020B0609020204030204" pitchFamily="49" charset="0"/>
              </a:rPr>
              <a:t> </a:t>
            </a:r>
            <a:r>
              <a:rPr lang="en-US" dirty="0" err="1">
                <a:solidFill>
                  <a:srgbClr val="B8D7A3"/>
                </a:solidFill>
                <a:highlight>
                  <a:srgbClr val="1E1E1E"/>
                </a:highlight>
                <a:latin typeface="Consolas" panose="020B0609020204030204" pitchFamily="49" charset="0"/>
              </a:rPr>
              <a:t>IMessageBoxService</a:t>
            </a:r>
            <a:r>
              <a:rPr lang="en-US" dirty="0">
                <a:solidFill>
                  <a:srgbClr val="DCDCDC"/>
                </a:solidFill>
                <a:highlight>
                  <a:srgbClr val="1E1E1E"/>
                </a:highlight>
                <a:latin typeface="Consolas" panose="020B0609020204030204" pitchFamily="49" charset="0"/>
              </a:rPr>
              <a:t> _</a:t>
            </a:r>
            <a:r>
              <a:rPr lang="en-US" dirty="0" err="1">
                <a:solidFill>
                  <a:srgbClr val="DCDCDC"/>
                </a:solidFill>
                <a:highlight>
                  <a:srgbClr val="1E1E1E"/>
                </a:highlight>
                <a:latin typeface="Consolas" panose="020B0609020204030204" pitchFamily="49" charset="0"/>
              </a:rPr>
              <a:t>messageBoxService</a:t>
            </a:r>
            <a:r>
              <a:rPr lang="en-US" dirty="0">
                <a:solidFill>
                  <a:srgbClr val="DCDCDC"/>
                </a:solidFill>
                <a:highlight>
                  <a:srgbClr val="1E1E1E"/>
                </a:highlight>
                <a:latin typeface="Consolas" panose="020B0609020204030204" pitchFamily="49" charset="0"/>
              </a:rPr>
              <a:t>;</a:t>
            </a:r>
          </a:p>
          <a:p>
            <a:endParaRPr lang="en-US" dirty="0">
              <a:solidFill>
                <a:srgbClr val="DCDCDC"/>
              </a:solidFill>
              <a:highlight>
                <a:srgbClr val="1E1E1E"/>
              </a:highlight>
              <a:latin typeface="Consolas" panose="020B0609020204030204" pitchFamily="49" charset="0"/>
            </a:endParaRPr>
          </a:p>
          <a:p>
            <a:r>
              <a:rPr lang="en-US" dirty="0">
                <a:solidFill>
                  <a:srgbClr val="DCDCDC"/>
                </a:solidFill>
                <a:highlight>
                  <a:srgbClr val="1E1E1E"/>
                </a:highlight>
                <a:latin typeface="Consolas" panose="020B0609020204030204" pitchFamily="49" charset="0"/>
              </a:rPr>
              <a:t>        </a:t>
            </a:r>
            <a:r>
              <a:rPr lang="en-US" dirty="0">
                <a:solidFill>
                  <a:srgbClr val="569CD6"/>
                </a:solidFill>
                <a:highlight>
                  <a:srgbClr val="1E1E1E"/>
                </a:highlight>
                <a:latin typeface="Consolas" panose="020B0609020204030204" pitchFamily="49" charset="0"/>
              </a:rPr>
              <a:t>public</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ShellViewModel</a:t>
            </a:r>
            <a:r>
              <a:rPr lang="en-US" dirty="0">
                <a:solidFill>
                  <a:srgbClr val="DCDCDC"/>
                </a:solidFill>
                <a:highlight>
                  <a:srgbClr val="1E1E1E"/>
                </a:highlight>
                <a:latin typeface="Consolas" panose="020B0609020204030204" pitchFamily="49" charset="0"/>
              </a:rPr>
              <a:t>(</a:t>
            </a:r>
            <a:r>
              <a:rPr lang="en-US" dirty="0" err="1">
                <a:solidFill>
                  <a:srgbClr val="B8D7A3"/>
                </a:solidFill>
                <a:highlight>
                  <a:srgbClr val="1E1E1E"/>
                </a:highlight>
                <a:latin typeface="Consolas" panose="020B0609020204030204" pitchFamily="49" charset="0"/>
              </a:rPr>
              <a:t>IMessageBoxService</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messageBoxService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_</a:t>
            </a:r>
            <a:r>
              <a:rPr lang="en-US" dirty="0" err="1">
                <a:solidFill>
                  <a:srgbClr val="DCDCDC"/>
                </a:solidFill>
                <a:highlight>
                  <a:srgbClr val="1E1E1E"/>
                </a:highlight>
                <a:latin typeface="Consolas" panose="020B0609020204030204" pitchFamily="49" charset="0"/>
              </a:rPr>
              <a:t>messageBoxService</a:t>
            </a:r>
            <a:r>
              <a:rPr lang="en-US" dirty="0">
                <a:solidFill>
                  <a:srgbClr val="DCDCDC"/>
                </a:solidFill>
                <a:highlight>
                  <a:srgbClr val="1E1E1E"/>
                </a:highlight>
                <a:latin typeface="Consolas" panose="020B0609020204030204" pitchFamily="49" charset="0"/>
              </a:rPr>
              <a:t> </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 </a:t>
            </a:r>
            <a:r>
              <a:rPr lang="en-US" dirty="0" err="1">
                <a:solidFill>
                  <a:srgbClr val="DCDCDC"/>
                </a:solidFill>
                <a:highlight>
                  <a:srgbClr val="1E1E1E"/>
                </a:highlight>
                <a:latin typeface="Consolas" panose="020B0609020204030204" pitchFamily="49" charset="0"/>
              </a:rPr>
              <a:t>messageBoxService</a:t>
            </a:r>
            <a:r>
              <a:rPr lang="en-US" dirty="0">
                <a:solidFill>
                  <a:srgbClr val="DCDCDC"/>
                </a:solidFill>
                <a:highlight>
                  <a:srgbClr val="1E1E1E"/>
                </a:highlight>
                <a:latin typeface="Consolas" panose="020B0609020204030204" pitchFamily="49" charset="0"/>
              </a:rPr>
              <a:t>;</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    }</a:t>
            </a:r>
          </a:p>
          <a:p>
            <a:r>
              <a:rPr lang="en-US" dirty="0">
                <a:solidFill>
                  <a:srgbClr val="DCDCDC"/>
                </a:solidFill>
                <a:highlight>
                  <a:srgbClr val="1E1E1E"/>
                </a:highlight>
                <a:latin typeface="Consolas" panose="020B0609020204030204" pitchFamily="49" charset="0"/>
              </a:rPr>
              <a:t>}</a:t>
            </a:r>
            <a:endParaRPr lang="en-US" dirty="0"/>
          </a:p>
        </p:txBody>
      </p:sp>
    </p:spTree>
    <p:extLst>
      <p:ext uri="{BB962C8B-B14F-4D97-AF65-F5344CB8AC3E}">
        <p14:creationId xmlns:p14="http://schemas.microsoft.com/office/powerpoint/2010/main" val="1853906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Building Native Views</a:t>
            </a:r>
            <a:endParaRPr lang="en-US" dirty="0"/>
          </a:p>
        </p:txBody>
      </p:sp>
      <p:sp>
        <p:nvSpPr>
          <p:cNvPr id="6" name="Text Placeholder 5"/>
          <p:cNvSpPr>
            <a:spLocks noGrp="1"/>
          </p:cNvSpPr>
          <p:nvPr>
            <p:ph type="body" idx="1"/>
          </p:nvPr>
        </p:nvSpPr>
        <p:spPr/>
        <p:txBody>
          <a:bodyPr/>
          <a:lstStyle/>
          <a:p>
            <a:r>
              <a:rPr lang="en-US" dirty="0" smtClean="0"/>
              <a:t>Time to Get Designee</a:t>
            </a:r>
            <a:endParaRPr lang="en-US" dirty="0"/>
          </a:p>
        </p:txBody>
      </p:sp>
    </p:spTree>
    <p:extLst>
      <p:ext uri="{BB962C8B-B14F-4D97-AF65-F5344CB8AC3E}">
        <p14:creationId xmlns:p14="http://schemas.microsoft.com/office/powerpoint/2010/main" val="512373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Xamarin?</a:t>
            </a:r>
            <a:endParaRPr lang="en-US" dirty="0"/>
          </a:p>
        </p:txBody>
      </p:sp>
      <p:sp>
        <p:nvSpPr>
          <p:cNvPr id="3" name="Content Placeholder 2"/>
          <p:cNvSpPr>
            <a:spLocks noGrp="1"/>
          </p:cNvSpPr>
          <p:nvPr>
            <p:ph idx="1"/>
          </p:nvPr>
        </p:nvSpPr>
        <p:spPr>
          <a:xfrm>
            <a:off x="676656" y="2011680"/>
            <a:ext cx="10753725" cy="3766185"/>
          </a:xfrm>
        </p:spPr>
        <p:txBody>
          <a:bodyPr/>
          <a:lstStyle/>
          <a:p>
            <a:r>
              <a:rPr lang="en-US" dirty="0" smtClean="0"/>
              <a:t>Xamarin the product is about writing code in a single language (C#) to support the major development platforms, such as; iOS, Android and WP8.</a:t>
            </a:r>
          </a:p>
          <a:p>
            <a:r>
              <a:rPr lang="en-US" dirty="0" smtClean="0"/>
              <a:t>Xamarin the Company can be read about at the end of this </a:t>
            </a:r>
            <a:r>
              <a:rPr lang="en-US" dirty="0">
                <a:hlinkClick r:id="rId2"/>
              </a:rPr>
              <a:t>http://</a:t>
            </a:r>
            <a:r>
              <a:rPr lang="en-US" dirty="0" smtClean="0">
                <a:hlinkClick r:id="rId2"/>
              </a:rPr>
              <a:t>xamarin.com/faq</a:t>
            </a:r>
            <a:endParaRPr lang="en-US" dirty="0" smtClean="0"/>
          </a:p>
        </p:txBody>
      </p:sp>
    </p:spTree>
    <p:extLst>
      <p:ext uri="{BB962C8B-B14F-4D97-AF65-F5344CB8AC3E}">
        <p14:creationId xmlns:p14="http://schemas.microsoft.com/office/powerpoint/2010/main" val="3802579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iOS View in </a:t>
            </a:r>
            <a:r>
              <a:rPr lang="en-US" dirty="0" err="1" smtClean="0"/>
              <a:t>XCode</a:t>
            </a:r>
            <a:endParaRPr lang="en-US" dirty="0"/>
          </a:p>
        </p:txBody>
      </p:sp>
      <p:sp>
        <p:nvSpPr>
          <p:cNvPr id="5" name="Content Placeholder 4"/>
          <p:cNvSpPr>
            <a:spLocks noGrp="1"/>
          </p:cNvSpPr>
          <p:nvPr>
            <p:ph idx="1"/>
          </p:nvPr>
        </p:nvSpPr>
        <p:spPr/>
        <p:txBody>
          <a:bodyPr/>
          <a:lstStyle/>
          <a:p>
            <a:r>
              <a:rPr lang="en-US" b="1" dirty="0" smtClean="0"/>
              <a:t>The Plan</a:t>
            </a:r>
          </a:p>
          <a:p>
            <a:pPr lvl="1"/>
            <a:r>
              <a:rPr lang="en-US" dirty="0" smtClean="0"/>
              <a:t>Switch to the Mac</a:t>
            </a:r>
          </a:p>
          <a:p>
            <a:pPr lvl="1"/>
            <a:r>
              <a:rPr lang="en-US" dirty="0" smtClean="0"/>
              <a:t>Open Xamarin Studio</a:t>
            </a:r>
          </a:p>
          <a:p>
            <a:pPr lvl="1"/>
            <a:r>
              <a:rPr lang="en-US" dirty="0" smtClean="0"/>
              <a:t>Create a Generic </a:t>
            </a:r>
            <a:r>
              <a:rPr lang="en-US" dirty="0" err="1" smtClean="0"/>
              <a:t>iOS</a:t>
            </a:r>
            <a:r>
              <a:rPr lang="en-US" dirty="0" smtClean="0"/>
              <a:t> View</a:t>
            </a:r>
          </a:p>
          <a:p>
            <a:pPr lvl="1"/>
            <a:r>
              <a:rPr lang="en-US" dirty="0" smtClean="0"/>
              <a:t>Build the View In </a:t>
            </a:r>
            <a:r>
              <a:rPr lang="en-US" dirty="0" err="1" smtClean="0"/>
              <a:t>Xcode</a:t>
            </a:r>
            <a:endParaRPr lang="en-US" dirty="0" smtClean="0"/>
          </a:p>
        </p:txBody>
      </p:sp>
      <p:pic>
        <p:nvPicPr>
          <p:cNvPr id="3" name="Picture 2"/>
          <p:cNvPicPr>
            <a:picLocks noChangeAspect="1"/>
          </p:cNvPicPr>
          <p:nvPr/>
        </p:nvPicPr>
        <p:blipFill>
          <a:blip r:embed="rId2"/>
          <a:stretch>
            <a:fillRect/>
          </a:stretch>
        </p:blipFill>
        <p:spPr>
          <a:xfrm>
            <a:off x="4560979" y="2011680"/>
            <a:ext cx="9096375" cy="6286500"/>
          </a:xfrm>
          <a:prstGeom prst="rect">
            <a:avLst/>
          </a:prstGeom>
        </p:spPr>
      </p:pic>
    </p:spTree>
    <p:extLst>
      <p:ext uri="{BB962C8B-B14F-4D97-AF65-F5344CB8AC3E}">
        <p14:creationId xmlns:p14="http://schemas.microsoft.com/office/powerpoint/2010/main" val="2534750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iOS </a:t>
            </a:r>
            <a:r>
              <a:rPr lang="en-US" dirty="0" smtClean="0"/>
              <a:t>View in VS</a:t>
            </a:r>
            <a:endParaRPr lang="en-US" dirty="0"/>
          </a:p>
        </p:txBody>
      </p:sp>
      <p:sp>
        <p:nvSpPr>
          <p:cNvPr id="3" name="Content Placeholder 2"/>
          <p:cNvSpPr>
            <a:spLocks noGrp="1"/>
          </p:cNvSpPr>
          <p:nvPr>
            <p:ph idx="1"/>
          </p:nvPr>
        </p:nvSpPr>
        <p:spPr/>
        <p:txBody>
          <a:bodyPr/>
          <a:lstStyle/>
          <a:p>
            <a:r>
              <a:rPr lang="en-US" b="1" dirty="0" smtClean="0"/>
              <a:t>The Plan</a:t>
            </a:r>
          </a:p>
          <a:p>
            <a:pPr lvl="1"/>
            <a:r>
              <a:rPr lang="en-US" dirty="0" smtClean="0"/>
              <a:t>Stay on PC</a:t>
            </a:r>
          </a:p>
          <a:p>
            <a:pPr lvl="1"/>
            <a:r>
              <a:rPr lang="en-US" dirty="0" smtClean="0"/>
              <a:t>Create Storyboard View</a:t>
            </a:r>
          </a:p>
          <a:p>
            <a:pPr lvl="1"/>
            <a:r>
              <a:rPr lang="en-US" dirty="0" smtClean="0"/>
              <a:t>Edit in Visual Studio</a:t>
            </a:r>
          </a:p>
          <a:p>
            <a:endParaRPr lang="en-US" dirty="0"/>
          </a:p>
        </p:txBody>
      </p:sp>
      <p:pic>
        <p:nvPicPr>
          <p:cNvPr id="4" name="Picture 3"/>
          <p:cNvPicPr>
            <a:picLocks noChangeAspect="1"/>
          </p:cNvPicPr>
          <p:nvPr/>
        </p:nvPicPr>
        <p:blipFill>
          <a:blip r:embed="rId2"/>
          <a:stretch>
            <a:fillRect/>
          </a:stretch>
        </p:blipFill>
        <p:spPr>
          <a:xfrm>
            <a:off x="4264887" y="2011680"/>
            <a:ext cx="9096375" cy="6286500"/>
          </a:xfrm>
          <a:prstGeom prst="rect">
            <a:avLst/>
          </a:prstGeom>
        </p:spPr>
      </p:pic>
    </p:spTree>
    <p:extLst>
      <p:ext uri="{BB962C8B-B14F-4D97-AF65-F5344CB8AC3E}">
        <p14:creationId xmlns:p14="http://schemas.microsoft.com/office/powerpoint/2010/main" val="190484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Android View</a:t>
            </a:r>
            <a:endParaRPr lang="en-US" dirty="0"/>
          </a:p>
        </p:txBody>
      </p:sp>
      <p:sp>
        <p:nvSpPr>
          <p:cNvPr id="3" name="Content Placeholder 2"/>
          <p:cNvSpPr>
            <a:spLocks noGrp="1"/>
          </p:cNvSpPr>
          <p:nvPr>
            <p:ph idx="1"/>
          </p:nvPr>
        </p:nvSpPr>
        <p:spPr/>
        <p:txBody>
          <a:bodyPr/>
          <a:lstStyle/>
          <a:p>
            <a:r>
              <a:rPr lang="en-US" b="1" dirty="0" smtClean="0"/>
              <a:t>The Plan</a:t>
            </a:r>
          </a:p>
          <a:p>
            <a:pPr lvl="1"/>
            <a:r>
              <a:rPr lang="en-US" dirty="0" smtClean="0"/>
              <a:t>Create an Activity</a:t>
            </a:r>
          </a:p>
          <a:p>
            <a:pPr lvl="1"/>
            <a:r>
              <a:rPr lang="en-US" dirty="0" smtClean="0"/>
              <a:t>Create a Layout File</a:t>
            </a:r>
          </a:p>
          <a:p>
            <a:pPr lvl="1"/>
            <a:r>
              <a:rPr lang="en-US" dirty="0" smtClean="0"/>
              <a:t>Build</a:t>
            </a:r>
          </a:p>
          <a:p>
            <a:pPr lvl="1"/>
            <a:r>
              <a:rPr lang="en-US" dirty="0" smtClean="0"/>
              <a:t>Bind the two together</a:t>
            </a:r>
            <a:endParaRPr lang="en-US" dirty="0"/>
          </a:p>
        </p:txBody>
      </p:sp>
      <p:pic>
        <p:nvPicPr>
          <p:cNvPr id="5" name="Picture 4"/>
          <p:cNvPicPr>
            <a:picLocks noChangeAspect="1"/>
          </p:cNvPicPr>
          <p:nvPr/>
        </p:nvPicPr>
        <p:blipFill>
          <a:blip r:embed="rId2"/>
          <a:stretch>
            <a:fillRect/>
          </a:stretch>
        </p:blipFill>
        <p:spPr>
          <a:xfrm>
            <a:off x="4221344" y="2011680"/>
            <a:ext cx="9096375" cy="6286500"/>
          </a:xfrm>
          <a:prstGeom prst="rect">
            <a:avLst/>
          </a:prstGeom>
        </p:spPr>
      </p:pic>
    </p:spTree>
    <p:extLst>
      <p:ext uri="{BB962C8B-B14F-4D97-AF65-F5344CB8AC3E}">
        <p14:creationId xmlns:p14="http://schemas.microsoft.com/office/powerpoint/2010/main" val="851701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WP8 View</a:t>
            </a:r>
            <a:endParaRPr lang="en-US" dirty="0"/>
          </a:p>
        </p:txBody>
      </p:sp>
      <p:sp>
        <p:nvSpPr>
          <p:cNvPr id="3" name="Content Placeholder 2"/>
          <p:cNvSpPr>
            <a:spLocks noGrp="1"/>
          </p:cNvSpPr>
          <p:nvPr>
            <p:ph idx="1"/>
          </p:nvPr>
        </p:nvSpPr>
        <p:spPr/>
        <p:txBody>
          <a:bodyPr/>
          <a:lstStyle/>
          <a:p>
            <a:r>
              <a:rPr lang="en-US" b="1" dirty="0" smtClean="0"/>
              <a:t>The Plan</a:t>
            </a:r>
          </a:p>
          <a:p>
            <a:pPr lvl="1"/>
            <a:r>
              <a:rPr lang="en-US" dirty="0" smtClean="0"/>
              <a:t>Create a new WP8 view</a:t>
            </a:r>
          </a:p>
          <a:p>
            <a:pPr lvl="1"/>
            <a:r>
              <a:rPr lang="en-US" dirty="0" smtClean="0"/>
              <a:t>Whistle a tune, to fill time</a:t>
            </a:r>
            <a:endParaRPr lang="en-US" dirty="0"/>
          </a:p>
        </p:txBody>
      </p:sp>
      <p:pic>
        <p:nvPicPr>
          <p:cNvPr id="5" name="Picture 4"/>
          <p:cNvPicPr>
            <a:picLocks noChangeAspect="1"/>
          </p:cNvPicPr>
          <p:nvPr/>
        </p:nvPicPr>
        <p:blipFill>
          <a:blip r:embed="rId2"/>
          <a:stretch>
            <a:fillRect/>
          </a:stretch>
        </p:blipFill>
        <p:spPr>
          <a:xfrm>
            <a:off x="4457574" y="2157731"/>
            <a:ext cx="9096375" cy="6286500"/>
          </a:xfrm>
          <a:prstGeom prst="rect">
            <a:avLst/>
          </a:prstGeom>
        </p:spPr>
      </p:pic>
    </p:spTree>
    <p:extLst>
      <p:ext uri="{BB962C8B-B14F-4D97-AF65-F5344CB8AC3E}">
        <p14:creationId xmlns:p14="http://schemas.microsoft.com/office/powerpoint/2010/main" val="1363231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Driving the Views with our </a:t>
            </a:r>
            <a:r>
              <a:rPr lang="en-US" dirty="0" err="1" smtClean="0"/>
              <a:t>ViewModel</a:t>
            </a:r>
            <a:endParaRPr lang="en-US" dirty="0"/>
          </a:p>
        </p:txBody>
      </p:sp>
      <p:sp>
        <p:nvSpPr>
          <p:cNvPr id="3" name="Content Placeholder 2"/>
          <p:cNvSpPr>
            <a:spLocks noGrp="1"/>
          </p:cNvSpPr>
          <p:nvPr>
            <p:ph idx="1"/>
          </p:nvPr>
        </p:nvSpPr>
        <p:spPr/>
        <p:txBody>
          <a:bodyPr/>
          <a:lstStyle/>
          <a:p>
            <a:r>
              <a:rPr lang="en-US" dirty="0" smtClean="0"/>
              <a:t>iOS</a:t>
            </a:r>
          </a:p>
          <a:p>
            <a:pPr lvl="1"/>
            <a:r>
              <a:rPr lang="en-US" dirty="0" smtClean="0"/>
              <a:t>Controller Actions are passed through the VMs Commands</a:t>
            </a:r>
          </a:p>
          <a:p>
            <a:pPr lvl="1"/>
            <a:r>
              <a:rPr lang="en-US" dirty="0" smtClean="0"/>
              <a:t>Controller View Changes Update the VMs properties</a:t>
            </a:r>
          </a:p>
          <a:p>
            <a:r>
              <a:rPr lang="en-US" dirty="0" smtClean="0"/>
              <a:t>Android</a:t>
            </a:r>
          </a:p>
          <a:p>
            <a:pPr lvl="1"/>
            <a:r>
              <a:rPr lang="en-US" dirty="0"/>
              <a:t>Controller Actions are passed through the VMs Commands</a:t>
            </a:r>
          </a:p>
          <a:p>
            <a:pPr lvl="1"/>
            <a:r>
              <a:rPr lang="en-US" dirty="0"/>
              <a:t>Controller View Changes Update the VMs properties</a:t>
            </a:r>
          </a:p>
          <a:p>
            <a:r>
              <a:rPr lang="en-US" dirty="0" smtClean="0"/>
              <a:t>WP8</a:t>
            </a:r>
          </a:p>
          <a:p>
            <a:pPr lvl="1"/>
            <a:r>
              <a:rPr lang="en-US" dirty="0" err="1" smtClean="0"/>
              <a:t>Databind</a:t>
            </a:r>
            <a:r>
              <a:rPr lang="en-US" dirty="0" smtClean="0"/>
              <a:t> the VM to the View</a:t>
            </a:r>
            <a:endParaRPr lang="en-US" dirty="0"/>
          </a:p>
        </p:txBody>
      </p:sp>
    </p:spTree>
    <p:extLst>
      <p:ext uri="{BB962C8B-B14F-4D97-AF65-F5344CB8AC3E}">
        <p14:creationId xmlns:p14="http://schemas.microsoft.com/office/powerpoint/2010/main" val="829107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Xamarin.Forms</a:t>
            </a:r>
            <a:endParaRPr lang="en-US" dirty="0"/>
          </a:p>
        </p:txBody>
      </p:sp>
      <p:sp>
        <p:nvSpPr>
          <p:cNvPr id="3" name="Content Placeholder 2"/>
          <p:cNvSpPr>
            <a:spLocks noGrp="1"/>
          </p:cNvSpPr>
          <p:nvPr>
            <p:ph idx="1"/>
          </p:nvPr>
        </p:nvSpPr>
        <p:spPr/>
        <p:txBody>
          <a:bodyPr/>
          <a:lstStyle/>
          <a:p>
            <a:r>
              <a:rPr lang="en-US" dirty="0" err="1"/>
              <a:t>Xamarin.Forms</a:t>
            </a:r>
            <a:r>
              <a:rPr lang="en-US" dirty="0"/>
              <a:t> is a cross-platform natively backed UI toolkit abstraction that allows developers to easily create user interfaces that can be shared across Android, iOS, and Windows Phone. The user interfaces are rendered using the native controls of the target platform, allowing </a:t>
            </a:r>
            <a:r>
              <a:rPr lang="en-US" dirty="0" err="1"/>
              <a:t>Xamarin.Forms</a:t>
            </a:r>
            <a:r>
              <a:rPr lang="en-US" dirty="0"/>
              <a:t> applications to retain the appropriate look and feel for each platform.</a:t>
            </a:r>
          </a:p>
        </p:txBody>
      </p:sp>
    </p:spTree>
    <p:extLst>
      <p:ext uri="{BB962C8B-B14F-4D97-AF65-F5344CB8AC3E}">
        <p14:creationId xmlns:p14="http://schemas.microsoft.com/office/powerpoint/2010/main" val="1340634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Xamarin.Forms</a:t>
            </a:r>
            <a:r>
              <a:rPr lang="en-US" dirty="0" smtClean="0"/>
              <a:t> Advantages</a:t>
            </a:r>
            <a:endParaRPr lang="en-US" dirty="0"/>
          </a:p>
        </p:txBody>
      </p:sp>
      <p:sp>
        <p:nvSpPr>
          <p:cNvPr id="3" name="Content Placeholder 2"/>
          <p:cNvSpPr>
            <a:spLocks noGrp="1"/>
          </p:cNvSpPr>
          <p:nvPr>
            <p:ph idx="1"/>
          </p:nvPr>
        </p:nvSpPr>
        <p:spPr/>
        <p:txBody>
          <a:bodyPr/>
          <a:lstStyle/>
          <a:p>
            <a:r>
              <a:rPr lang="en-US" dirty="0" smtClean="0"/>
              <a:t>Write One UI</a:t>
            </a:r>
          </a:p>
          <a:p>
            <a:r>
              <a:rPr lang="en-US" dirty="0" smtClean="0"/>
              <a:t>Supported by Native Controls</a:t>
            </a:r>
          </a:p>
          <a:p>
            <a:r>
              <a:rPr lang="en-US" dirty="0" err="1" smtClean="0"/>
              <a:t>Databinding</a:t>
            </a:r>
            <a:r>
              <a:rPr lang="en-US" dirty="0" smtClean="0"/>
              <a:t> Supported out of the box</a:t>
            </a:r>
          </a:p>
          <a:p>
            <a:r>
              <a:rPr lang="en-US" dirty="0" smtClean="0"/>
              <a:t>Third Party Support</a:t>
            </a:r>
            <a:endParaRPr lang="en-US" dirty="0"/>
          </a:p>
        </p:txBody>
      </p:sp>
    </p:spTree>
    <p:extLst>
      <p:ext uri="{BB962C8B-B14F-4D97-AF65-F5344CB8AC3E}">
        <p14:creationId xmlns:p14="http://schemas.microsoft.com/office/powerpoint/2010/main" val="2353137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Xamarin.Forms</a:t>
            </a:r>
            <a:r>
              <a:rPr lang="en-US" dirty="0"/>
              <a:t> </a:t>
            </a:r>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Can be slow with complex UIs</a:t>
            </a:r>
          </a:p>
          <a:p>
            <a:r>
              <a:rPr lang="en-US" dirty="0" smtClean="0"/>
              <a:t>Is not supported within the Free License</a:t>
            </a:r>
          </a:p>
          <a:p>
            <a:r>
              <a:rPr lang="en-US" dirty="0" smtClean="0"/>
              <a:t>Limited Design Options</a:t>
            </a:r>
            <a:endParaRPr lang="en-US" dirty="0"/>
          </a:p>
        </p:txBody>
      </p:sp>
    </p:spTree>
    <p:extLst>
      <p:ext uri="{BB962C8B-B14F-4D97-AF65-F5344CB8AC3E}">
        <p14:creationId xmlns:p14="http://schemas.microsoft.com/office/powerpoint/2010/main" val="3948088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Xamarin.Forms</a:t>
            </a:r>
            <a:r>
              <a:rPr lang="en-US" dirty="0" smtClean="0"/>
              <a:t> App</a:t>
            </a:r>
            <a:endParaRPr lang="en-US" dirty="0"/>
          </a:p>
        </p:txBody>
      </p:sp>
      <p:pic>
        <p:nvPicPr>
          <p:cNvPr id="6" name="Picture 5"/>
          <p:cNvPicPr>
            <a:picLocks noChangeAspect="1"/>
          </p:cNvPicPr>
          <p:nvPr/>
        </p:nvPicPr>
        <p:blipFill>
          <a:blip r:embed="rId2"/>
          <a:stretch>
            <a:fillRect/>
          </a:stretch>
        </p:blipFill>
        <p:spPr>
          <a:xfrm>
            <a:off x="4974164" y="1811383"/>
            <a:ext cx="7217836" cy="5046617"/>
          </a:xfrm>
          <a:prstGeom prst="rect">
            <a:avLst/>
          </a:prstGeom>
        </p:spPr>
      </p:pic>
      <p:pic>
        <p:nvPicPr>
          <p:cNvPr id="7" name="Content Placeholder 6"/>
          <p:cNvPicPr>
            <a:picLocks noGrp="1" noChangeAspect="1"/>
          </p:cNvPicPr>
          <p:nvPr>
            <p:ph idx="1"/>
          </p:nvPr>
        </p:nvPicPr>
        <p:blipFill>
          <a:blip r:embed="rId3"/>
          <a:stretch>
            <a:fillRect/>
          </a:stretch>
        </p:blipFill>
        <p:spPr>
          <a:xfrm>
            <a:off x="0" y="2026761"/>
            <a:ext cx="6679009" cy="4615860"/>
          </a:xfrm>
          <a:prstGeom prst="rect">
            <a:avLst/>
          </a:prstGeom>
        </p:spPr>
      </p:pic>
    </p:spTree>
    <p:extLst>
      <p:ext uri="{BB962C8B-B14F-4D97-AF65-F5344CB8AC3E}">
        <p14:creationId xmlns:p14="http://schemas.microsoft.com/office/powerpoint/2010/main" val="238819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0869" y="499533"/>
            <a:ext cx="5569130" cy="1658198"/>
          </a:xfrm>
        </p:spPr>
        <p:txBody>
          <a:bodyPr/>
          <a:lstStyle/>
          <a:p>
            <a:r>
              <a:rPr lang="en-US" dirty="0" smtClean="0"/>
              <a:t>Create a </a:t>
            </a:r>
            <a:r>
              <a:rPr lang="en-US" dirty="0" err="1" smtClean="0"/>
              <a:t>Xamarin.Form</a:t>
            </a:r>
            <a:r>
              <a:rPr lang="en-US" dirty="0" smtClean="0"/>
              <a:t> View</a:t>
            </a:r>
            <a:endParaRPr lang="en-US" dirty="0"/>
          </a:p>
        </p:txBody>
      </p:sp>
      <p:pic>
        <p:nvPicPr>
          <p:cNvPr id="7" name="Content Placeholder 6"/>
          <p:cNvPicPr>
            <a:picLocks noGrp="1" noChangeAspect="1"/>
          </p:cNvPicPr>
          <p:nvPr>
            <p:ph idx="1"/>
          </p:nvPr>
        </p:nvPicPr>
        <p:blipFill>
          <a:blip r:embed="rId2"/>
          <a:stretch>
            <a:fillRect/>
          </a:stretch>
        </p:blipFill>
        <p:spPr>
          <a:xfrm>
            <a:off x="186960" y="207010"/>
            <a:ext cx="5450933" cy="3767137"/>
          </a:xfrm>
          <a:prstGeom prst="rect">
            <a:avLst/>
          </a:prstGeom>
        </p:spPr>
      </p:pic>
      <p:sp>
        <p:nvSpPr>
          <p:cNvPr id="8" name="Rectangle 7"/>
          <p:cNvSpPr/>
          <p:nvPr/>
        </p:nvSpPr>
        <p:spPr>
          <a:xfrm>
            <a:off x="186960" y="3974147"/>
            <a:ext cx="11243039" cy="1569660"/>
          </a:xfrm>
          <a:prstGeom prst="rect">
            <a:avLst/>
          </a:prstGeom>
        </p:spPr>
        <p:txBody>
          <a:bodyPr wrap="square">
            <a:spAutoFit/>
          </a:bodyPr>
          <a:lstStyle/>
          <a:p>
            <a:r>
              <a:rPr lang="en-US" sz="1600" dirty="0">
                <a:solidFill>
                  <a:srgbClr val="808080"/>
                </a:solidFill>
                <a:highlight>
                  <a:srgbClr val="1E1E1E"/>
                </a:highlight>
                <a:latin typeface="Consolas" panose="020B0609020204030204" pitchFamily="49" charset="0"/>
              </a:rPr>
              <a:t>&lt;?</a:t>
            </a:r>
            <a:r>
              <a:rPr lang="en-US" sz="1600" dirty="0">
                <a:solidFill>
                  <a:srgbClr val="569CD6"/>
                </a:solidFill>
                <a:highlight>
                  <a:srgbClr val="1E1E1E"/>
                </a:highlight>
                <a:latin typeface="Consolas" panose="020B0609020204030204" pitchFamily="49" charset="0"/>
              </a:rPr>
              <a:t>xml</a:t>
            </a:r>
            <a:r>
              <a:rPr lang="en-US" sz="1600" dirty="0">
                <a:solidFill>
                  <a:srgbClr val="808080"/>
                </a:solidFill>
                <a:highlight>
                  <a:srgbClr val="1E1E1E"/>
                </a:highlight>
                <a:latin typeface="Consolas" panose="020B0609020204030204" pitchFamily="49" charset="0"/>
              </a:rPr>
              <a:t> </a:t>
            </a:r>
            <a:r>
              <a:rPr lang="en-US" sz="1600" dirty="0">
                <a:solidFill>
                  <a:srgbClr val="92CAF4"/>
                </a:solidFill>
                <a:highlight>
                  <a:srgbClr val="1E1E1E"/>
                </a:highlight>
                <a:latin typeface="Consolas" panose="020B0609020204030204" pitchFamily="49" charset="0"/>
              </a:rPr>
              <a:t>version</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1.0</a:t>
            </a:r>
            <a:r>
              <a:rPr lang="en-US" sz="1600" dirty="0">
                <a:solidFill>
                  <a:srgbClr val="808080"/>
                </a:solidFill>
                <a:highlight>
                  <a:srgbClr val="1E1E1E"/>
                </a:highlight>
                <a:latin typeface="Consolas" panose="020B0609020204030204" pitchFamily="49" charset="0"/>
              </a:rPr>
              <a:t>" </a:t>
            </a:r>
            <a:r>
              <a:rPr lang="en-US" sz="1600" dirty="0">
                <a:solidFill>
                  <a:srgbClr val="92CAF4"/>
                </a:solidFill>
                <a:highlight>
                  <a:srgbClr val="1E1E1E"/>
                </a:highlight>
                <a:latin typeface="Consolas" panose="020B0609020204030204" pitchFamily="49" charset="0"/>
              </a:rPr>
              <a:t>encoding</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utf-8</a:t>
            </a:r>
            <a:r>
              <a:rPr lang="en-US" sz="1600" dirty="0">
                <a:solidFill>
                  <a:srgbClr val="808080"/>
                </a:solidFill>
                <a:highlight>
                  <a:srgbClr val="1E1E1E"/>
                </a:highlight>
                <a:latin typeface="Consolas" panose="020B0609020204030204" pitchFamily="49" charset="0"/>
              </a:rPr>
              <a:t>" ?&gt;</a:t>
            </a:r>
            <a:endParaRPr lang="en-US" sz="1600" dirty="0">
              <a:solidFill>
                <a:srgbClr val="DCDCDC"/>
              </a:solidFill>
              <a:highlight>
                <a:srgbClr val="1E1E1E"/>
              </a:highlight>
              <a:latin typeface="Consolas" panose="020B0609020204030204" pitchFamily="49" charset="0"/>
            </a:endParaRPr>
          </a:p>
          <a:p>
            <a:r>
              <a:rPr lang="en-US" sz="1600" dirty="0">
                <a:solidFill>
                  <a:srgbClr val="808080"/>
                </a:solidFill>
                <a:highlight>
                  <a:srgbClr val="1E1E1E"/>
                </a:highlight>
                <a:latin typeface="Consolas" panose="020B0609020204030204" pitchFamily="49" charset="0"/>
              </a:rPr>
              <a:t>&lt;</a:t>
            </a:r>
            <a:r>
              <a:rPr lang="en-US" sz="1600" dirty="0" err="1">
                <a:solidFill>
                  <a:srgbClr val="569CD6"/>
                </a:solidFill>
                <a:highlight>
                  <a:srgbClr val="1E1E1E"/>
                </a:highlight>
                <a:latin typeface="Consolas" panose="020B0609020204030204" pitchFamily="49" charset="0"/>
              </a:rPr>
              <a:t>ContentPage</a:t>
            </a:r>
            <a:r>
              <a:rPr lang="en-US" sz="1600" dirty="0">
                <a:solidFill>
                  <a:srgbClr val="808080"/>
                </a:solidFill>
                <a:highlight>
                  <a:srgbClr val="1E1E1E"/>
                </a:highlight>
                <a:latin typeface="Consolas" panose="020B0609020204030204" pitchFamily="49" charset="0"/>
              </a:rPr>
              <a:t> </a:t>
            </a:r>
            <a:r>
              <a:rPr lang="en-US" sz="1600" dirty="0" err="1">
                <a:solidFill>
                  <a:srgbClr val="92CAF4"/>
                </a:solidFill>
                <a:highlight>
                  <a:srgbClr val="1E1E1E"/>
                </a:highlight>
                <a:latin typeface="Consolas" panose="020B0609020204030204" pitchFamily="49" charset="0"/>
              </a:rPr>
              <a:t>xmlns</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http://xamarin.com/schemas/2014/forms</a:t>
            </a:r>
            <a:r>
              <a:rPr lang="en-US" sz="1600" dirty="0">
                <a:solidFill>
                  <a:srgbClr val="808080"/>
                </a:solidFill>
                <a:highlight>
                  <a:srgbClr val="1E1E1E"/>
                </a:highlight>
                <a:latin typeface="Consolas" panose="020B0609020204030204" pitchFamily="49" charset="0"/>
              </a:rPr>
              <a:t>"</a:t>
            </a:r>
            <a:endParaRPr lang="en-US" sz="1600" dirty="0">
              <a:solidFill>
                <a:srgbClr val="DCDCDC"/>
              </a:solidFill>
              <a:highlight>
                <a:srgbClr val="1E1E1E"/>
              </a:highlight>
              <a:latin typeface="Consolas" panose="020B0609020204030204" pitchFamily="49" charset="0"/>
            </a:endParaRPr>
          </a:p>
          <a:p>
            <a:r>
              <a:rPr lang="en-US" sz="1600" dirty="0">
                <a:solidFill>
                  <a:srgbClr val="808080"/>
                </a:solidFill>
                <a:highlight>
                  <a:srgbClr val="1E1E1E"/>
                </a:highlight>
                <a:latin typeface="Consolas" panose="020B0609020204030204" pitchFamily="49" charset="0"/>
              </a:rPr>
              <a:t>   </a:t>
            </a:r>
            <a:r>
              <a:rPr lang="en-US" sz="1600" dirty="0" err="1">
                <a:solidFill>
                  <a:srgbClr val="92CAF4"/>
                </a:solidFill>
                <a:highlight>
                  <a:srgbClr val="1E1E1E"/>
                </a:highlight>
                <a:latin typeface="Consolas" panose="020B0609020204030204" pitchFamily="49" charset="0"/>
              </a:rPr>
              <a:t>xmlns:x</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http://schemas.microsoft.com/</a:t>
            </a:r>
            <a:r>
              <a:rPr lang="en-US" sz="1600" dirty="0" err="1">
                <a:solidFill>
                  <a:srgbClr val="C8C8C8"/>
                </a:solidFill>
                <a:highlight>
                  <a:srgbClr val="1E1E1E"/>
                </a:highlight>
                <a:latin typeface="Consolas" panose="020B0609020204030204" pitchFamily="49" charset="0"/>
              </a:rPr>
              <a:t>winfx</a:t>
            </a:r>
            <a:r>
              <a:rPr lang="en-US" sz="1600" dirty="0">
                <a:solidFill>
                  <a:srgbClr val="C8C8C8"/>
                </a:solidFill>
                <a:highlight>
                  <a:srgbClr val="1E1E1E"/>
                </a:highlight>
                <a:latin typeface="Consolas" panose="020B0609020204030204" pitchFamily="49" charset="0"/>
              </a:rPr>
              <a:t>/2009/</a:t>
            </a:r>
            <a:r>
              <a:rPr lang="en-US" sz="1600" dirty="0" err="1">
                <a:solidFill>
                  <a:srgbClr val="C8C8C8"/>
                </a:solidFill>
                <a:highlight>
                  <a:srgbClr val="1E1E1E"/>
                </a:highlight>
                <a:latin typeface="Consolas" panose="020B0609020204030204" pitchFamily="49" charset="0"/>
              </a:rPr>
              <a:t>xaml</a:t>
            </a:r>
            <a:r>
              <a:rPr lang="en-US" sz="1600" dirty="0">
                <a:solidFill>
                  <a:srgbClr val="808080"/>
                </a:solidFill>
                <a:highlight>
                  <a:srgbClr val="1E1E1E"/>
                </a:highlight>
                <a:latin typeface="Consolas" panose="020B0609020204030204" pitchFamily="49" charset="0"/>
              </a:rPr>
              <a:t>"</a:t>
            </a:r>
            <a:endParaRPr lang="en-US" sz="1600" dirty="0">
              <a:solidFill>
                <a:srgbClr val="DCDCDC"/>
              </a:solidFill>
              <a:highlight>
                <a:srgbClr val="1E1E1E"/>
              </a:highlight>
              <a:latin typeface="Consolas" panose="020B0609020204030204" pitchFamily="49" charset="0"/>
            </a:endParaRPr>
          </a:p>
          <a:p>
            <a:r>
              <a:rPr lang="en-US" sz="1600" dirty="0">
                <a:solidFill>
                  <a:srgbClr val="808080"/>
                </a:solidFill>
                <a:highlight>
                  <a:srgbClr val="1E1E1E"/>
                </a:highlight>
                <a:latin typeface="Consolas" panose="020B0609020204030204" pitchFamily="49" charset="0"/>
              </a:rPr>
              <a:t>   </a:t>
            </a:r>
            <a:r>
              <a:rPr lang="en-US" sz="1600" dirty="0">
                <a:solidFill>
                  <a:srgbClr val="92CAF4"/>
                </a:solidFill>
                <a:highlight>
                  <a:srgbClr val="1E1E1E"/>
                </a:highlight>
                <a:latin typeface="Consolas" panose="020B0609020204030204" pitchFamily="49" charset="0"/>
              </a:rPr>
              <a:t>x:Class</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ProjectLogForms.ShellView</a:t>
            </a:r>
            <a:r>
              <a:rPr lang="en-US" sz="1600" dirty="0">
                <a:solidFill>
                  <a:srgbClr val="808080"/>
                </a:solidFill>
                <a:highlight>
                  <a:srgbClr val="1E1E1E"/>
                </a:highlight>
                <a:latin typeface="Consolas" panose="020B0609020204030204" pitchFamily="49" charset="0"/>
              </a:rPr>
              <a:t>"&gt;</a:t>
            </a:r>
            <a:endParaRPr lang="en-US" sz="1600" dirty="0">
              <a:solidFill>
                <a:srgbClr val="DCDCDC"/>
              </a:solidFill>
              <a:highlight>
                <a:srgbClr val="1E1E1E"/>
              </a:highlight>
              <a:latin typeface="Consolas" panose="020B0609020204030204" pitchFamily="49" charset="0"/>
            </a:endParaRPr>
          </a:p>
          <a:p>
            <a:r>
              <a:rPr lang="en-US" sz="1600" dirty="0">
                <a:solidFill>
                  <a:srgbClr val="808080"/>
                </a:solidFill>
                <a:highlight>
                  <a:srgbClr val="1E1E1E"/>
                </a:highlight>
                <a:latin typeface="Consolas" panose="020B0609020204030204" pitchFamily="49" charset="0"/>
              </a:rPr>
              <a:t>&lt;</a:t>
            </a:r>
            <a:r>
              <a:rPr lang="en-US" sz="1600" dirty="0">
                <a:solidFill>
                  <a:srgbClr val="569CD6"/>
                </a:solidFill>
                <a:highlight>
                  <a:srgbClr val="1E1E1E"/>
                </a:highlight>
                <a:latin typeface="Consolas" panose="020B0609020204030204" pitchFamily="49" charset="0"/>
              </a:rPr>
              <a:t>Label</a:t>
            </a:r>
            <a:r>
              <a:rPr lang="en-US" sz="1600" dirty="0">
                <a:solidFill>
                  <a:srgbClr val="808080"/>
                </a:solidFill>
                <a:highlight>
                  <a:srgbClr val="1E1E1E"/>
                </a:highlight>
                <a:latin typeface="Consolas" panose="020B0609020204030204" pitchFamily="49" charset="0"/>
              </a:rPr>
              <a:t> </a:t>
            </a:r>
            <a:r>
              <a:rPr lang="en-US" sz="1600" dirty="0">
                <a:solidFill>
                  <a:srgbClr val="92CAF4"/>
                </a:solidFill>
                <a:highlight>
                  <a:srgbClr val="1E1E1E"/>
                </a:highlight>
                <a:latin typeface="Consolas" panose="020B0609020204030204" pitchFamily="49" charset="0"/>
              </a:rPr>
              <a:t>Text</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{Binding </a:t>
            </a:r>
            <a:r>
              <a:rPr lang="en-US" sz="1600" dirty="0" err="1">
                <a:solidFill>
                  <a:srgbClr val="C8C8C8"/>
                </a:solidFill>
                <a:highlight>
                  <a:srgbClr val="1E1E1E"/>
                </a:highlight>
                <a:latin typeface="Consolas" panose="020B0609020204030204" pitchFamily="49" charset="0"/>
              </a:rPr>
              <a:t>MainText</a:t>
            </a:r>
            <a:r>
              <a:rPr lang="en-US" sz="1600" dirty="0">
                <a:solidFill>
                  <a:srgbClr val="C8C8C8"/>
                </a:solidFill>
                <a:highlight>
                  <a:srgbClr val="1E1E1E"/>
                </a:highlight>
                <a:latin typeface="Consolas" panose="020B0609020204030204" pitchFamily="49" charset="0"/>
              </a:rPr>
              <a:t>}</a:t>
            </a:r>
            <a:r>
              <a:rPr lang="en-US" sz="1600" dirty="0">
                <a:solidFill>
                  <a:srgbClr val="808080"/>
                </a:solidFill>
                <a:highlight>
                  <a:srgbClr val="1E1E1E"/>
                </a:highlight>
                <a:latin typeface="Consolas" panose="020B0609020204030204" pitchFamily="49" charset="0"/>
              </a:rPr>
              <a:t>" </a:t>
            </a:r>
            <a:r>
              <a:rPr lang="en-US" sz="1600" dirty="0" err="1">
                <a:solidFill>
                  <a:srgbClr val="92CAF4"/>
                </a:solidFill>
                <a:highlight>
                  <a:srgbClr val="1E1E1E"/>
                </a:highlight>
                <a:latin typeface="Consolas" panose="020B0609020204030204" pitchFamily="49" charset="0"/>
              </a:rPr>
              <a:t>VerticalOptions</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Center</a:t>
            </a:r>
            <a:r>
              <a:rPr lang="en-US" sz="1600" dirty="0">
                <a:solidFill>
                  <a:srgbClr val="808080"/>
                </a:solidFill>
                <a:highlight>
                  <a:srgbClr val="1E1E1E"/>
                </a:highlight>
                <a:latin typeface="Consolas" panose="020B0609020204030204" pitchFamily="49" charset="0"/>
              </a:rPr>
              <a:t>" </a:t>
            </a:r>
            <a:r>
              <a:rPr lang="en-US" sz="1600" dirty="0" err="1">
                <a:solidFill>
                  <a:srgbClr val="92CAF4"/>
                </a:solidFill>
                <a:highlight>
                  <a:srgbClr val="1E1E1E"/>
                </a:highlight>
                <a:latin typeface="Consolas" panose="020B0609020204030204" pitchFamily="49" charset="0"/>
              </a:rPr>
              <a:t>HorizontalOptions</a:t>
            </a:r>
            <a:r>
              <a:rPr lang="en-US" sz="1600" dirty="0">
                <a:solidFill>
                  <a:srgbClr val="808080"/>
                </a:solidFill>
                <a:highlight>
                  <a:srgbClr val="1E1E1E"/>
                </a:highlight>
                <a:latin typeface="Consolas" panose="020B0609020204030204" pitchFamily="49" charset="0"/>
              </a:rPr>
              <a:t>="</a:t>
            </a:r>
            <a:r>
              <a:rPr lang="en-US" sz="1600" dirty="0">
                <a:solidFill>
                  <a:srgbClr val="C8C8C8"/>
                </a:solidFill>
                <a:highlight>
                  <a:srgbClr val="1E1E1E"/>
                </a:highlight>
                <a:latin typeface="Consolas" panose="020B0609020204030204" pitchFamily="49" charset="0"/>
              </a:rPr>
              <a:t>Center</a:t>
            </a:r>
            <a:r>
              <a:rPr lang="en-US" sz="1600" dirty="0">
                <a:solidFill>
                  <a:srgbClr val="808080"/>
                </a:solidFill>
                <a:highlight>
                  <a:srgbClr val="1E1E1E"/>
                </a:highlight>
                <a:latin typeface="Consolas" panose="020B0609020204030204" pitchFamily="49" charset="0"/>
              </a:rPr>
              <a:t>" /&gt;</a:t>
            </a:r>
            <a:endParaRPr lang="en-US" sz="1600" dirty="0">
              <a:solidFill>
                <a:srgbClr val="DCDCDC"/>
              </a:solidFill>
              <a:highlight>
                <a:srgbClr val="1E1E1E"/>
              </a:highlight>
              <a:latin typeface="Consolas" panose="020B0609020204030204" pitchFamily="49" charset="0"/>
            </a:endParaRPr>
          </a:p>
          <a:p>
            <a:r>
              <a:rPr lang="en-US" sz="1600" dirty="0">
                <a:solidFill>
                  <a:srgbClr val="808080"/>
                </a:solidFill>
                <a:highlight>
                  <a:srgbClr val="1E1E1E"/>
                </a:highlight>
                <a:latin typeface="Consolas" panose="020B0609020204030204" pitchFamily="49" charset="0"/>
              </a:rPr>
              <a:t>&lt;/</a:t>
            </a:r>
            <a:r>
              <a:rPr lang="en-US" sz="1600" dirty="0" err="1">
                <a:solidFill>
                  <a:srgbClr val="569CD6"/>
                </a:solidFill>
                <a:highlight>
                  <a:srgbClr val="1E1E1E"/>
                </a:highlight>
                <a:latin typeface="Consolas" panose="020B0609020204030204" pitchFamily="49" charset="0"/>
              </a:rPr>
              <a:t>ContentPage</a:t>
            </a:r>
            <a:r>
              <a:rPr lang="en-US" sz="1600" dirty="0">
                <a:solidFill>
                  <a:srgbClr val="808080"/>
                </a:solidFill>
                <a:highlight>
                  <a:srgbClr val="1E1E1E"/>
                </a:highlight>
                <a:latin typeface="Consolas" panose="020B0609020204030204" pitchFamily="49" charset="0"/>
              </a:rPr>
              <a:t>&gt;</a:t>
            </a:r>
            <a:endParaRPr lang="en-US" sz="1600" dirty="0"/>
          </a:p>
        </p:txBody>
      </p:sp>
    </p:spTree>
    <p:extLst>
      <p:ext uri="{BB962C8B-B14F-4D97-AF65-F5344CB8AC3E}">
        <p14:creationId xmlns:p14="http://schemas.microsoft.com/office/powerpoint/2010/main" val="82170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Tour Around Xamarin</a:t>
            </a:r>
            <a:endParaRPr lang="en-US" dirty="0"/>
          </a:p>
        </p:txBody>
      </p:sp>
      <p:sp>
        <p:nvSpPr>
          <p:cNvPr id="3" name="Content Placeholder 2"/>
          <p:cNvSpPr>
            <a:spLocks noGrp="1"/>
          </p:cNvSpPr>
          <p:nvPr>
            <p:ph idx="1"/>
          </p:nvPr>
        </p:nvSpPr>
        <p:spPr/>
        <p:txBody>
          <a:bodyPr/>
          <a:lstStyle/>
          <a:p>
            <a:pPr marL="0" indent="0">
              <a:buNone/>
            </a:pPr>
            <a:r>
              <a:rPr lang="en-US" dirty="0" smtClean="0"/>
              <a:t>Downloading Xamarin - </a:t>
            </a:r>
            <a:r>
              <a:rPr lang="en-US" dirty="0">
                <a:hlinkClick r:id="rId2"/>
              </a:rPr>
              <a:t>http://xamarin.com</a:t>
            </a:r>
            <a:r>
              <a:rPr lang="en-US" dirty="0" smtClean="0">
                <a:hlinkClick r:id="rId2"/>
              </a:rPr>
              <a:t>/</a:t>
            </a:r>
            <a:endParaRPr lang="en-US" dirty="0" smtClean="0"/>
          </a:p>
          <a:p>
            <a:pPr marL="0" indent="0">
              <a:buNone/>
            </a:pPr>
            <a:endParaRPr lang="en-US" dirty="0" smtClean="0"/>
          </a:p>
          <a:p>
            <a:pPr marL="0" indent="0">
              <a:buNone/>
            </a:pPr>
            <a:r>
              <a:rPr lang="en-US" dirty="0" smtClean="0"/>
              <a:t>Looking for Hype - </a:t>
            </a:r>
            <a:r>
              <a:rPr lang="en-US" dirty="0">
                <a:hlinkClick r:id="rId3"/>
              </a:rPr>
              <a:t>http://</a:t>
            </a:r>
            <a:r>
              <a:rPr lang="en-US" dirty="0" smtClean="0">
                <a:hlinkClick r:id="rId3"/>
              </a:rPr>
              <a:t>xamarin.com/tour</a:t>
            </a:r>
            <a:endParaRPr lang="en-US" dirty="0" smtClean="0"/>
          </a:p>
          <a:p>
            <a:pPr marL="0" indent="0">
              <a:buNone/>
            </a:pPr>
            <a:endParaRPr lang="en-US" dirty="0" smtClean="0"/>
          </a:p>
          <a:p>
            <a:pPr marL="0" indent="0">
              <a:buNone/>
            </a:pPr>
            <a:r>
              <a:rPr lang="en-US" dirty="0" smtClean="0"/>
              <a:t>Need more help - </a:t>
            </a:r>
            <a:r>
              <a:rPr lang="en-US" dirty="0">
                <a:hlinkClick r:id="rId4"/>
              </a:rPr>
              <a:t>http</a:t>
            </a:r>
            <a:r>
              <a:rPr lang="en-US" dirty="0" smtClean="0">
                <a:hlinkClick r:id="rId4"/>
              </a:rPr>
              <a:t>://developer.xamarin.com</a:t>
            </a:r>
            <a:r>
              <a:rPr lang="en-US" dirty="0">
                <a:hlinkClick r:id="rId4"/>
              </a:rPr>
              <a:t>/</a:t>
            </a:r>
            <a:endParaRPr lang="en-US" dirty="0"/>
          </a:p>
        </p:txBody>
      </p:sp>
      <p:pic>
        <p:nvPicPr>
          <p:cNvPr id="4" name="Picture 3"/>
          <p:cNvPicPr>
            <a:picLocks noChangeAspect="1"/>
          </p:cNvPicPr>
          <p:nvPr/>
        </p:nvPicPr>
        <p:blipFill>
          <a:blip r:embed="rId5"/>
          <a:stretch>
            <a:fillRect/>
          </a:stretch>
        </p:blipFill>
        <p:spPr>
          <a:xfrm>
            <a:off x="7207567" y="1606434"/>
            <a:ext cx="3971925" cy="4419600"/>
          </a:xfrm>
          <a:prstGeom prst="rect">
            <a:avLst/>
          </a:prstGeom>
        </p:spPr>
      </p:pic>
    </p:spTree>
    <p:extLst>
      <p:ext uri="{BB962C8B-B14F-4D97-AF65-F5344CB8AC3E}">
        <p14:creationId xmlns:p14="http://schemas.microsoft.com/office/powerpoint/2010/main" val="4003373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Components</a:t>
            </a:r>
            <a:endParaRPr lang="en-US" dirty="0"/>
          </a:p>
        </p:txBody>
      </p:sp>
      <p:pic>
        <p:nvPicPr>
          <p:cNvPr id="4" name="Content Placeholder 3"/>
          <p:cNvPicPr>
            <a:picLocks noGrp="1" noChangeAspect="1"/>
          </p:cNvPicPr>
          <p:nvPr>
            <p:ph idx="1"/>
          </p:nvPr>
        </p:nvPicPr>
        <p:blipFill>
          <a:blip r:embed="rId2"/>
          <a:stretch>
            <a:fillRect/>
          </a:stretch>
        </p:blipFill>
        <p:spPr>
          <a:xfrm>
            <a:off x="286732" y="1855500"/>
            <a:ext cx="6337357" cy="3767137"/>
          </a:xfrm>
          <a:prstGeom prst="rect">
            <a:avLst/>
          </a:prstGeom>
        </p:spPr>
      </p:pic>
      <p:pic>
        <p:nvPicPr>
          <p:cNvPr id="5" name="Picture 4"/>
          <p:cNvPicPr>
            <a:picLocks noChangeAspect="1"/>
          </p:cNvPicPr>
          <p:nvPr/>
        </p:nvPicPr>
        <p:blipFill>
          <a:blip r:embed="rId3"/>
          <a:stretch>
            <a:fillRect/>
          </a:stretch>
        </p:blipFill>
        <p:spPr>
          <a:xfrm>
            <a:off x="3667124" y="3309159"/>
            <a:ext cx="7762875" cy="1162050"/>
          </a:xfrm>
          <a:prstGeom prst="rect">
            <a:avLst/>
          </a:prstGeom>
        </p:spPr>
      </p:pic>
      <p:pic>
        <p:nvPicPr>
          <p:cNvPr id="6" name="Picture 5"/>
          <p:cNvPicPr>
            <a:picLocks noChangeAspect="1"/>
          </p:cNvPicPr>
          <p:nvPr/>
        </p:nvPicPr>
        <p:blipFill>
          <a:blip r:embed="rId4"/>
          <a:stretch>
            <a:fillRect/>
          </a:stretch>
        </p:blipFill>
        <p:spPr>
          <a:xfrm>
            <a:off x="8414039" y="5049116"/>
            <a:ext cx="1390650" cy="438150"/>
          </a:xfrm>
          <a:prstGeom prst="rect">
            <a:avLst/>
          </a:prstGeom>
        </p:spPr>
      </p:pic>
    </p:spTree>
    <p:extLst>
      <p:ext uri="{BB962C8B-B14F-4D97-AF65-F5344CB8AC3E}">
        <p14:creationId xmlns:p14="http://schemas.microsoft.com/office/powerpoint/2010/main" val="1293808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Components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Why?</a:t>
            </a:r>
          </a:p>
          <a:p>
            <a:pPr lvl="1"/>
            <a:r>
              <a:rPr lang="en-US" dirty="0" smtClean="0"/>
              <a:t>Wrap Native Code, make a more neutral API</a:t>
            </a:r>
          </a:p>
          <a:p>
            <a:pPr lvl="1"/>
            <a:r>
              <a:rPr lang="en-US" dirty="0" smtClean="0"/>
              <a:t>Offer Productivity Add-in</a:t>
            </a:r>
          </a:p>
          <a:p>
            <a:pPr lvl="1"/>
            <a:r>
              <a:rPr lang="en-US" dirty="0" smtClean="0"/>
              <a:t>Normal Third Party Reasons</a:t>
            </a:r>
            <a:endParaRPr lang="en-US" dirty="0"/>
          </a:p>
        </p:txBody>
      </p:sp>
    </p:spTree>
    <p:extLst>
      <p:ext uri="{BB962C8B-B14F-4D97-AF65-F5344CB8AC3E}">
        <p14:creationId xmlns:p14="http://schemas.microsoft.com/office/powerpoint/2010/main" val="212513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APIs</a:t>
            </a:r>
            <a:endParaRPr lang="en-US" dirty="0"/>
          </a:p>
        </p:txBody>
      </p:sp>
      <p:sp>
        <p:nvSpPr>
          <p:cNvPr id="3" name="Content Placeholder 2"/>
          <p:cNvSpPr>
            <a:spLocks noGrp="1"/>
          </p:cNvSpPr>
          <p:nvPr>
            <p:ph idx="1"/>
          </p:nvPr>
        </p:nvSpPr>
        <p:spPr/>
        <p:txBody>
          <a:bodyPr/>
          <a:lstStyle/>
          <a:p>
            <a:r>
              <a:rPr lang="en-US" dirty="0" smtClean="0"/>
              <a:t>Keep Platform specifics on that Platform</a:t>
            </a:r>
          </a:p>
          <a:p>
            <a:r>
              <a:rPr lang="en-US" dirty="0" smtClean="0"/>
              <a:t>Avoid Compiler Directives</a:t>
            </a:r>
          </a:p>
          <a:p>
            <a:r>
              <a:rPr lang="en-US" dirty="0" smtClean="0"/>
              <a:t>Wrap Native calls for better testing</a:t>
            </a:r>
            <a:endParaRPr lang="en-US" dirty="0"/>
          </a:p>
        </p:txBody>
      </p:sp>
    </p:spTree>
    <p:extLst>
      <p:ext uri="{BB962C8B-B14F-4D97-AF65-F5344CB8AC3E}">
        <p14:creationId xmlns:p14="http://schemas.microsoft.com/office/powerpoint/2010/main" val="29336773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Neutralizing Platform Differences with </a:t>
            </a:r>
            <a:r>
              <a:rPr lang="en-US" dirty="0" err="1" smtClean="0"/>
              <a:t>MVVMCross</a:t>
            </a:r>
            <a:endParaRPr lang="en-US" dirty="0"/>
          </a:p>
        </p:txBody>
      </p:sp>
      <p:sp>
        <p:nvSpPr>
          <p:cNvPr id="3" name="Content Placeholder 2"/>
          <p:cNvSpPr>
            <a:spLocks noGrp="1"/>
          </p:cNvSpPr>
          <p:nvPr>
            <p:ph type="body" idx="1"/>
          </p:nvPr>
        </p:nvSpPr>
        <p:spPr/>
        <p:txBody>
          <a:bodyPr/>
          <a:lstStyle/>
          <a:p>
            <a:r>
              <a:rPr lang="en-US" dirty="0" smtClean="0"/>
              <a:t>Now for the Good Stuff</a:t>
            </a:r>
            <a:endParaRPr lang="en-US" dirty="0"/>
          </a:p>
        </p:txBody>
      </p:sp>
    </p:spTree>
    <p:extLst>
      <p:ext uri="{BB962C8B-B14F-4D97-AF65-F5344CB8AC3E}">
        <p14:creationId xmlns:p14="http://schemas.microsoft.com/office/powerpoint/2010/main" val="100359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Xamarin?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 + </a:t>
            </a:r>
            <a:r>
              <a:rPr lang="en-US" b="1" dirty="0" err="1" smtClean="0"/>
              <a:t>.Net</a:t>
            </a:r>
            <a:r>
              <a:rPr lang="en-US" dirty="0"/>
              <a:t> </a:t>
            </a:r>
            <a:r>
              <a:rPr lang="en-US" b="1" dirty="0" smtClean="0"/>
              <a:t>Now backed by Open </a:t>
            </a:r>
            <a:r>
              <a:rPr lang="en-US" b="1" dirty="0" err="1" smtClean="0"/>
              <a:t>.Net</a:t>
            </a:r>
            <a:endParaRPr lang="en-US" b="1" dirty="0" smtClean="0"/>
          </a:p>
          <a:p>
            <a:r>
              <a:rPr lang="en-US" dirty="0" smtClean="0"/>
              <a:t>Modern Language</a:t>
            </a:r>
          </a:p>
          <a:p>
            <a:r>
              <a:rPr lang="en-US" dirty="0" smtClean="0"/>
              <a:t>Modern IDE</a:t>
            </a:r>
          </a:p>
          <a:p>
            <a:r>
              <a:rPr lang="en-US" dirty="0" smtClean="0"/>
              <a:t>Native API Access</a:t>
            </a:r>
          </a:p>
          <a:p>
            <a:r>
              <a:rPr lang="en-US" dirty="0" smtClean="0"/>
              <a:t>Native Look and Feel</a:t>
            </a:r>
          </a:p>
          <a:p>
            <a:r>
              <a:rPr lang="en-US" dirty="0" smtClean="0"/>
              <a:t>You can still use Html!</a:t>
            </a:r>
          </a:p>
          <a:p>
            <a:r>
              <a:rPr lang="en-US" dirty="0" err="1" smtClean="0"/>
              <a:t>Nuget</a:t>
            </a:r>
            <a:endParaRPr lang="en-US" dirty="0" smtClean="0"/>
          </a:p>
          <a:p>
            <a:r>
              <a:rPr lang="en-US" dirty="0" smtClean="0"/>
              <a:t>Components</a:t>
            </a:r>
          </a:p>
          <a:p>
            <a:r>
              <a:rPr lang="en-US" b="1" dirty="0" smtClean="0"/>
              <a:t>90% Code Reuse</a:t>
            </a:r>
            <a:endParaRPr lang="en-US" b="1" dirty="0"/>
          </a:p>
        </p:txBody>
      </p:sp>
      <p:pic>
        <p:nvPicPr>
          <p:cNvPr id="1026" name="Picture 2" descr="https://cdn2.iconfinder.com/data/icons/metro-ui-icon-set/512/Visual_Studio_20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430" y="2698226"/>
            <a:ext cx="1005959" cy="1005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dn.arstechnica.net/wp-content/uploads/2014/05/ide-xamarin-stud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353" y="2692330"/>
            <a:ext cx="1017749" cy="10177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click.in/classifieds/images/177/18_4_2013_11_40_4196_Dot_n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8166" y="1015170"/>
            <a:ext cx="2134544" cy="1591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net4.cbsistatic.com/hub/i/2011/10/27/a66dfbb7-fdc7-11e2-8c7c-d4ae52e62bcc/android-wallpaper5_2560x1600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1008" y="4244678"/>
            <a:ext cx="794738" cy="7937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evimages.apple.com.edgekey.net/ios8/images/ios8-her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6766" y="4350144"/>
            <a:ext cx="686428" cy="686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zaharjournal.files.wordpress.com/2012/12/wp8-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4214" y="4350144"/>
            <a:ext cx="626097" cy="68642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freeinternetpictures.com/wp-content/uploads/2014/11/Birthday-Cake-Clip-Art-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1063" y="2674663"/>
            <a:ext cx="1457833" cy="11837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4.bp.blogspot.com/-p37377LziFs/U5nlmMJGteI/AAAAAAAACio/YynpmlGhXFc/s1600/tumblr_inline_mxaqdhiz3J1qzumo9.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1772" y="3215099"/>
            <a:ext cx="434302" cy="3882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at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71063" y="2539048"/>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26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Xamarin Works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263449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Xamarin Works?</a:t>
            </a:r>
            <a:endParaRPr lang="en-US" dirty="0"/>
          </a:p>
        </p:txBody>
      </p:sp>
      <p:pic>
        <p:nvPicPr>
          <p:cNvPr id="8" name="Content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l="1549" r="1549"/>
          <a:stretch>
            <a:fillRect/>
          </a:stretch>
        </p:blipFill>
        <p:spPr>
          <a:xfrm>
            <a:off x="1959042" y="1100962"/>
            <a:ext cx="7626927" cy="3334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half" idx="2"/>
          </p:nvPr>
        </p:nvSpPr>
        <p:spPr>
          <a:xfrm>
            <a:off x="697214" y="5528526"/>
            <a:ext cx="10150581" cy="1006847"/>
          </a:xfrm>
        </p:spPr>
        <p:txBody>
          <a:bodyPr>
            <a:noAutofit/>
          </a:bodyPr>
          <a:lstStyle/>
          <a:p>
            <a:r>
              <a:rPr lang="en-US" sz="2800" dirty="0" smtClean="0">
                <a:ln w="0"/>
                <a:solidFill>
                  <a:schemeClr val="accent1"/>
                </a:solidFill>
                <a:effectLst>
                  <a:outerShdw blurRad="38100" dist="25400" dir="5400000" algn="ctr" rotWithShape="0">
                    <a:srgbClr val="6E747A">
                      <a:alpha val="43000"/>
                    </a:srgbClr>
                  </a:outerShdw>
                </a:effectLst>
              </a:rPr>
              <a:t>Put C# in one side and Applications pop out the other side, and get paid for it. Done!</a:t>
            </a:r>
            <a:endParaRPr lang="en-US" sz="2800" dirty="0">
              <a:ln w="0"/>
              <a:solidFill>
                <a:schemeClr val="accent1"/>
              </a:solidFill>
              <a:effectLst>
                <a:outerShdw blurRad="38100" dist="25400" dir="5400000" algn="ctr" rotWithShape="0">
                  <a:srgbClr val="6E747A">
                    <a:alpha val="43000"/>
                  </a:srgbClr>
                </a:outerShdw>
              </a:effectLst>
            </a:endParaRPr>
          </a:p>
        </p:txBody>
      </p:sp>
      <p:pic>
        <p:nvPicPr>
          <p:cNvPr id="2050" name="Picture 2" descr="http://www.clker.com/cliparts/A/U/J/c/h/u/stacks-of-money-h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792" y="1178011"/>
            <a:ext cx="3697026" cy="256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47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How Xamarin Really Works</a:t>
            </a:r>
            <a:endParaRPr lang="en-US" dirty="0"/>
          </a:p>
        </p:txBody>
      </p:sp>
      <p:sp>
        <p:nvSpPr>
          <p:cNvPr id="7" name="Content Placeholder 6"/>
          <p:cNvSpPr>
            <a:spLocks noGrp="1"/>
          </p:cNvSpPr>
          <p:nvPr>
            <p:ph idx="1"/>
          </p:nvPr>
        </p:nvSpPr>
        <p:spPr/>
        <p:txBody>
          <a:bodyPr/>
          <a:lstStyle/>
          <a:p>
            <a:r>
              <a:rPr lang="en-US" dirty="0"/>
              <a:t>iOS, </a:t>
            </a:r>
            <a:r>
              <a:rPr lang="en-US" dirty="0" err="1"/>
              <a:t>Xamarin’s</a:t>
            </a:r>
            <a:r>
              <a:rPr lang="en-US" dirty="0"/>
              <a:t> </a:t>
            </a:r>
            <a:r>
              <a:rPr lang="en-US" i="1" dirty="0"/>
              <a:t>Ahead-of-Time</a:t>
            </a:r>
            <a:r>
              <a:rPr lang="en-US" dirty="0"/>
              <a:t> ( </a:t>
            </a:r>
            <a:r>
              <a:rPr lang="en-US" i="1" dirty="0"/>
              <a:t>AOT</a:t>
            </a:r>
            <a:r>
              <a:rPr lang="en-US" dirty="0"/>
              <a:t>) Compiler compiles </a:t>
            </a:r>
            <a:r>
              <a:rPr lang="en-US" dirty="0" err="1"/>
              <a:t>Xamarin.iOS</a:t>
            </a:r>
            <a:r>
              <a:rPr lang="en-US" dirty="0"/>
              <a:t> applications directly to native ARM assembly code</a:t>
            </a:r>
            <a:r>
              <a:rPr lang="en-US" dirty="0" smtClean="0"/>
              <a:t>.</a:t>
            </a:r>
          </a:p>
          <a:p>
            <a:r>
              <a:rPr lang="en-US" dirty="0" smtClean="0"/>
              <a:t>Android</a:t>
            </a:r>
            <a:r>
              <a:rPr lang="en-US" dirty="0"/>
              <a:t>, </a:t>
            </a:r>
            <a:r>
              <a:rPr lang="en-US" dirty="0" err="1"/>
              <a:t>Xamarin’s</a:t>
            </a:r>
            <a:r>
              <a:rPr lang="en-US" dirty="0"/>
              <a:t> compiler compiles down to </a:t>
            </a:r>
            <a:r>
              <a:rPr lang="en-US" i="1" dirty="0"/>
              <a:t>Intermediate Language</a:t>
            </a:r>
            <a:r>
              <a:rPr lang="en-US" dirty="0"/>
              <a:t> ( </a:t>
            </a:r>
            <a:r>
              <a:rPr lang="en-US" i="1" dirty="0"/>
              <a:t>IL</a:t>
            </a:r>
            <a:r>
              <a:rPr lang="en-US" dirty="0"/>
              <a:t>), which is then </a:t>
            </a:r>
            <a:r>
              <a:rPr lang="en-US" i="1" dirty="0"/>
              <a:t>Just-in-Time</a:t>
            </a:r>
            <a:r>
              <a:rPr lang="en-US" dirty="0"/>
              <a:t> ( </a:t>
            </a:r>
            <a:r>
              <a:rPr lang="en-US" i="1" dirty="0"/>
              <a:t>JIT</a:t>
            </a:r>
            <a:r>
              <a:rPr lang="en-US" dirty="0"/>
              <a:t>) compiled to native assembly when the application launches</a:t>
            </a:r>
            <a:r>
              <a:rPr lang="en-US" dirty="0" smtClean="0"/>
              <a:t>.</a:t>
            </a:r>
          </a:p>
          <a:p>
            <a:r>
              <a:rPr lang="en-US" dirty="0" smtClean="0"/>
              <a:t>By Exposing a </a:t>
            </a:r>
            <a:r>
              <a:rPr lang="en-US" dirty="0" err="1" smtClean="0"/>
              <a:t>.Net</a:t>
            </a:r>
            <a:r>
              <a:rPr lang="en-US" dirty="0" smtClean="0"/>
              <a:t> like Native Layer</a:t>
            </a:r>
          </a:p>
        </p:txBody>
      </p:sp>
    </p:spTree>
    <p:extLst>
      <p:ext uri="{BB962C8B-B14F-4D97-AF65-F5344CB8AC3E}">
        <p14:creationId xmlns:p14="http://schemas.microsoft.com/office/powerpoint/2010/main" val="586585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Xamarin</a:t>
            </a:r>
            <a:endParaRPr lang="en-US" dirty="0"/>
          </a:p>
        </p:txBody>
      </p:sp>
      <p:sp>
        <p:nvSpPr>
          <p:cNvPr id="3" name="Content Placeholder 2"/>
          <p:cNvSpPr>
            <a:spLocks noGrp="1"/>
          </p:cNvSpPr>
          <p:nvPr>
            <p:ph idx="1"/>
          </p:nvPr>
        </p:nvSpPr>
        <p:spPr/>
        <p:txBody>
          <a:bodyPr/>
          <a:lstStyle/>
          <a:p>
            <a:r>
              <a:rPr lang="en-US" dirty="0" smtClean="0"/>
              <a:t>Endpoint </a:t>
            </a:r>
            <a:r>
              <a:rPr lang="en-US" dirty="0"/>
              <a:t>Whitelist - </a:t>
            </a:r>
            <a:r>
              <a:rPr lang="en-US" dirty="0">
                <a:hlinkClick r:id="rId3"/>
              </a:rPr>
              <a:t>http://</a:t>
            </a:r>
            <a:r>
              <a:rPr lang="en-US" dirty="0" smtClean="0">
                <a:hlinkClick r:id="rId3"/>
              </a:rPr>
              <a:t>developer.xamarin.com/guides/cross-platform/getting_started/installation/firewall/</a:t>
            </a:r>
            <a:endParaRPr lang="en-US" dirty="0" smtClean="0"/>
          </a:p>
          <a:p>
            <a:r>
              <a:rPr lang="en-US" dirty="0" smtClean="0"/>
              <a:t>Installing On PC</a:t>
            </a:r>
          </a:p>
          <a:p>
            <a:r>
              <a:rPr lang="en-US" dirty="0" smtClean="0"/>
              <a:t>Installing On Mac</a:t>
            </a:r>
          </a:p>
          <a:p>
            <a:r>
              <a:rPr lang="en-US" dirty="0" smtClean="0"/>
              <a:t>Requirements</a:t>
            </a:r>
          </a:p>
          <a:p>
            <a:pPr lvl="1"/>
            <a:r>
              <a:rPr lang="en-US" dirty="0" smtClean="0"/>
              <a:t>iOS Development: Mac + iOS Device</a:t>
            </a:r>
          </a:p>
          <a:p>
            <a:pPr lvl="1"/>
            <a:r>
              <a:rPr lang="en-US" dirty="0" smtClean="0"/>
              <a:t>Android Development: (PC or Mac) + Android Device</a:t>
            </a:r>
          </a:p>
          <a:p>
            <a:pPr lvl="1"/>
            <a:r>
              <a:rPr lang="en-US" dirty="0" smtClean="0"/>
              <a:t>WP8 Development: PC + WP8 Device</a:t>
            </a:r>
          </a:p>
          <a:p>
            <a:endParaRPr lang="en-US" dirty="0"/>
          </a:p>
        </p:txBody>
      </p:sp>
    </p:spTree>
    <p:extLst>
      <p:ext uri="{BB962C8B-B14F-4D97-AF65-F5344CB8AC3E}">
        <p14:creationId xmlns:p14="http://schemas.microsoft.com/office/powerpoint/2010/main" val="702357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802</TotalTime>
  <Words>855</Words>
  <Application>Microsoft Office PowerPoint</Application>
  <PresentationFormat>Widescreen</PresentationFormat>
  <Paragraphs>169</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Metropolitan</vt:lpstr>
      <vt:lpstr>Designing Mobile Applications with Xamarin</vt:lpstr>
      <vt:lpstr>Who?</vt:lpstr>
      <vt:lpstr>What is Xamarin?</vt:lpstr>
      <vt:lpstr>A Tour Around Xamarin</vt:lpstr>
      <vt:lpstr>Why Xamarin?</vt:lpstr>
      <vt:lpstr>How Xamarin Works</vt:lpstr>
      <vt:lpstr>How Xamarin Works?</vt:lpstr>
      <vt:lpstr>How Xamarin Really Works</vt:lpstr>
      <vt:lpstr>Installing Xamarin</vt:lpstr>
      <vt:lpstr>Xamarin Studio</vt:lpstr>
      <vt:lpstr>Visual Studio: Extension</vt:lpstr>
      <vt:lpstr>Ensure Everything is Ready</vt:lpstr>
      <vt:lpstr>Pre-Dev Check List</vt:lpstr>
      <vt:lpstr>Building a Cross Platform Application</vt:lpstr>
      <vt:lpstr>Example Stories</vt:lpstr>
      <vt:lpstr>Laying out the Solution</vt:lpstr>
      <vt:lpstr>Adding the Portable Class Library</vt:lpstr>
      <vt:lpstr>Adding a Test Library</vt:lpstr>
      <vt:lpstr>Adding the iOS Application</vt:lpstr>
      <vt:lpstr>Adding the Android Application</vt:lpstr>
      <vt:lpstr>Adding the WP8 Application</vt:lpstr>
      <vt:lpstr>Structure Completed</vt:lpstr>
      <vt:lpstr>Building the Business</vt:lpstr>
      <vt:lpstr>One of Many Architectures</vt:lpstr>
      <vt:lpstr>Why Portable Class</vt:lpstr>
      <vt:lpstr>Why Portable Class Cont…</vt:lpstr>
      <vt:lpstr>Shared Class Example</vt:lpstr>
      <vt:lpstr>Plug the Service in</vt:lpstr>
      <vt:lpstr>Building Native Views</vt:lpstr>
      <vt:lpstr>Creating an iOS View in XCode</vt:lpstr>
      <vt:lpstr>Creating an iOS View in VS</vt:lpstr>
      <vt:lpstr>Creating an Android View</vt:lpstr>
      <vt:lpstr>Creating a WP8 View</vt:lpstr>
      <vt:lpstr>Driving the Views with our ViewModel</vt:lpstr>
      <vt:lpstr>Xamarin.Forms</vt:lpstr>
      <vt:lpstr>Xamarin.Forms Advantages</vt:lpstr>
      <vt:lpstr>Xamarin.Forms Disadvantages</vt:lpstr>
      <vt:lpstr>Creating a Xamarin.Forms App</vt:lpstr>
      <vt:lpstr>Create a Xamarin.Form View</vt:lpstr>
      <vt:lpstr>Adding Components</vt:lpstr>
      <vt:lpstr>Adding Components Cont…</vt:lpstr>
      <vt:lpstr>Native APIs</vt:lpstr>
      <vt:lpstr>Neutralizing Platform Differences with MVVMCross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Mobile Applications with Xamarin</dc:title>
  <dc:creator>Jerel Hass</dc:creator>
  <cp:lastModifiedBy>Jerel Hass</cp:lastModifiedBy>
  <cp:revision>61</cp:revision>
  <dcterms:created xsi:type="dcterms:W3CDTF">2013-10-23T04:11:22Z</dcterms:created>
  <dcterms:modified xsi:type="dcterms:W3CDTF">2014-11-20T05:41:57Z</dcterms:modified>
</cp:coreProperties>
</file>