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56" r:id="rId2"/>
    <p:sldId id="257" r:id="rId3"/>
    <p:sldId id="258" r:id="rId4"/>
    <p:sldId id="259" r:id="rId5"/>
    <p:sldId id="260" r:id="rId6"/>
    <p:sldId id="261" r:id="rId7"/>
    <p:sldId id="262" r:id="rId8"/>
    <p:sldId id="263" r:id="rId9"/>
    <p:sldId id="267" r:id="rId10"/>
    <p:sldId id="268" r:id="rId11"/>
    <p:sldId id="264" r:id="rId12"/>
    <p:sldId id="266" r:id="rId13"/>
    <p:sldId id="2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02" y="-78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CA573E-9D9D-49D4-A0A3-9F0A781D289B}" type="datetimeFigureOut">
              <a:rPr lang="en-US" smtClean="0"/>
              <a:t>12/14/2010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ED3DE7-32A2-41A5-BF3A-1FBCBDED6984}" type="slidenum">
              <a:rPr lang="en-US" smtClean="0"/>
              <a:t>‹#›</a:t>
            </a:fld>
            <a:endParaRPr lang="en-US"/>
          </a:p>
        </p:txBody>
      </p:sp>
    </p:spTree>
    <p:extLst>
      <p:ext uri="{BB962C8B-B14F-4D97-AF65-F5344CB8AC3E}">
        <p14:creationId xmlns:p14="http://schemas.microsoft.com/office/powerpoint/2010/main" val="3340614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Cut to visual studio</a:t>
            </a:r>
            <a:endParaRPr lang="en-US" dirty="0"/>
          </a:p>
        </p:txBody>
      </p:sp>
      <p:sp>
        <p:nvSpPr>
          <p:cNvPr id="4" name="Slide Number Placeholder 3"/>
          <p:cNvSpPr>
            <a:spLocks noGrp="1"/>
          </p:cNvSpPr>
          <p:nvPr>
            <p:ph type="sldNum" sz="quarter" idx="10"/>
          </p:nvPr>
        </p:nvSpPr>
        <p:spPr/>
        <p:txBody>
          <a:bodyPr/>
          <a:lstStyle/>
          <a:p>
            <a:fld id="{68ED3DE7-32A2-41A5-BF3A-1FBCBDED6984}" type="slidenum">
              <a:rPr lang="en-US" smtClean="0"/>
              <a:t>9</a:t>
            </a:fld>
            <a:endParaRPr lang="en-US"/>
          </a:p>
        </p:txBody>
      </p:sp>
    </p:spTree>
    <p:extLst>
      <p:ext uri="{BB962C8B-B14F-4D97-AF65-F5344CB8AC3E}">
        <p14:creationId xmlns:p14="http://schemas.microsoft.com/office/powerpoint/2010/main" val="2284819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Cut to</a:t>
            </a:r>
            <a:r>
              <a:rPr lang="en-US" baseline="0" dirty="0" smtClean="0"/>
              <a:t> Visual studio</a:t>
            </a:r>
            <a:endParaRPr lang="en-US" dirty="0"/>
          </a:p>
        </p:txBody>
      </p:sp>
      <p:sp>
        <p:nvSpPr>
          <p:cNvPr id="4" name="Slide Number Placeholder 3"/>
          <p:cNvSpPr>
            <a:spLocks noGrp="1"/>
          </p:cNvSpPr>
          <p:nvPr>
            <p:ph type="sldNum" sz="quarter" idx="10"/>
          </p:nvPr>
        </p:nvSpPr>
        <p:spPr/>
        <p:txBody>
          <a:bodyPr/>
          <a:lstStyle/>
          <a:p>
            <a:fld id="{68ED3DE7-32A2-41A5-BF3A-1FBCBDED6984}" type="slidenum">
              <a:rPr lang="en-US" smtClean="0"/>
              <a:t>10</a:t>
            </a:fld>
            <a:endParaRPr lang="en-US"/>
          </a:p>
        </p:txBody>
      </p:sp>
    </p:spTree>
    <p:extLst>
      <p:ext uri="{BB962C8B-B14F-4D97-AF65-F5344CB8AC3E}">
        <p14:creationId xmlns:p14="http://schemas.microsoft.com/office/powerpoint/2010/main" val="2752357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Cut to </a:t>
            </a:r>
            <a:r>
              <a:rPr lang="en-US" smtClean="0"/>
              <a:t>Visual Studio</a:t>
            </a:r>
            <a:endParaRPr lang="en-US"/>
          </a:p>
        </p:txBody>
      </p:sp>
      <p:sp>
        <p:nvSpPr>
          <p:cNvPr id="4" name="Slide Number Placeholder 3"/>
          <p:cNvSpPr>
            <a:spLocks noGrp="1"/>
          </p:cNvSpPr>
          <p:nvPr>
            <p:ph type="sldNum" sz="quarter" idx="10"/>
          </p:nvPr>
        </p:nvSpPr>
        <p:spPr/>
        <p:txBody>
          <a:bodyPr/>
          <a:lstStyle/>
          <a:p>
            <a:fld id="{68ED3DE7-32A2-41A5-BF3A-1FBCBDED6984}" type="slidenum">
              <a:rPr lang="en-US" smtClean="0"/>
              <a:t>12</a:t>
            </a:fld>
            <a:endParaRPr lang="en-US"/>
          </a:p>
        </p:txBody>
      </p:sp>
    </p:spTree>
    <p:extLst>
      <p:ext uri="{BB962C8B-B14F-4D97-AF65-F5344CB8AC3E}">
        <p14:creationId xmlns:p14="http://schemas.microsoft.com/office/powerpoint/2010/main" val="2965724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69D25C9A-DB58-4404-8B57-4992D256C130}" type="datetimeFigureOut">
              <a:rPr lang="en-US" smtClean="0"/>
              <a:t>12/14/2010</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6011D6E8-EAB4-4CA4-B898-AC5DB1B653E7}"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9D25C9A-DB58-4404-8B57-4992D256C130}" type="datetimeFigureOut">
              <a:rPr lang="en-US" smtClean="0"/>
              <a:t>12/14/2010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11D6E8-EAB4-4CA4-B898-AC5DB1B653E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9D25C9A-DB58-4404-8B57-4992D256C130}" type="datetimeFigureOut">
              <a:rPr lang="en-US" smtClean="0"/>
              <a:t>12/14/2010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11D6E8-EAB4-4CA4-B898-AC5DB1B653E7}"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9D25C9A-DB58-4404-8B57-4992D256C130}" type="datetimeFigureOut">
              <a:rPr lang="en-US" smtClean="0"/>
              <a:t>12/14/2010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11D6E8-EAB4-4CA4-B898-AC5DB1B653E7}" type="slidenum">
              <a:rPr lang="en-US" smtClean="0"/>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69D25C9A-DB58-4404-8B57-4992D256C130}" type="datetimeFigureOut">
              <a:rPr lang="en-US" smtClean="0"/>
              <a:t>12/14/2010</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6011D6E8-EAB4-4CA4-B898-AC5DB1B653E7}"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9D25C9A-DB58-4404-8B57-4992D256C130}" type="datetimeFigureOut">
              <a:rPr lang="en-US" smtClean="0"/>
              <a:t>12/14/2010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11D6E8-EAB4-4CA4-B898-AC5DB1B653E7}"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9D25C9A-DB58-4404-8B57-4992D256C130}" type="datetimeFigureOut">
              <a:rPr lang="en-US" smtClean="0"/>
              <a:t>12/14/2010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11D6E8-EAB4-4CA4-B898-AC5DB1B653E7}"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9D25C9A-DB58-4404-8B57-4992D256C130}" type="datetimeFigureOut">
              <a:rPr lang="en-US" smtClean="0"/>
              <a:t>12/14/2010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11D6E8-EAB4-4CA4-B898-AC5DB1B653E7}" type="slidenum">
              <a:rPr lang="en-US" smtClean="0"/>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D25C9A-DB58-4404-8B57-4992D256C130}" type="datetimeFigureOut">
              <a:rPr lang="en-US" smtClean="0"/>
              <a:t>12/14/2010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11D6E8-EAB4-4CA4-B898-AC5DB1B653E7}"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9D25C9A-DB58-4404-8B57-4992D256C130}" type="datetimeFigureOut">
              <a:rPr lang="en-US" smtClean="0"/>
              <a:t>12/14/2010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11D6E8-EAB4-4CA4-B898-AC5DB1B653E7}"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9D25C9A-DB58-4404-8B57-4992D256C130}" type="datetimeFigureOut">
              <a:rPr lang="en-US" smtClean="0"/>
              <a:t>12/14/2010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11D6E8-EAB4-4CA4-B898-AC5DB1B653E7}"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69D25C9A-DB58-4404-8B57-4992D256C130}" type="datetimeFigureOut">
              <a:rPr lang="en-US" smtClean="0"/>
              <a:t>12/14/2010</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6011D6E8-EAB4-4CA4-B898-AC5DB1B653E7}" type="slidenum">
              <a:rPr lang="en-US" smtClean="0"/>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MVVM (Model-View-</a:t>
            </a:r>
            <a:r>
              <a:rPr lang="en-US" dirty="0" err="1" smtClean="0"/>
              <a:t>ViewModel</a:t>
            </a:r>
            <a:r>
              <a:rPr lang="en-US" dirty="0" smtClean="0"/>
              <a:t>)</a:t>
            </a:r>
            <a:endParaRPr lang="en-US" dirty="0"/>
          </a:p>
        </p:txBody>
      </p:sp>
      <p:sp>
        <p:nvSpPr>
          <p:cNvPr id="3" name="Subtitle 2"/>
          <p:cNvSpPr>
            <a:spLocks noGrp="1"/>
          </p:cNvSpPr>
          <p:nvPr>
            <p:ph type="subTitle" idx="1"/>
          </p:nvPr>
        </p:nvSpPr>
        <p:spPr/>
        <p:txBody>
          <a:bodyPr/>
          <a:lstStyle/>
          <a:p>
            <a:r>
              <a:rPr lang="en-US" dirty="0" smtClean="0"/>
              <a:t>Designing Testable UIs</a:t>
            </a:r>
            <a:endParaRPr lang="en-US" dirty="0"/>
          </a:p>
        </p:txBody>
      </p:sp>
    </p:spTree>
    <p:extLst>
      <p:ext uri="{BB962C8B-B14F-4D97-AF65-F5344CB8AC3E}">
        <p14:creationId xmlns:p14="http://schemas.microsoft.com/office/powerpoint/2010/main" val="1895151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Our First </a:t>
            </a:r>
            <a:r>
              <a:rPr lang="en-US" dirty="0" err="1" smtClean="0"/>
              <a:t>ViewModel</a:t>
            </a:r>
            <a:endParaRPr lang="en-US" dirty="0"/>
          </a:p>
        </p:txBody>
      </p:sp>
    </p:spTree>
    <p:extLst>
      <p:ext uri="{BB962C8B-B14F-4D97-AF65-F5344CB8AC3E}">
        <p14:creationId xmlns:p14="http://schemas.microsoft.com/office/powerpoint/2010/main" val="3369849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Bridging the Gap</a:t>
            </a:r>
            <a:endParaRPr lang="en-US" dirty="0"/>
          </a:p>
        </p:txBody>
      </p:sp>
      <p:sp>
        <p:nvSpPr>
          <p:cNvPr id="5" name="Rectangle 4"/>
          <p:cNvSpPr/>
          <p:nvPr/>
        </p:nvSpPr>
        <p:spPr>
          <a:xfrm>
            <a:off x="1771650" y="1419225"/>
            <a:ext cx="5638800" cy="914400"/>
          </a:xfrm>
          <a:prstGeom prst="rect">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400" b="1" i="0" u="none" strike="noStrike" kern="0" cap="none" spc="0" normalizeH="0" baseline="0" noProof="0" dirty="0" smtClean="0">
                <a:ln>
                  <a:noFill/>
                </a:ln>
                <a:solidFill>
                  <a:schemeClr val="tx1">
                    <a:lumMod val="85000"/>
                    <a:lumOff val="15000"/>
                  </a:schemeClr>
                </a:solidFill>
                <a:effectLst/>
                <a:uLnTx/>
                <a:uFillTx/>
                <a:latin typeface="Calibri"/>
                <a:ea typeface="+mn-ea"/>
                <a:cs typeface="+mn-cs"/>
              </a:rPr>
              <a:t>View</a:t>
            </a:r>
            <a:endParaRPr kumimoji="0" lang="en-US" sz="2400" b="1" i="0" u="none" strike="noStrike" kern="0" cap="none" spc="0" normalizeH="0" baseline="0" noProof="0" dirty="0">
              <a:ln>
                <a:noFill/>
              </a:ln>
              <a:solidFill>
                <a:schemeClr val="tx1">
                  <a:lumMod val="85000"/>
                  <a:lumOff val="15000"/>
                </a:schemeClr>
              </a:solidFill>
              <a:effectLst/>
              <a:uLnTx/>
              <a:uFillTx/>
              <a:latin typeface="Calibri"/>
              <a:ea typeface="+mn-ea"/>
              <a:cs typeface="+mn-cs"/>
            </a:endParaRPr>
          </a:p>
        </p:txBody>
      </p:sp>
      <p:sp>
        <p:nvSpPr>
          <p:cNvPr id="6" name="Rectangle 5"/>
          <p:cNvSpPr/>
          <p:nvPr/>
        </p:nvSpPr>
        <p:spPr>
          <a:xfrm>
            <a:off x="2733676" y="3676650"/>
            <a:ext cx="4676774" cy="914400"/>
          </a:xfrm>
          <a:prstGeom prst="rect">
            <a:avLst/>
          </a:prstGeom>
          <a:solidFill>
            <a:srgbClr val="9BBB59"/>
          </a:solidFill>
          <a:ln w="25400" cap="flat"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400" b="1" i="0" u="none" strike="noStrike" kern="0" cap="none" spc="0" normalizeH="0" baseline="0" noProof="0" dirty="0" smtClean="0">
                <a:ln>
                  <a:noFill/>
                </a:ln>
                <a:solidFill>
                  <a:schemeClr val="tx1">
                    <a:lumMod val="85000"/>
                    <a:lumOff val="15000"/>
                  </a:schemeClr>
                </a:solidFill>
                <a:effectLst/>
                <a:uLnTx/>
                <a:uFillTx/>
                <a:latin typeface="Calibri"/>
                <a:ea typeface="+mn-ea"/>
                <a:cs typeface="+mn-cs"/>
              </a:rPr>
              <a:t>ViewModel</a:t>
            </a:r>
            <a:endParaRPr kumimoji="0" lang="en-US" sz="2400" b="1" i="0" u="none" strike="noStrike" kern="0" cap="none" spc="0" normalizeH="0" baseline="0" noProof="0" dirty="0">
              <a:ln>
                <a:noFill/>
              </a:ln>
              <a:solidFill>
                <a:schemeClr val="tx1">
                  <a:lumMod val="85000"/>
                  <a:lumOff val="15000"/>
                </a:schemeClr>
              </a:solidFill>
              <a:effectLst/>
              <a:uLnTx/>
              <a:uFillTx/>
              <a:latin typeface="Calibri"/>
              <a:ea typeface="+mn-ea"/>
              <a:cs typeface="+mn-cs"/>
            </a:endParaRPr>
          </a:p>
        </p:txBody>
      </p:sp>
      <p:sp>
        <p:nvSpPr>
          <p:cNvPr id="7" name="Up-Down Arrow 6"/>
          <p:cNvSpPr/>
          <p:nvPr/>
        </p:nvSpPr>
        <p:spPr>
          <a:xfrm>
            <a:off x="2733675" y="2409824"/>
            <a:ext cx="228600" cy="1181101"/>
          </a:xfrm>
          <a:prstGeom prst="upDownArrow">
            <a:avLst/>
          </a:prstGeom>
          <a:gradFill rotWithShape="1">
            <a:gsLst>
              <a:gs pos="0">
                <a:srgbClr val="DDDDDD">
                  <a:tint val="50000"/>
                  <a:satMod val="300000"/>
                </a:srgbClr>
              </a:gs>
              <a:gs pos="35000">
                <a:srgbClr val="DDDDDD">
                  <a:tint val="37000"/>
                  <a:satMod val="300000"/>
                </a:srgbClr>
              </a:gs>
              <a:gs pos="100000">
                <a:srgbClr val="DDDDDD">
                  <a:tint val="15000"/>
                  <a:satMod val="350000"/>
                </a:srgbClr>
              </a:gs>
            </a:gsLst>
            <a:lin ang="16200000" scaled="1"/>
          </a:gradFill>
          <a:ln w="9525" cap="flat" cmpd="sng" algn="ctr">
            <a:solidFill>
              <a:srgbClr val="DDDDD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85000"/>
                  <a:lumOff val="15000"/>
                </a:schemeClr>
              </a:solidFill>
              <a:effectLst/>
              <a:uLnTx/>
              <a:uFillTx/>
              <a:latin typeface="Calibri"/>
              <a:ea typeface="+mn-ea"/>
              <a:cs typeface="+mn-cs"/>
            </a:endParaRPr>
          </a:p>
        </p:txBody>
      </p:sp>
      <p:sp>
        <p:nvSpPr>
          <p:cNvPr id="8" name="TextBox 7"/>
          <p:cNvSpPr txBox="1"/>
          <p:nvPr/>
        </p:nvSpPr>
        <p:spPr>
          <a:xfrm>
            <a:off x="2962275" y="2743200"/>
            <a:ext cx="1521570"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1" i="0" u="none" strike="noStrike" kern="0" cap="none" spc="0" normalizeH="0" baseline="0" noProof="0" dirty="0" smtClean="0">
                <a:ln>
                  <a:noFill/>
                </a:ln>
                <a:solidFill>
                  <a:schemeClr val="tx1">
                    <a:lumMod val="85000"/>
                    <a:lumOff val="15000"/>
                  </a:schemeClr>
                </a:solidFill>
                <a:effectLst/>
                <a:uLnTx/>
                <a:uFillTx/>
              </a:rPr>
              <a:t>DataBinding</a:t>
            </a:r>
            <a:endParaRPr kumimoji="0" lang="en-US" sz="1800" b="1" i="0" u="none" strike="noStrike" kern="0" cap="none" spc="0" normalizeH="0" baseline="0" noProof="0" dirty="0">
              <a:ln>
                <a:noFill/>
              </a:ln>
              <a:solidFill>
                <a:schemeClr val="tx1">
                  <a:lumMod val="85000"/>
                  <a:lumOff val="15000"/>
                </a:schemeClr>
              </a:solidFill>
              <a:effectLst/>
              <a:uLnTx/>
              <a:uFillTx/>
            </a:endParaRPr>
          </a:p>
        </p:txBody>
      </p:sp>
      <p:sp>
        <p:nvSpPr>
          <p:cNvPr id="9" name="TextBox 8"/>
          <p:cNvSpPr txBox="1"/>
          <p:nvPr/>
        </p:nvSpPr>
        <p:spPr>
          <a:xfrm>
            <a:off x="5238750" y="2743200"/>
            <a:ext cx="143180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1" i="0" u="none" strike="noStrike" kern="0" cap="none" spc="0" normalizeH="0" baseline="0" noProof="0" dirty="0" smtClean="0">
                <a:ln>
                  <a:noFill/>
                </a:ln>
                <a:solidFill>
                  <a:schemeClr val="tx1">
                    <a:lumMod val="85000"/>
                    <a:lumOff val="15000"/>
                  </a:schemeClr>
                </a:solidFill>
                <a:effectLst/>
                <a:uLnTx/>
                <a:uFillTx/>
              </a:rPr>
              <a:t>Commands</a:t>
            </a:r>
            <a:endParaRPr kumimoji="0" lang="en-US" sz="1800" b="1" i="0" u="none" strike="noStrike" kern="0" cap="none" spc="0" normalizeH="0" baseline="0" noProof="0" dirty="0">
              <a:ln>
                <a:noFill/>
              </a:ln>
              <a:solidFill>
                <a:schemeClr val="tx1">
                  <a:lumMod val="85000"/>
                  <a:lumOff val="15000"/>
                </a:schemeClr>
              </a:solidFill>
              <a:effectLst/>
              <a:uLnTx/>
              <a:uFillTx/>
            </a:endParaRPr>
          </a:p>
        </p:txBody>
      </p:sp>
      <p:sp>
        <p:nvSpPr>
          <p:cNvPr id="10" name="Down Arrow 9"/>
          <p:cNvSpPr/>
          <p:nvPr/>
        </p:nvSpPr>
        <p:spPr>
          <a:xfrm>
            <a:off x="4999358" y="2409824"/>
            <a:ext cx="228600" cy="1181101"/>
          </a:xfrm>
          <a:prstGeom prst="downArrow">
            <a:avLst/>
          </a:prstGeom>
          <a:gradFill rotWithShape="1">
            <a:gsLst>
              <a:gs pos="0">
                <a:srgbClr val="DDDDDD">
                  <a:tint val="50000"/>
                  <a:satMod val="300000"/>
                </a:srgbClr>
              </a:gs>
              <a:gs pos="35000">
                <a:srgbClr val="DDDDDD">
                  <a:tint val="37000"/>
                  <a:satMod val="300000"/>
                </a:srgbClr>
              </a:gs>
              <a:gs pos="100000">
                <a:srgbClr val="DDDDDD">
                  <a:tint val="15000"/>
                  <a:satMod val="350000"/>
                </a:srgbClr>
              </a:gs>
            </a:gsLst>
            <a:lin ang="16200000" scaled="1"/>
          </a:gradFill>
          <a:ln w="9525" cap="flat" cmpd="sng" algn="ctr">
            <a:solidFill>
              <a:srgbClr val="DDDDD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85000"/>
                  <a:lumOff val="15000"/>
                </a:schemeClr>
              </a:solidFill>
              <a:effectLst/>
              <a:uLnTx/>
              <a:uFillTx/>
              <a:latin typeface="Calibri"/>
              <a:ea typeface="+mn-ea"/>
              <a:cs typeface="+mn-cs"/>
            </a:endParaRPr>
          </a:p>
        </p:txBody>
      </p:sp>
      <p:sp>
        <p:nvSpPr>
          <p:cNvPr id="11" name="TextBox 10"/>
          <p:cNvSpPr txBox="1"/>
          <p:nvPr/>
        </p:nvSpPr>
        <p:spPr>
          <a:xfrm>
            <a:off x="7229475" y="2743200"/>
            <a:ext cx="118173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1" i="0" u="none" strike="noStrike" kern="0" cap="none" spc="0" normalizeH="0" baseline="0" noProof="0" dirty="0" smtClean="0">
                <a:ln>
                  <a:noFill/>
                </a:ln>
                <a:solidFill>
                  <a:schemeClr val="tx1">
                    <a:lumMod val="85000"/>
                    <a:lumOff val="15000"/>
                  </a:schemeClr>
                </a:solidFill>
                <a:effectLst/>
                <a:uLnTx/>
                <a:uFillTx/>
              </a:rPr>
              <a:t>Messages</a:t>
            </a:r>
            <a:endParaRPr kumimoji="0" lang="en-US" sz="1800" b="1" i="0" u="none" strike="noStrike" kern="0" cap="none" spc="0" normalizeH="0" baseline="0" noProof="0" dirty="0">
              <a:ln>
                <a:noFill/>
              </a:ln>
              <a:solidFill>
                <a:schemeClr val="tx1">
                  <a:lumMod val="85000"/>
                  <a:lumOff val="15000"/>
                </a:schemeClr>
              </a:solidFill>
              <a:effectLst/>
              <a:uLnTx/>
              <a:uFillTx/>
            </a:endParaRPr>
          </a:p>
        </p:txBody>
      </p:sp>
      <p:sp>
        <p:nvSpPr>
          <p:cNvPr id="12" name="Down Arrow 11"/>
          <p:cNvSpPr/>
          <p:nvPr/>
        </p:nvSpPr>
        <p:spPr>
          <a:xfrm flipV="1">
            <a:off x="7000875" y="2409823"/>
            <a:ext cx="228600" cy="1181101"/>
          </a:xfrm>
          <a:prstGeom prst="downArrow">
            <a:avLst/>
          </a:prstGeom>
          <a:gradFill rotWithShape="1">
            <a:gsLst>
              <a:gs pos="0">
                <a:srgbClr val="DDDDDD">
                  <a:tint val="50000"/>
                  <a:satMod val="300000"/>
                </a:srgbClr>
              </a:gs>
              <a:gs pos="35000">
                <a:srgbClr val="DDDDDD">
                  <a:tint val="37000"/>
                  <a:satMod val="300000"/>
                </a:srgbClr>
              </a:gs>
              <a:gs pos="100000">
                <a:srgbClr val="DDDDDD">
                  <a:tint val="15000"/>
                  <a:satMod val="350000"/>
                </a:srgbClr>
              </a:gs>
            </a:gsLst>
            <a:lin ang="16200000" scaled="1"/>
          </a:gradFill>
          <a:ln w="9525" cap="flat" cmpd="sng" algn="ctr">
            <a:solidFill>
              <a:srgbClr val="DDDDD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85000"/>
                  <a:lumOff val="15000"/>
                </a:schemeClr>
              </a:solidFill>
              <a:effectLst/>
              <a:uLnTx/>
              <a:uFillTx/>
              <a:latin typeface="Calibri"/>
              <a:ea typeface="+mn-ea"/>
              <a:cs typeface="+mn-cs"/>
            </a:endParaRPr>
          </a:p>
        </p:txBody>
      </p:sp>
      <p:sp>
        <p:nvSpPr>
          <p:cNvPr id="13" name="Down Arrow 12"/>
          <p:cNvSpPr/>
          <p:nvPr/>
        </p:nvSpPr>
        <p:spPr>
          <a:xfrm>
            <a:off x="3343275" y="4800600"/>
            <a:ext cx="2400300" cy="523875"/>
          </a:xfrm>
          <a:prstGeom prst="downArrow">
            <a:avLst/>
          </a:prstGeom>
          <a:solidFill>
            <a:srgbClr val="DDDDDD"/>
          </a:solidFill>
          <a:ln w="25400" cap="flat" cmpd="sng" algn="ctr">
            <a:solidFill>
              <a:srgbClr val="DDDDD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85000"/>
                  <a:lumOff val="15000"/>
                </a:schemeClr>
              </a:solidFill>
              <a:effectLst/>
              <a:uLnTx/>
              <a:uFillTx/>
              <a:latin typeface="Calibri"/>
              <a:ea typeface="+mn-ea"/>
              <a:cs typeface="+mn-cs"/>
            </a:endParaRPr>
          </a:p>
        </p:txBody>
      </p:sp>
      <p:sp>
        <p:nvSpPr>
          <p:cNvPr id="14" name="Rectangle 13"/>
          <p:cNvSpPr/>
          <p:nvPr/>
        </p:nvSpPr>
        <p:spPr>
          <a:xfrm>
            <a:off x="1771650" y="5572125"/>
            <a:ext cx="5638800" cy="45720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400" b="1" i="0" u="none" strike="noStrike" kern="0" cap="none" spc="0" normalizeH="0" baseline="0" noProof="0" dirty="0" smtClean="0">
                <a:ln>
                  <a:noFill/>
                </a:ln>
                <a:solidFill>
                  <a:schemeClr val="tx1">
                    <a:lumMod val="85000"/>
                    <a:lumOff val="15000"/>
                  </a:schemeClr>
                </a:solidFill>
                <a:effectLst/>
                <a:uLnTx/>
                <a:uFillTx/>
                <a:latin typeface="Calibri"/>
                <a:ea typeface="+mn-ea"/>
                <a:cs typeface="+mn-cs"/>
              </a:rPr>
              <a:t>Model</a:t>
            </a:r>
            <a:endParaRPr kumimoji="0" lang="en-US" sz="2400" b="1" i="0" u="none" strike="noStrike" kern="0" cap="none" spc="0" normalizeH="0" baseline="0" noProof="0" dirty="0">
              <a:ln>
                <a:noFill/>
              </a:ln>
              <a:solidFill>
                <a:schemeClr val="tx1">
                  <a:lumMod val="85000"/>
                  <a:lumOff val="15000"/>
                </a:schemeClr>
              </a:solidFill>
              <a:effectLst/>
              <a:uLnTx/>
              <a:uFillTx/>
              <a:latin typeface="Calibri"/>
              <a:ea typeface="+mn-ea"/>
              <a:cs typeface="+mn-cs"/>
            </a:endParaRPr>
          </a:p>
        </p:txBody>
      </p:sp>
      <p:sp>
        <p:nvSpPr>
          <p:cNvPr id="15" name="Up-Down Arrow 14"/>
          <p:cNvSpPr/>
          <p:nvPr/>
        </p:nvSpPr>
        <p:spPr>
          <a:xfrm>
            <a:off x="2266950" y="2409824"/>
            <a:ext cx="228600" cy="3067051"/>
          </a:xfrm>
          <a:prstGeom prst="upDownArrow">
            <a:avLst/>
          </a:prstGeom>
          <a:gradFill rotWithShape="1">
            <a:gsLst>
              <a:gs pos="0">
                <a:srgbClr val="DDDDDD">
                  <a:tint val="50000"/>
                  <a:satMod val="300000"/>
                </a:srgbClr>
              </a:gs>
              <a:gs pos="35000">
                <a:srgbClr val="DDDDDD">
                  <a:tint val="37000"/>
                  <a:satMod val="300000"/>
                </a:srgbClr>
              </a:gs>
              <a:gs pos="100000">
                <a:srgbClr val="DDDDDD">
                  <a:tint val="15000"/>
                  <a:satMod val="350000"/>
                </a:srgbClr>
              </a:gs>
            </a:gsLst>
            <a:lin ang="16200000" scaled="1"/>
          </a:gradFill>
          <a:ln w="9525" cap="flat" cmpd="sng" algn="ctr">
            <a:solidFill>
              <a:srgbClr val="DDDDD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85000"/>
                  <a:lumOff val="15000"/>
                </a:schemeClr>
              </a:solidFill>
              <a:effectLst/>
              <a:uLnTx/>
              <a:uFillTx/>
              <a:latin typeface="Calibri"/>
              <a:ea typeface="+mn-ea"/>
              <a:cs typeface="+mn-cs"/>
            </a:endParaRPr>
          </a:p>
        </p:txBody>
      </p:sp>
    </p:spTree>
    <p:extLst>
      <p:ext uri="{BB962C8B-B14F-4D97-AF65-F5344CB8AC3E}">
        <p14:creationId xmlns:p14="http://schemas.microsoft.com/office/powerpoint/2010/main" val="2450219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animBg="1"/>
      <p:bldP spid="11" grpId="0"/>
      <p:bldP spid="12"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Databinding</a:t>
            </a:r>
            <a:r>
              <a:rPr lang="en-US" dirty="0" smtClean="0"/>
              <a:t> to a View</a:t>
            </a:r>
            <a:endParaRPr lang="en-US" dirty="0"/>
          </a:p>
        </p:txBody>
      </p:sp>
    </p:spTree>
    <p:extLst>
      <p:ext uri="{BB962C8B-B14F-4D97-AF65-F5344CB8AC3E}">
        <p14:creationId xmlns:p14="http://schemas.microsoft.com/office/powerpoint/2010/main" val="1936675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152400"/>
            <a:ext cx="8229600" cy="9906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r>
              <a:rPr lang="en-US" smtClean="0">
                <a:solidFill>
                  <a:schemeClr val="tx1">
                    <a:lumMod val="85000"/>
                    <a:lumOff val="15000"/>
                  </a:schemeClr>
                </a:solidFill>
              </a:rPr>
              <a:t>Bridging the gap</a:t>
            </a:r>
            <a:endParaRPr lang="en-US" dirty="0">
              <a:solidFill>
                <a:schemeClr val="tx1">
                  <a:lumMod val="85000"/>
                  <a:lumOff val="15000"/>
                </a:schemeClr>
              </a:solidFill>
            </a:endParaRPr>
          </a:p>
        </p:txBody>
      </p:sp>
      <p:grpSp>
        <p:nvGrpSpPr>
          <p:cNvPr id="5" name="Group 4"/>
          <p:cNvGrpSpPr/>
          <p:nvPr/>
        </p:nvGrpSpPr>
        <p:grpSpPr>
          <a:xfrm>
            <a:off x="1292130" y="2209800"/>
            <a:ext cx="2694308" cy="2057400"/>
            <a:chOff x="1981200" y="1981200"/>
            <a:chExt cx="5638800" cy="3657600"/>
          </a:xfrm>
        </p:grpSpPr>
        <p:sp>
          <p:nvSpPr>
            <p:cNvPr id="6" name="Rectangle 5"/>
            <p:cNvSpPr/>
            <p:nvPr/>
          </p:nvSpPr>
          <p:spPr>
            <a:xfrm>
              <a:off x="1981200" y="1981200"/>
              <a:ext cx="5638800" cy="914400"/>
            </a:xfrm>
            <a:prstGeom prst="rect">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400" b="1" i="0" u="none" strike="noStrike" kern="0" cap="none" spc="0" normalizeH="0" baseline="0" noProof="0" dirty="0" smtClean="0">
                  <a:ln>
                    <a:noFill/>
                  </a:ln>
                  <a:solidFill>
                    <a:schemeClr val="tx1">
                      <a:lumMod val="85000"/>
                      <a:lumOff val="15000"/>
                    </a:schemeClr>
                  </a:solidFill>
                  <a:effectLst/>
                  <a:uLnTx/>
                  <a:uFillTx/>
                  <a:latin typeface="Calibri"/>
                  <a:ea typeface="+mn-ea"/>
                  <a:cs typeface="+mn-cs"/>
                </a:rPr>
                <a:t>View</a:t>
              </a:r>
              <a:endParaRPr kumimoji="0" lang="en-US" sz="2400" b="1" i="0" u="none" strike="noStrike" kern="0" cap="none" spc="0" normalizeH="0" baseline="0" noProof="0" dirty="0">
                <a:ln>
                  <a:noFill/>
                </a:ln>
                <a:solidFill>
                  <a:schemeClr val="tx1">
                    <a:lumMod val="85000"/>
                    <a:lumOff val="15000"/>
                  </a:schemeClr>
                </a:solidFill>
                <a:effectLst/>
                <a:uLnTx/>
                <a:uFillTx/>
                <a:latin typeface="Calibri"/>
                <a:ea typeface="+mn-ea"/>
                <a:cs typeface="+mn-cs"/>
              </a:endParaRPr>
            </a:p>
          </p:txBody>
        </p:sp>
        <p:sp>
          <p:nvSpPr>
            <p:cNvPr id="7" name="Rectangle 6"/>
            <p:cNvSpPr/>
            <p:nvPr/>
          </p:nvSpPr>
          <p:spPr>
            <a:xfrm>
              <a:off x="1981200" y="4724400"/>
              <a:ext cx="5638800" cy="914400"/>
            </a:xfrm>
            <a:prstGeom prst="rect">
              <a:avLst/>
            </a:prstGeom>
            <a:solidFill>
              <a:srgbClr val="9BBB59"/>
            </a:solidFill>
            <a:ln w="25400" cap="flat"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400" b="1" i="0" u="none" strike="noStrike" kern="0" cap="none" spc="0" normalizeH="0" baseline="0" noProof="0" dirty="0" smtClean="0">
                  <a:ln>
                    <a:noFill/>
                  </a:ln>
                  <a:solidFill>
                    <a:schemeClr val="tx1">
                      <a:lumMod val="85000"/>
                      <a:lumOff val="15000"/>
                    </a:schemeClr>
                  </a:solidFill>
                  <a:effectLst/>
                  <a:uLnTx/>
                  <a:uFillTx/>
                  <a:latin typeface="Calibri"/>
                  <a:ea typeface="+mn-ea"/>
                  <a:cs typeface="+mn-cs"/>
                </a:rPr>
                <a:t>ViewModel</a:t>
              </a:r>
              <a:endParaRPr kumimoji="0" lang="en-US" sz="2400" b="1" i="0" u="none" strike="noStrike" kern="0" cap="none" spc="0" normalizeH="0" baseline="0" noProof="0" dirty="0">
                <a:ln>
                  <a:noFill/>
                </a:ln>
                <a:solidFill>
                  <a:schemeClr val="tx1">
                    <a:lumMod val="85000"/>
                    <a:lumOff val="15000"/>
                  </a:schemeClr>
                </a:solidFill>
                <a:effectLst/>
                <a:uLnTx/>
                <a:uFillTx/>
                <a:latin typeface="Calibri"/>
                <a:ea typeface="+mn-ea"/>
                <a:cs typeface="+mn-cs"/>
              </a:endParaRPr>
            </a:p>
          </p:txBody>
        </p:sp>
        <p:sp>
          <p:nvSpPr>
            <p:cNvPr id="8" name="Up-Down Arrow 7"/>
            <p:cNvSpPr/>
            <p:nvPr/>
          </p:nvSpPr>
          <p:spPr>
            <a:xfrm>
              <a:off x="2362200" y="2971799"/>
              <a:ext cx="228600" cy="1676399"/>
            </a:xfrm>
            <a:prstGeom prst="upDownArrow">
              <a:avLst/>
            </a:prstGeom>
            <a:gradFill rotWithShape="1">
              <a:gsLst>
                <a:gs pos="0">
                  <a:srgbClr val="DDDDDD">
                    <a:tint val="50000"/>
                    <a:satMod val="300000"/>
                  </a:srgbClr>
                </a:gs>
                <a:gs pos="35000">
                  <a:srgbClr val="DDDDDD">
                    <a:tint val="37000"/>
                    <a:satMod val="300000"/>
                  </a:srgbClr>
                </a:gs>
                <a:gs pos="100000">
                  <a:srgbClr val="DDDDDD">
                    <a:tint val="15000"/>
                    <a:satMod val="350000"/>
                  </a:srgbClr>
                </a:gs>
              </a:gsLst>
              <a:lin ang="16200000" scaled="1"/>
            </a:gradFill>
            <a:ln w="9525" cap="flat" cmpd="sng" algn="ctr">
              <a:solidFill>
                <a:srgbClr val="DDDDD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85000"/>
                    <a:lumOff val="15000"/>
                  </a:schemeClr>
                </a:solidFill>
                <a:effectLst/>
                <a:uLnTx/>
                <a:uFillTx/>
                <a:latin typeface="Calibri"/>
                <a:ea typeface="+mn-ea"/>
                <a:cs typeface="+mn-cs"/>
              </a:endParaRPr>
            </a:p>
          </p:txBody>
        </p:sp>
        <p:sp>
          <p:nvSpPr>
            <p:cNvPr id="9" name="Down Arrow 8"/>
            <p:cNvSpPr/>
            <p:nvPr/>
          </p:nvSpPr>
          <p:spPr>
            <a:xfrm>
              <a:off x="4561208" y="2971799"/>
              <a:ext cx="228600" cy="1676399"/>
            </a:xfrm>
            <a:prstGeom prst="downArrow">
              <a:avLst/>
            </a:prstGeom>
            <a:gradFill rotWithShape="1">
              <a:gsLst>
                <a:gs pos="0">
                  <a:srgbClr val="DDDDDD">
                    <a:tint val="50000"/>
                    <a:satMod val="300000"/>
                  </a:srgbClr>
                </a:gs>
                <a:gs pos="35000">
                  <a:srgbClr val="DDDDDD">
                    <a:tint val="37000"/>
                    <a:satMod val="300000"/>
                  </a:srgbClr>
                </a:gs>
                <a:gs pos="100000">
                  <a:srgbClr val="DDDDDD">
                    <a:tint val="15000"/>
                    <a:satMod val="350000"/>
                  </a:srgbClr>
                </a:gs>
              </a:gsLst>
              <a:lin ang="16200000" scaled="1"/>
            </a:gradFill>
            <a:ln w="9525" cap="flat" cmpd="sng" algn="ctr">
              <a:solidFill>
                <a:srgbClr val="DDDDD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85000"/>
                    <a:lumOff val="15000"/>
                  </a:schemeClr>
                </a:solidFill>
                <a:effectLst/>
                <a:uLnTx/>
                <a:uFillTx/>
                <a:latin typeface="Calibri"/>
                <a:ea typeface="+mn-ea"/>
                <a:cs typeface="+mn-cs"/>
              </a:endParaRPr>
            </a:p>
          </p:txBody>
        </p:sp>
        <p:sp>
          <p:nvSpPr>
            <p:cNvPr id="10" name="Down Arrow 9"/>
            <p:cNvSpPr/>
            <p:nvPr/>
          </p:nvSpPr>
          <p:spPr>
            <a:xfrm flipV="1">
              <a:off x="6705600" y="2971799"/>
              <a:ext cx="228600" cy="1676399"/>
            </a:xfrm>
            <a:prstGeom prst="downArrow">
              <a:avLst/>
            </a:prstGeom>
            <a:gradFill rotWithShape="1">
              <a:gsLst>
                <a:gs pos="0">
                  <a:srgbClr val="DDDDDD">
                    <a:tint val="50000"/>
                    <a:satMod val="300000"/>
                  </a:srgbClr>
                </a:gs>
                <a:gs pos="35000">
                  <a:srgbClr val="DDDDDD">
                    <a:tint val="37000"/>
                    <a:satMod val="300000"/>
                  </a:srgbClr>
                </a:gs>
                <a:gs pos="100000">
                  <a:srgbClr val="DDDDDD">
                    <a:tint val="15000"/>
                    <a:satMod val="350000"/>
                  </a:srgbClr>
                </a:gs>
              </a:gsLst>
              <a:lin ang="16200000" scaled="1"/>
            </a:gradFill>
            <a:ln w="9525" cap="flat" cmpd="sng" algn="ctr">
              <a:solidFill>
                <a:srgbClr val="DDDDD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85000"/>
                    <a:lumOff val="15000"/>
                  </a:schemeClr>
                </a:solidFill>
                <a:effectLst/>
                <a:uLnTx/>
                <a:uFillTx/>
                <a:latin typeface="Calibri"/>
                <a:ea typeface="+mn-ea"/>
                <a:cs typeface="+mn-cs"/>
              </a:endParaRPr>
            </a:p>
          </p:txBody>
        </p:sp>
      </p:grpSp>
      <p:grpSp>
        <p:nvGrpSpPr>
          <p:cNvPr id="11" name="Group 10"/>
          <p:cNvGrpSpPr/>
          <p:nvPr/>
        </p:nvGrpSpPr>
        <p:grpSpPr>
          <a:xfrm>
            <a:off x="5234914" y="4124325"/>
            <a:ext cx="2694308" cy="2057400"/>
            <a:chOff x="1981200" y="1981200"/>
            <a:chExt cx="5638800" cy="3657600"/>
          </a:xfrm>
        </p:grpSpPr>
        <p:sp>
          <p:nvSpPr>
            <p:cNvPr id="12" name="Rectangle 11"/>
            <p:cNvSpPr/>
            <p:nvPr/>
          </p:nvSpPr>
          <p:spPr>
            <a:xfrm>
              <a:off x="1981200" y="1981200"/>
              <a:ext cx="5638800" cy="914400"/>
            </a:xfrm>
            <a:prstGeom prst="rect">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400" b="1" i="0" u="none" strike="noStrike" kern="0" cap="none" spc="0" normalizeH="0" baseline="0" noProof="0" dirty="0" smtClean="0">
                  <a:ln>
                    <a:noFill/>
                  </a:ln>
                  <a:solidFill>
                    <a:schemeClr val="tx1">
                      <a:lumMod val="85000"/>
                      <a:lumOff val="15000"/>
                    </a:schemeClr>
                  </a:solidFill>
                  <a:effectLst/>
                  <a:uLnTx/>
                  <a:uFillTx/>
                  <a:latin typeface="Calibri"/>
                  <a:ea typeface="+mn-ea"/>
                  <a:cs typeface="+mn-cs"/>
                </a:rPr>
                <a:t>View</a:t>
              </a:r>
              <a:endParaRPr kumimoji="0" lang="en-US" sz="2400" b="1" i="0" u="none" strike="noStrike" kern="0" cap="none" spc="0" normalizeH="0" baseline="0" noProof="0" dirty="0">
                <a:ln>
                  <a:noFill/>
                </a:ln>
                <a:solidFill>
                  <a:schemeClr val="tx1">
                    <a:lumMod val="85000"/>
                    <a:lumOff val="15000"/>
                  </a:schemeClr>
                </a:solidFill>
                <a:effectLst/>
                <a:uLnTx/>
                <a:uFillTx/>
                <a:latin typeface="Calibri"/>
                <a:ea typeface="+mn-ea"/>
                <a:cs typeface="+mn-cs"/>
              </a:endParaRPr>
            </a:p>
          </p:txBody>
        </p:sp>
        <p:sp>
          <p:nvSpPr>
            <p:cNvPr id="13" name="Rectangle 12"/>
            <p:cNvSpPr/>
            <p:nvPr/>
          </p:nvSpPr>
          <p:spPr>
            <a:xfrm>
              <a:off x="1981200" y="4724400"/>
              <a:ext cx="5638800" cy="914400"/>
            </a:xfrm>
            <a:prstGeom prst="rect">
              <a:avLst/>
            </a:prstGeom>
            <a:solidFill>
              <a:srgbClr val="9BBB59"/>
            </a:solidFill>
            <a:ln w="25400" cap="flat"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400" b="1" i="0" u="none" strike="noStrike" kern="0" cap="none" spc="0" normalizeH="0" baseline="0" noProof="0" dirty="0" smtClean="0">
                  <a:ln>
                    <a:noFill/>
                  </a:ln>
                  <a:solidFill>
                    <a:schemeClr val="tx1">
                      <a:lumMod val="85000"/>
                      <a:lumOff val="15000"/>
                    </a:schemeClr>
                  </a:solidFill>
                  <a:effectLst/>
                  <a:uLnTx/>
                  <a:uFillTx/>
                  <a:latin typeface="Calibri"/>
                  <a:ea typeface="+mn-ea"/>
                  <a:cs typeface="+mn-cs"/>
                </a:rPr>
                <a:t>ViewModel</a:t>
              </a:r>
              <a:endParaRPr kumimoji="0" lang="en-US" sz="2400" b="1" i="0" u="none" strike="noStrike" kern="0" cap="none" spc="0" normalizeH="0" baseline="0" noProof="0" dirty="0">
                <a:ln>
                  <a:noFill/>
                </a:ln>
                <a:solidFill>
                  <a:schemeClr val="tx1">
                    <a:lumMod val="85000"/>
                    <a:lumOff val="15000"/>
                  </a:schemeClr>
                </a:solidFill>
                <a:effectLst/>
                <a:uLnTx/>
                <a:uFillTx/>
                <a:latin typeface="Calibri"/>
                <a:ea typeface="+mn-ea"/>
                <a:cs typeface="+mn-cs"/>
              </a:endParaRPr>
            </a:p>
          </p:txBody>
        </p:sp>
        <p:sp>
          <p:nvSpPr>
            <p:cNvPr id="14" name="Up-Down Arrow 13"/>
            <p:cNvSpPr/>
            <p:nvPr/>
          </p:nvSpPr>
          <p:spPr>
            <a:xfrm>
              <a:off x="2362200" y="2971799"/>
              <a:ext cx="228600" cy="1676399"/>
            </a:xfrm>
            <a:prstGeom prst="upDownArrow">
              <a:avLst/>
            </a:prstGeom>
            <a:gradFill rotWithShape="1">
              <a:gsLst>
                <a:gs pos="0">
                  <a:srgbClr val="DDDDDD">
                    <a:tint val="50000"/>
                    <a:satMod val="300000"/>
                  </a:srgbClr>
                </a:gs>
                <a:gs pos="35000">
                  <a:srgbClr val="DDDDDD">
                    <a:tint val="37000"/>
                    <a:satMod val="300000"/>
                  </a:srgbClr>
                </a:gs>
                <a:gs pos="100000">
                  <a:srgbClr val="DDDDDD">
                    <a:tint val="15000"/>
                    <a:satMod val="350000"/>
                  </a:srgbClr>
                </a:gs>
              </a:gsLst>
              <a:lin ang="16200000" scaled="1"/>
            </a:gradFill>
            <a:ln w="9525" cap="flat" cmpd="sng" algn="ctr">
              <a:solidFill>
                <a:srgbClr val="DDDDD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85000"/>
                    <a:lumOff val="15000"/>
                  </a:schemeClr>
                </a:solidFill>
                <a:effectLst/>
                <a:uLnTx/>
                <a:uFillTx/>
                <a:latin typeface="Calibri"/>
                <a:ea typeface="+mn-ea"/>
                <a:cs typeface="+mn-cs"/>
              </a:endParaRPr>
            </a:p>
          </p:txBody>
        </p:sp>
        <p:sp>
          <p:nvSpPr>
            <p:cNvPr id="15" name="Down Arrow 14"/>
            <p:cNvSpPr/>
            <p:nvPr/>
          </p:nvSpPr>
          <p:spPr>
            <a:xfrm>
              <a:off x="4561208" y="2971799"/>
              <a:ext cx="228600" cy="1676399"/>
            </a:xfrm>
            <a:prstGeom prst="downArrow">
              <a:avLst/>
            </a:prstGeom>
            <a:gradFill rotWithShape="1">
              <a:gsLst>
                <a:gs pos="0">
                  <a:srgbClr val="DDDDDD">
                    <a:tint val="50000"/>
                    <a:satMod val="300000"/>
                  </a:srgbClr>
                </a:gs>
                <a:gs pos="35000">
                  <a:srgbClr val="DDDDDD">
                    <a:tint val="37000"/>
                    <a:satMod val="300000"/>
                  </a:srgbClr>
                </a:gs>
                <a:gs pos="100000">
                  <a:srgbClr val="DDDDDD">
                    <a:tint val="15000"/>
                    <a:satMod val="350000"/>
                  </a:srgbClr>
                </a:gs>
              </a:gsLst>
              <a:lin ang="16200000" scaled="1"/>
            </a:gradFill>
            <a:ln w="9525" cap="flat" cmpd="sng" algn="ctr">
              <a:solidFill>
                <a:srgbClr val="DDDDD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85000"/>
                    <a:lumOff val="15000"/>
                  </a:schemeClr>
                </a:solidFill>
                <a:effectLst/>
                <a:uLnTx/>
                <a:uFillTx/>
                <a:latin typeface="Calibri"/>
                <a:ea typeface="+mn-ea"/>
                <a:cs typeface="+mn-cs"/>
              </a:endParaRPr>
            </a:p>
          </p:txBody>
        </p:sp>
        <p:sp>
          <p:nvSpPr>
            <p:cNvPr id="16" name="Down Arrow 15"/>
            <p:cNvSpPr/>
            <p:nvPr/>
          </p:nvSpPr>
          <p:spPr>
            <a:xfrm flipV="1">
              <a:off x="6705600" y="2971799"/>
              <a:ext cx="228600" cy="1676399"/>
            </a:xfrm>
            <a:prstGeom prst="downArrow">
              <a:avLst/>
            </a:prstGeom>
            <a:gradFill rotWithShape="1">
              <a:gsLst>
                <a:gs pos="0">
                  <a:srgbClr val="DDDDDD">
                    <a:tint val="50000"/>
                    <a:satMod val="300000"/>
                  </a:srgbClr>
                </a:gs>
                <a:gs pos="35000">
                  <a:srgbClr val="DDDDDD">
                    <a:tint val="37000"/>
                    <a:satMod val="300000"/>
                  </a:srgbClr>
                </a:gs>
                <a:gs pos="100000">
                  <a:srgbClr val="DDDDDD">
                    <a:tint val="15000"/>
                    <a:satMod val="350000"/>
                  </a:srgbClr>
                </a:gs>
              </a:gsLst>
              <a:lin ang="16200000" scaled="1"/>
            </a:gradFill>
            <a:ln w="9525" cap="flat" cmpd="sng" algn="ctr">
              <a:solidFill>
                <a:srgbClr val="DDDDD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85000"/>
                    <a:lumOff val="15000"/>
                  </a:schemeClr>
                </a:solidFill>
                <a:effectLst/>
                <a:uLnTx/>
                <a:uFillTx/>
                <a:latin typeface="Calibri"/>
                <a:ea typeface="+mn-ea"/>
                <a:cs typeface="+mn-cs"/>
              </a:endParaRPr>
            </a:p>
          </p:txBody>
        </p:sp>
      </p:grpSp>
      <p:grpSp>
        <p:nvGrpSpPr>
          <p:cNvPr id="17" name="Group 16"/>
          <p:cNvGrpSpPr/>
          <p:nvPr/>
        </p:nvGrpSpPr>
        <p:grpSpPr>
          <a:xfrm>
            <a:off x="5965556" y="1038225"/>
            <a:ext cx="2694308" cy="2057400"/>
            <a:chOff x="1981200" y="1981200"/>
            <a:chExt cx="5638800" cy="3657600"/>
          </a:xfrm>
        </p:grpSpPr>
        <p:sp>
          <p:nvSpPr>
            <p:cNvPr id="18" name="Rectangle 17"/>
            <p:cNvSpPr/>
            <p:nvPr/>
          </p:nvSpPr>
          <p:spPr>
            <a:xfrm>
              <a:off x="1981200" y="1981200"/>
              <a:ext cx="5638800" cy="914400"/>
            </a:xfrm>
            <a:prstGeom prst="rect">
              <a:avLst/>
            </a:prstGeom>
            <a:solidFill>
              <a:srgbClr val="C0504D"/>
            </a:solidFill>
            <a:ln w="25400" cap="flat" cmpd="sng" algn="ctr">
              <a:solidFill>
                <a:srgbClr val="C0504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400" b="1" i="0" u="none" strike="noStrike" kern="0" cap="none" spc="0" normalizeH="0" baseline="0" noProof="0" dirty="0" smtClean="0">
                  <a:ln>
                    <a:noFill/>
                  </a:ln>
                  <a:solidFill>
                    <a:schemeClr val="tx1">
                      <a:lumMod val="85000"/>
                      <a:lumOff val="15000"/>
                    </a:schemeClr>
                  </a:solidFill>
                  <a:effectLst/>
                  <a:uLnTx/>
                  <a:uFillTx/>
                  <a:latin typeface="Calibri"/>
                  <a:ea typeface="+mn-ea"/>
                  <a:cs typeface="+mn-cs"/>
                </a:rPr>
                <a:t>View</a:t>
              </a:r>
              <a:endParaRPr kumimoji="0" lang="en-US" sz="2400" b="1" i="0" u="none" strike="noStrike" kern="0" cap="none" spc="0" normalizeH="0" baseline="0" noProof="0" dirty="0">
                <a:ln>
                  <a:noFill/>
                </a:ln>
                <a:solidFill>
                  <a:schemeClr val="tx1">
                    <a:lumMod val="85000"/>
                    <a:lumOff val="15000"/>
                  </a:schemeClr>
                </a:solidFill>
                <a:effectLst/>
                <a:uLnTx/>
                <a:uFillTx/>
                <a:latin typeface="Calibri"/>
                <a:ea typeface="+mn-ea"/>
                <a:cs typeface="+mn-cs"/>
              </a:endParaRPr>
            </a:p>
          </p:txBody>
        </p:sp>
        <p:sp>
          <p:nvSpPr>
            <p:cNvPr id="19" name="Rectangle 18"/>
            <p:cNvSpPr/>
            <p:nvPr/>
          </p:nvSpPr>
          <p:spPr>
            <a:xfrm>
              <a:off x="1981200" y="4724400"/>
              <a:ext cx="5638800" cy="914400"/>
            </a:xfrm>
            <a:prstGeom prst="rect">
              <a:avLst/>
            </a:prstGeom>
            <a:solidFill>
              <a:srgbClr val="9BBB59"/>
            </a:solidFill>
            <a:ln w="25400" cap="flat"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400" b="1" i="0" u="none" strike="noStrike" kern="0" cap="none" spc="0" normalizeH="0" baseline="0" noProof="0" dirty="0" smtClean="0">
                  <a:ln>
                    <a:noFill/>
                  </a:ln>
                  <a:solidFill>
                    <a:schemeClr val="tx1">
                      <a:lumMod val="85000"/>
                      <a:lumOff val="15000"/>
                    </a:schemeClr>
                  </a:solidFill>
                  <a:effectLst/>
                  <a:uLnTx/>
                  <a:uFillTx/>
                  <a:latin typeface="Calibri"/>
                  <a:ea typeface="+mn-ea"/>
                  <a:cs typeface="+mn-cs"/>
                </a:rPr>
                <a:t>ViewModel</a:t>
              </a:r>
              <a:endParaRPr kumimoji="0" lang="en-US" sz="2400" b="1" i="0" u="none" strike="noStrike" kern="0" cap="none" spc="0" normalizeH="0" baseline="0" noProof="0" dirty="0">
                <a:ln>
                  <a:noFill/>
                </a:ln>
                <a:solidFill>
                  <a:schemeClr val="tx1">
                    <a:lumMod val="85000"/>
                    <a:lumOff val="15000"/>
                  </a:schemeClr>
                </a:solidFill>
                <a:effectLst/>
                <a:uLnTx/>
                <a:uFillTx/>
                <a:latin typeface="Calibri"/>
                <a:ea typeface="+mn-ea"/>
                <a:cs typeface="+mn-cs"/>
              </a:endParaRPr>
            </a:p>
          </p:txBody>
        </p:sp>
        <p:sp>
          <p:nvSpPr>
            <p:cNvPr id="20" name="Up-Down Arrow 19"/>
            <p:cNvSpPr/>
            <p:nvPr/>
          </p:nvSpPr>
          <p:spPr>
            <a:xfrm>
              <a:off x="2362200" y="2971799"/>
              <a:ext cx="228600" cy="1676399"/>
            </a:xfrm>
            <a:prstGeom prst="upDownArrow">
              <a:avLst/>
            </a:prstGeom>
            <a:gradFill rotWithShape="1">
              <a:gsLst>
                <a:gs pos="0">
                  <a:srgbClr val="DDDDDD">
                    <a:tint val="50000"/>
                    <a:satMod val="300000"/>
                  </a:srgbClr>
                </a:gs>
                <a:gs pos="35000">
                  <a:srgbClr val="DDDDDD">
                    <a:tint val="37000"/>
                    <a:satMod val="300000"/>
                  </a:srgbClr>
                </a:gs>
                <a:gs pos="100000">
                  <a:srgbClr val="DDDDDD">
                    <a:tint val="15000"/>
                    <a:satMod val="350000"/>
                  </a:srgbClr>
                </a:gs>
              </a:gsLst>
              <a:lin ang="16200000" scaled="1"/>
            </a:gradFill>
            <a:ln w="9525" cap="flat" cmpd="sng" algn="ctr">
              <a:solidFill>
                <a:srgbClr val="DDDDD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85000"/>
                    <a:lumOff val="15000"/>
                  </a:schemeClr>
                </a:solidFill>
                <a:effectLst/>
                <a:uLnTx/>
                <a:uFillTx/>
                <a:latin typeface="Calibri"/>
                <a:ea typeface="+mn-ea"/>
                <a:cs typeface="+mn-cs"/>
              </a:endParaRPr>
            </a:p>
          </p:txBody>
        </p:sp>
        <p:sp>
          <p:nvSpPr>
            <p:cNvPr id="21" name="Down Arrow 20"/>
            <p:cNvSpPr/>
            <p:nvPr/>
          </p:nvSpPr>
          <p:spPr>
            <a:xfrm>
              <a:off x="4561208" y="2971799"/>
              <a:ext cx="228600" cy="1676399"/>
            </a:xfrm>
            <a:prstGeom prst="downArrow">
              <a:avLst/>
            </a:prstGeom>
            <a:gradFill rotWithShape="1">
              <a:gsLst>
                <a:gs pos="0">
                  <a:srgbClr val="DDDDDD">
                    <a:tint val="50000"/>
                    <a:satMod val="300000"/>
                  </a:srgbClr>
                </a:gs>
                <a:gs pos="35000">
                  <a:srgbClr val="DDDDDD">
                    <a:tint val="37000"/>
                    <a:satMod val="300000"/>
                  </a:srgbClr>
                </a:gs>
                <a:gs pos="100000">
                  <a:srgbClr val="DDDDDD">
                    <a:tint val="15000"/>
                    <a:satMod val="350000"/>
                  </a:srgbClr>
                </a:gs>
              </a:gsLst>
              <a:lin ang="16200000" scaled="1"/>
            </a:gradFill>
            <a:ln w="9525" cap="flat" cmpd="sng" algn="ctr">
              <a:solidFill>
                <a:srgbClr val="DDDDD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85000"/>
                    <a:lumOff val="15000"/>
                  </a:schemeClr>
                </a:solidFill>
                <a:effectLst/>
                <a:uLnTx/>
                <a:uFillTx/>
                <a:latin typeface="Calibri"/>
                <a:ea typeface="+mn-ea"/>
                <a:cs typeface="+mn-cs"/>
              </a:endParaRPr>
            </a:p>
          </p:txBody>
        </p:sp>
        <p:sp>
          <p:nvSpPr>
            <p:cNvPr id="22" name="Down Arrow 21"/>
            <p:cNvSpPr/>
            <p:nvPr/>
          </p:nvSpPr>
          <p:spPr>
            <a:xfrm flipV="1">
              <a:off x="6705600" y="2971799"/>
              <a:ext cx="228600" cy="1676399"/>
            </a:xfrm>
            <a:prstGeom prst="downArrow">
              <a:avLst/>
            </a:prstGeom>
            <a:gradFill rotWithShape="1">
              <a:gsLst>
                <a:gs pos="0">
                  <a:srgbClr val="DDDDDD">
                    <a:tint val="50000"/>
                    <a:satMod val="300000"/>
                  </a:srgbClr>
                </a:gs>
                <a:gs pos="35000">
                  <a:srgbClr val="DDDDDD">
                    <a:tint val="37000"/>
                    <a:satMod val="300000"/>
                  </a:srgbClr>
                </a:gs>
                <a:gs pos="100000">
                  <a:srgbClr val="DDDDDD">
                    <a:tint val="15000"/>
                    <a:satMod val="350000"/>
                  </a:srgbClr>
                </a:gs>
              </a:gsLst>
              <a:lin ang="16200000" scaled="1"/>
            </a:gradFill>
            <a:ln w="9525" cap="flat" cmpd="sng" algn="ctr">
              <a:solidFill>
                <a:srgbClr val="DDDDD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85000"/>
                    <a:lumOff val="15000"/>
                  </a:schemeClr>
                </a:solidFill>
                <a:effectLst/>
                <a:uLnTx/>
                <a:uFillTx/>
                <a:latin typeface="Calibri"/>
                <a:ea typeface="+mn-ea"/>
                <a:cs typeface="+mn-cs"/>
              </a:endParaRPr>
            </a:p>
          </p:txBody>
        </p:sp>
      </p:grpSp>
      <p:sp>
        <p:nvSpPr>
          <p:cNvPr id="23" name="Right Arrow 22"/>
          <p:cNvSpPr/>
          <p:nvPr/>
        </p:nvSpPr>
        <p:spPr>
          <a:xfrm rot="2788167">
            <a:off x="3826912" y="4878030"/>
            <a:ext cx="1540043" cy="221103"/>
          </a:xfrm>
          <a:prstGeom prst="rightArrow">
            <a:avLst/>
          </a:prstGeom>
          <a:gradFill rotWithShape="1">
            <a:gsLst>
              <a:gs pos="0">
                <a:srgbClr val="DDDDDD">
                  <a:tint val="50000"/>
                  <a:satMod val="300000"/>
                </a:srgbClr>
              </a:gs>
              <a:gs pos="35000">
                <a:srgbClr val="DDDDDD">
                  <a:tint val="37000"/>
                  <a:satMod val="300000"/>
                </a:srgbClr>
              </a:gs>
              <a:gs pos="100000">
                <a:srgbClr val="DDDDDD">
                  <a:tint val="15000"/>
                  <a:satMod val="350000"/>
                </a:srgbClr>
              </a:gs>
            </a:gsLst>
            <a:lin ang="16200000" scaled="1"/>
          </a:gradFill>
          <a:ln w="9525" cap="flat" cmpd="sng" algn="ctr">
            <a:solidFill>
              <a:srgbClr val="DDDDD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85000"/>
                  <a:lumOff val="15000"/>
                </a:schemeClr>
              </a:solidFill>
              <a:effectLst/>
              <a:uLnTx/>
              <a:uFillTx/>
              <a:latin typeface="Calibri"/>
              <a:ea typeface="+mn-ea"/>
              <a:cs typeface="+mn-cs"/>
            </a:endParaRPr>
          </a:p>
        </p:txBody>
      </p:sp>
      <p:sp>
        <p:nvSpPr>
          <p:cNvPr id="24" name="Right Arrow 23"/>
          <p:cNvSpPr/>
          <p:nvPr/>
        </p:nvSpPr>
        <p:spPr>
          <a:xfrm rot="19754893">
            <a:off x="4040795" y="3282136"/>
            <a:ext cx="1958917" cy="249221"/>
          </a:xfrm>
          <a:prstGeom prst="rightArrow">
            <a:avLst/>
          </a:prstGeom>
          <a:gradFill rotWithShape="1">
            <a:gsLst>
              <a:gs pos="0">
                <a:srgbClr val="DDDDDD">
                  <a:tint val="50000"/>
                  <a:satMod val="300000"/>
                </a:srgbClr>
              </a:gs>
              <a:gs pos="35000">
                <a:srgbClr val="DDDDDD">
                  <a:tint val="37000"/>
                  <a:satMod val="300000"/>
                </a:srgbClr>
              </a:gs>
              <a:gs pos="100000">
                <a:srgbClr val="DDDDDD">
                  <a:tint val="15000"/>
                  <a:satMod val="350000"/>
                </a:srgbClr>
              </a:gs>
            </a:gsLst>
            <a:lin ang="16200000" scaled="1"/>
          </a:gradFill>
          <a:ln w="9525" cap="flat" cmpd="sng" algn="ctr">
            <a:solidFill>
              <a:srgbClr val="DDDDD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85000"/>
                  <a:lumOff val="15000"/>
                </a:schemeClr>
              </a:solidFill>
              <a:effectLst/>
              <a:uLnTx/>
              <a:uFillTx/>
              <a:latin typeface="Calibri"/>
              <a:ea typeface="+mn-ea"/>
              <a:cs typeface="+mn-cs"/>
            </a:endParaRPr>
          </a:p>
        </p:txBody>
      </p:sp>
      <p:sp>
        <p:nvSpPr>
          <p:cNvPr id="25" name="TextBox 24"/>
          <p:cNvSpPr txBox="1"/>
          <p:nvPr/>
        </p:nvSpPr>
        <p:spPr>
          <a:xfrm>
            <a:off x="4302553" y="2724150"/>
            <a:ext cx="118173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1" i="0" u="none" strike="noStrike" kern="0" cap="none" spc="0" normalizeH="0" baseline="0" noProof="0" dirty="0" smtClean="0">
                <a:ln>
                  <a:noFill/>
                </a:ln>
                <a:solidFill>
                  <a:schemeClr val="tx1">
                    <a:lumMod val="85000"/>
                    <a:lumOff val="15000"/>
                  </a:schemeClr>
                </a:solidFill>
                <a:effectLst/>
                <a:uLnTx/>
                <a:uFillTx/>
              </a:rPr>
              <a:t>Messages</a:t>
            </a:r>
            <a:endParaRPr kumimoji="0" lang="en-US" sz="1800" b="1" i="0" u="none" strike="noStrike" kern="0" cap="none" spc="0" normalizeH="0" baseline="0" noProof="0" dirty="0">
              <a:ln>
                <a:noFill/>
              </a:ln>
              <a:solidFill>
                <a:schemeClr val="tx1">
                  <a:lumMod val="85000"/>
                  <a:lumOff val="15000"/>
                </a:schemeClr>
              </a:solidFill>
              <a:effectLst/>
              <a:uLnTx/>
              <a:uFillTx/>
            </a:endParaRPr>
          </a:p>
        </p:txBody>
      </p:sp>
      <p:sp>
        <p:nvSpPr>
          <p:cNvPr id="26" name="TextBox 25"/>
          <p:cNvSpPr txBox="1"/>
          <p:nvPr/>
        </p:nvSpPr>
        <p:spPr>
          <a:xfrm>
            <a:off x="3276599" y="4876800"/>
            <a:ext cx="118173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1" i="0" u="none" strike="noStrike" kern="0" cap="none" spc="0" normalizeH="0" baseline="0" noProof="0" dirty="0" smtClean="0">
                <a:ln>
                  <a:noFill/>
                </a:ln>
                <a:solidFill>
                  <a:schemeClr val="tx1">
                    <a:lumMod val="85000"/>
                    <a:lumOff val="15000"/>
                  </a:schemeClr>
                </a:solidFill>
                <a:effectLst/>
                <a:uLnTx/>
                <a:uFillTx/>
              </a:rPr>
              <a:t>Messages</a:t>
            </a:r>
          </a:p>
        </p:txBody>
      </p:sp>
      <p:sp>
        <p:nvSpPr>
          <p:cNvPr id="27" name="Right Arrow 26"/>
          <p:cNvSpPr/>
          <p:nvPr/>
        </p:nvSpPr>
        <p:spPr>
          <a:xfrm rot="2788167" flipH="1" flipV="1">
            <a:off x="3751073" y="4795816"/>
            <a:ext cx="1540043" cy="221103"/>
          </a:xfrm>
          <a:prstGeom prst="rightArrow">
            <a:avLst/>
          </a:prstGeom>
          <a:gradFill rotWithShape="1">
            <a:gsLst>
              <a:gs pos="0">
                <a:srgbClr val="DDDDDD">
                  <a:tint val="50000"/>
                  <a:satMod val="300000"/>
                </a:srgbClr>
              </a:gs>
              <a:gs pos="35000">
                <a:srgbClr val="DDDDDD">
                  <a:tint val="37000"/>
                  <a:satMod val="300000"/>
                </a:srgbClr>
              </a:gs>
              <a:gs pos="100000">
                <a:srgbClr val="DDDDDD">
                  <a:tint val="15000"/>
                  <a:satMod val="350000"/>
                </a:srgbClr>
              </a:gs>
            </a:gsLst>
            <a:lin ang="16200000" scaled="1"/>
          </a:gradFill>
          <a:ln w="9525" cap="flat" cmpd="sng" algn="ctr">
            <a:solidFill>
              <a:srgbClr val="DDDDD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lumMod val="85000"/>
                  <a:lumOff val="15000"/>
                </a:schemeClr>
              </a:solidFill>
              <a:effectLst/>
              <a:uLnTx/>
              <a:uFillTx/>
              <a:latin typeface="Calibri"/>
              <a:ea typeface="+mn-ea"/>
              <a:cs typeface="+mn-cs"/>
            </a:endParaRPr>
          </a:p>
        </p:txBody>
      </p:sp>
      <p:sp>
        <p:nvSpPr>
          <p:cNvPr id="28" name="TextBox 27"/>
          <p:cNvSpPr txBox="1"/>
          <p:nvPr/>
        </p:nvSpPr>
        <p:spPr>
          <a:xfrm>
            <a:off x="3274197" y="5181966"/>
            <a:ext cx="124425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1" i="0" u="none" strike="noStrike" kern="0" cap="none" spc="0" normalizeH="0" baseline="0" noProof="0" dirty="0" smtClean="0">
                <a:ln>
                  <a:noFill/>
                </a:ln>
                <a:solidFill>
                  <a:schemeClr val="tx1">
                    <a:lumMod val="85000"/>
                    <a:lumOff val="15000"/>
                  </a:schemeClr>
                </a:solidFill>
                <a:effectLst/>
                <a:uLnTx/>
                <a:uFillTx/>
              </a:rPr>
              <a:t>+ </a:t>
            </a:r>
            <a:r>
              <a:rPr kumimoji="0" lang="en-GB" sz="1800" b="1" i="0" u="none" strike="noStrike" kern="0" cap="none" spc="0" normalizeH="0" baseline="0" noProof="0" dirty="0" err="1" smtClean="0">
                <a:ln>
                  <a:noFill/>
                </a:ln>
                <a:solidFill>
                  <a:schemeClr val="tx1">
                    <a:lumMod val="85000"/>
                    <a:lumOff val="15000"/>
                  </a:schemeClr>
                </a:solidFill>
                <a:effectLst/>
                <a:uLnTx/>
                <a:uFillTx/>
              </a:rPr>
              <a:t>callback</a:t>
            </a:r>
            <a:endParaRPr kumimoji="0" lang="en-GB" sz="1800" b="1" i="0" u="none" strike="noStrike" kern="0" cap="none" spc="0" normalizeH="0" baseline="0" noProof="0" dirty="0" smtClean="0">
              <a:ln>
                <a:noFill/>
              </a:ln>
              <a:solidFill>
                <a:schemeClr val="tx1">
                  <a:lumMod val="85000"/>
                  <a:lumOff val="15000"/>
                </a:schemeClr>
              </a:solidFill>
              <a:effectLst/>
              <a:uLnTx/>
              <a:uFillTx/>
            </a:endParaRPr>
          </a:p>
        </p:txBody>
      </p:sp>
    </p:spTree>
    <p:extLst>
      <p:ext uri="{BB962C8B-B14F-4D97-AF65-F5344CB8AC3E}">
        <p14:creationId xmlns:p14="http://schemas.microsoft.com/office/powerpoint/2010/main" val="3075132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p:bldP spid="26" grpId="0"/>
      <p:bldP spid="27" grpId="0" animBg="1"/>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a:t>
            </a:r>
            <a:endParaRPr lang="en-US" dirty="0"/>
          </a:p>
        </p:txBody>
      </p:sp>
      <p:sp>
        <p:nvSpPr>
          <p:cNvPr id="3" name="Content Placeholder 2"/>
          <p:cNvSpPr>
            <a:spLocks noGrp="1"/>
          </p:cNvSpPr>
          <p:nvPr>
            <p:ph sz="quarter" idx="1"/>
          </p:nvPr>
        </p:nvSpPr>
        <p:spPr/>
        <p:txBody>
          <a:bodyPr/>
          <a:lstStyle/>
          <a:p>
            <a:r>
              <a:rPr lang="en-US" dirty="0"/>
              <a:t>Is defined by three broad categories of objects</a:t>
            </a:r>
          </a:p>
          <a:p>
            <a:pPr marL="731520" lvl="1" indent="-457200">
              <a:buFont typeface="+mj-lt"/>
              <a:buAutoNum type="arabicPeriod"/>
            </a:pPr>
            <a:r>
              <a:rPr lang="en-US" dirty="0"/>
              <a:t>Model – Data consumed and modified by the users.</a:t>
            </a:r>
          </a:p>
          <a:p>
            <a:pPr marL="1005840" lvl="2" indent="-457200"/>
            <a:r>
              <a:rPr lang="en-US" dirty="0"/>
              <a:t>Can include features such as;</a:t>
            </a:r>
          </a:p>
          <a:p>
            <a:pPr marL="1280160" lvl="3" indent="-457200"/>
            <a:r>
              <a:rPr lang="en-US" dirty="0"/>
              <a:t>Business Rules</a:t>
            </a:r>
          </a:p>
          <a:p>
            <a:pPr marL="1280160" lvl="3" indent="-457200"/>
            <a:r>
              <a:rPr lang="en-US" dirty="0"/>
              <a:t>Input validation</a:t>
            </a:r>
          </a:p>
          <a:p>
            <a:pPr marL="1280160" lvl="3" indent="-457200"/>
            <a:r>
              <a:rPr lang="en-US" dirty="0"/>
              <a:t>Change Tracking</a:t>
            </a:r>
          </a:p>
          <a:p>
            <a:pPr marL="731520" lvl="1" indent="-457200">
              <a:buFont typeface="+mj-lt"/>
              <a:buAutoNum type="arabicPeriod"/>
            </a:pPr>
            <a:r>
              <a:rPr lang="en-US" dirty="0"/>
              <a:t>View – A UI control that displays data, allows the user to modify the state of the program via an input device</a:t>
            </a:r>
          </a:p>
          <a:p>
            <a:pPr marL="731520" lvl="1" indent="-457200">
              <a:buFont typeface="+mj-lt"/>
              <a:buAutoNum type="arabicPeriod"/>
            </a:pPr>
            <a:r>
              <a:rPr lang="en-US" dirty="0" err="1"/>
              <a:t>ViewModel</a:t>
            </a:r>
            <a:r>
              <a:rPr lang="en-US" dirty="0"/>
              <a:t> – A model of the view</a:t>
            </a:r>
          </a:p>
          <a:p>
            <a:pPr marL="1005840" lvl="2" indent="-457200"/>
            <a:r>
              <a:rPr lang="en-US" dirty="0"/>
              <a:t>Is not the View’s code behind</a:t>
            </a:r>
          </a:p>
          <a:p>
            <a:pPr marL="1005840" lvl="2" indent="-457200"/>
            <a:r>
              <a:rPr lang="en-US" dirty="0"/>
              <a:t>Has no knowledge of the UI elements on the screen</a:t>
            </a:r>
            <a:r>
              <a:rPr lang="en-US" dirty="0" smtClean="0"/>
              <a:t>.</a:t>
            </a:r>
            <a:endParaRPr lang="en-US" dirty="0"/>
          </a:p>
        </p:txBody>
      </p:sp>
    </p:spTree>
    <p:extLst>
      <p:ext uri="{BB962C8B-B14F-4D97-AF65-F5344CB8AC3E}">
        <p14:creationId xmlns:p14="http://schemas.microsoft.com/office/powerpoint/2010/main" val="2853562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sp>
        <p:nvSpPr>
          <p:cNvPr id="3" name="Content Placeholder 2"/>
          <p:cNvSpPr>
            <a:spLocks noGrp="1"/>
          </p:cNvSpPr>
          <p:nvPr>
            <p:ph sz="quarter" idx="1"/>
          </p:nvPr>
        </p:nvSpPr>
        <p:spPr/>
        <p:txBody>
          <a:bodyPr/>
          <a:lstStyle/>
          <a:p>
            <a:r>
              <a:rPr lang="en-US" dirty="0"/>
              <a:t>Cost</a:t>
            </a:r>
          </a:p>
          <a:p>
            <a:pPr lvl="1"/>
            <a:r>
              <a:rPr lang="en-US" dirty="0"/>
              <a:t>Initial learning curve</a:t>
            </a:r>
          </a:p>
          <a:p>
            <a:pPr lvl="1"/>
            <a:r>
              <a:rPr lang="en-US" dirty="0"/>
              <a:t>Initial development time might increase</a:t>
            </a:r>
          </a:p>
          <a:p>
            <a:r>
              <a:rPr lang="en-US" dirty="0"/>
              <a:t>Benefits</a:t>
            </a:r>
          </a:p>
          <a:p>
            <a:pPr lvl="1"/>
            <a:r>
              <a:rPr lang="en-US" dirty="0"/>
              <a:t>Separation of concerns (UI Code vs. App Logic)</a:t>
            </a:r>
          </a:p>
          <a:p>
            <a:pPr lvl="1"/>
            <a:r>
              <a:rPr lang="en-US" dirty="0"/>
              <a:t>Enables simple unit testing of App Logic</a:t>
            </a:r>
          </a:p>
          <a:p>
            <a:pPr lvl="1"/>
            <a:r>
              <a:rPr lang="en-US" dirty="0"/>
              <a:t>Promotes Designer-Developer workflow</a:t>
            </a:r>
          </a:p>
          <a:p>
            <a:pPr lvl="1"/>
            <a:r>
              <a:rPr lang="en-US" dirty="0"/>
              <a:t>Easy to replace UI later in </a:t>
            </a:r>
            <a:r>
              <a:rPr lang="en-US" dirty="0" err="1"/>
              <a:t>dev</a:t>
            </a:r>
            <a:r>
              <a:rPr lang="en-US" dirty="0"/>
              <a:t> </a:t>
            </a:r>
            <a:r>
              <a:rPr lang="en-US" dirty="0" smtClean="0"/>
              <a:t>cycle</a:t>
            </a:r>
            <a:endParaRPr lang="en-US" dirty="0"/>
          </a:p>
        </p:txBody>
      </p:sp>
    </p:spTree>
    <p:extLst>
      <p:ext uri="{BB962C8B-B14F-4D97-AF65-F5344CB8AC3E}">
        <p14:creationId xmlns:p14="http://schemas.microsoft.com/office/powerpoint/2010/main" val="1162438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 </a:t>
            </a:r>
            <a:r>
              <a:rPr lang="en-US" dirty="0" err="1" smtClean="0"/>
              <a:t>ViewModel</a:t>
            </a:r>
            <a:r>
              <a:rPr lang="en-US" dirty="0" smtClean="0"/>
              <a:t>?</a:t>
            </a:r>
            <a:endParaRPr lang="en-US" dirty="0"/>
          </a:p>
        </p:txBody>
      </p:sp>
      <p:sp>
        <p:nvSpPr>
          <p:cNvPr id="3" name="Content Placeholder 2"/>
          <p:cNvSpPr>
            <a:spLocks noGrp="1"/>
          </p:cNvSpPr>
          <p:nvPr>
            <p:ph sz="quarter" idx="1"/>
          </p:nvPr>
        </p:nvSpPr>
        <p:spPr/>
        <p:txBody>
          <a:bodyPr/>
          <a:lstStyle/>
          <a:p>
            <a:r>
              <a:rPr lang="en-US" dirty="0"/>
              <a:t>Having a </a:t>
            </a:r>
            <a:r>
              <a:rPr lang="en-US" dirty="0" err="1"/>
              <a:t>ViewModel</a:t>
            </a:r>
            <a:r>
              <a:rPr lang="en-US" dirty="0"/>
              <a:t> allows you treat your Presentation layer as a logical system that can be treated the same as your architecture layers</a:t>
            </a:r>
          </a:p>
          <a:p>
            <a:pPr lvl="1"/>
            <a:r>
              <a:rPr lang="en-US" dirty="0" err="1"/>
              <a:t>ViewModel’s</a:t>
            </a:r>
            <a:r>
              <a:rPr lang="en-US" dirty="0"/>
              <a:t> logic can be unit tested</a:t>
            </a:r>
          </a:p>
          <a:p>
            <a:pPr lvl="1"/>
            <a:r>
              <a:rPr lang="en-US" dirty="0"/>
              <a:t>A View can be changed and manipulated without changing the </a:t>
            </a:r>
            <a:r>
              <a:rPr lang="en-US" dirty="0" err="1"/>
              <a:t>ViewModel</a:t>
            </a:r>
            <a:r>
              <a:rPr lang="en-US" dirty="0"/>
              <a:t> excessively (With the exception of adding capabilities</a:t>
            </a:r>
            <a:r>
              <a:rPr lang="en-US" dirty="0" smtClean="0"/>
              <a:t>).</a:t>
            </a:r>
            <a:endParaRPr lang="en-US" dirty="0"/>
          </a:p>
        </p:txBody>
      </p:sp>
    </p:spTree>
    <p:extLst>
      <p:ext uri="{BB962C8B-B14F-4D97-AF65-F5344CB8AC3E}">
        <p14:creationId xmlns:p14="http://schemas.microsoft.com/office/powerpoint/2010/main" val="3748002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MVVM Goals</a:t>
            </a:r>
            <a:endParaRPr lang="en-US" dirty="0"/>
          </a:p>
        </p:txBody>
      </p:sp>
      <p:sp>
        <p:nvSpPr>
          <p:cNvPr id="3" name="Content Placeholder 2"/>
          <p:cNvSpPr>
            <a:spLocks noGrp="1"/>
          </p:cNvSpPr>
          <p:nvPr>
            <p:ph sz="quarter" idx="1"/>
          </p:nvPr>
        </p:nvSpPr>
        <p:spPr/>
        <p:txBody>
          <a:bodyPr/>
          <a:lstStyle/>
          <a:p>
            <a:r>
              <a:rPr lang="en-US" dirty="0"/>
              <a:t>Testability ( </a:t>
            </a:r>
            <a:r>
              <a:rPr lang="en-US" dirty="0" err="1"/>
              <a:t>ViewModel</a:t>
            </a:r>
            <a:r>
              <a:rPr lang="en-US" dirty="0"/>
              <a:t> is easier to unit test than code-behind or event driven code) </a:t>
            </a:r>
          </a:p>
          <a:p>
            <a:r>
              <a:rPr lang="en-US" dirty="0"/>
              <a:t>Clear separation between UX designer and developer </a:t>
            </a:r>
          </a:p>
          <a:p>
            <a:r>
              <a:rPr lang="en-US" dirty="0"/>
              <a:t>Increases the "Blend-ability" of your view</a:t>
            </a:r>
          </a:p>
          <a:p>
            <a:r>
              <a:rPr lang="en-US" dirty="0" smtClean="0"/>
              <a:t>Model never needs to be changed to support changes to the view </a:t>
            </a:r>
          </a:p>
          <a:p>
            <a:r>
              <a:rPr lang="en-US" dirty="0" err="1" smtClean="0"/>
              <a:t>ViewModel</a:t>
            </a:r>
            <a:r>
              <a:rPr lang="en-US" dirty="0" smtClean="0"/>
              <a:t> </a:t>
            </a:r>
            <a:r>
              <a:rPr lang="en-US" dirty="0"/>
              <a:t>rarely needs to be changed to support changes to the view </a:t>
            </a:r>
          </a:p>
          <a:p>
            <a:r>
              <a:rPr lang="en-US" dirty="0"/>
              <a:t>No duplicated code to update </a:t>
            </a:r>
            <a:r>
              <a:rPr lang="en-US" dirty="0" smtClean="0"/>
              <a:t>views</a:t>
            </a:r>
            <a:endParaRPr lang="en-US" dirty="0"/>
          </a:p>
        </p:txBody>
      </p:sp>
    </p:spTree>
    <p:extLst>
      <p:ext uri="{BB962C8B-B14F-4D97-AF65-F5344CB8AC3E}">
        <p14:creationId xmlns:p14="http://schemas.microsoft.com/office/powerpoint/2010/main" val="3850469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Dos and Don’ts in Views</a:t>
            </a:r>
            <a:endParaRPr lang="en-US" dirty="0"/>
          </a:p>
        </p:txBody>
      </p:sp>
      <p:sp>
        <p:nvSpPr>
          <p:cNvPr id="3" name="Content Placeholder 2"/>
          <p:cNvSpPr>
            <a:spLocks noGrp="1"/>
          </p:cNvSpPr>
          <p:nvPr>
            <p:ph sz="quarter" idx="1"/>
          </p:nvPr>
        </p:nvSpPr>
        <p:spPr/>
        <p:txBody>
          <a:bodyPr>
            <a:normAutofit lnSpcReduction="10000"/>
          </a:bodyPr>
          <a:lstStyle/>
          <a:p>
            <a:r>
              <a:rPr lang="en-US" dirty="0"/>
              <a:t>Shouldn't contain any logic that you want to test</a:t>
            </a:r>
          </a:p>
          <a:p>
            <a:pPr lvl="1"/>
            <a:r>
              <a:rPr lang="en-US" dirty="0"/>
              <a:t>MVVM is not </a:t>
            </a:r>
            <a:r>
              <a:rPr lang="en-US" dirty="0" smtClean="0"/>
              <a:t>a code </a:t>
            </a:r>
            <a:r>
              <a:rPr lang="en-US" dirty="0"/>
              <a:t>counting exercise, we can write code in code-behind.  But you should never write any logic that you want to test. </a:t>
            </a:r>
          </a:p>
          <a:p>
            <a:pPr lvl="1"/>
            <a:r>
              <a:rPr lang="en-US" dirty="0"/>
              <a:t>For example: If user select a country then you want to display the list of states or city in your view. This is the business requirement so you should have unit test to test this logic. So, you shouldn't write it in code-behind.    </a:t>
            </a:r>
          </a:p>
          <a:p>
            <a:r>
              <a:rPr lang="en-US" dirty="0"/>
              <a:t>Can be a user control or Data Template</a:t>
            </a:r>
          </a:p>
          <a:p>
            <a:r>
              <a:rPr lang="en-US" dirty="0"/>
              <a:t>Keep the view as simple as possible</a:t>
            </a:r>
          </a:p>
          <a:p>
            <a:r>
              <a:rPr lang="en-US" dirty="0"/>
              <a:t>We can still use Data Trigger or Value Converter or Visual State or Blend Behavior in </a:t>
            </a:r>
            <a:r>
              <a:rPr lang="en-US" dirty="0" err="1" smtClean="0"/>
              <a:t>Xaml</a:t>
            </a:r>
            <a:r>
              <a:rPr lang="en-US" dirty="0" smtClean="0"/>
              <a:t>. </a:t>
            </a:r>
            <a:endParaRPr lang="en-US" dirty="0"/>
          </a:p>
          <a:p>
            <a:r>
              <a:rPr lang="en-US" dirty="0"/>
              <a:t>Use attached property if something is not </a:t>
            </a:r>
            <a:r>
              <a:rPr lang="en-US" dirty="0" err="1" smtClean="0"/>
              <a:t>bindable</a:t>
            </a:r>
            <a:endParaRPr lang="en-US" dirty="0"/>
          </a:p>
        </p:txBody>
      </p:sp>
    </p:spTree>
    <p:extLst>
      <p:ext uri="{BB962C8B-B14F-4D97-AF65-F5344CB8AC3E}">
        <p14:creationId xmlns:p14="http://schemas.microsoft.com/office/powerpoint/2010/main" val="596288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Dos and Don’ts in </a:t>
            </a:r>
            <a:r>
              <a:rPr lang="en-US" dirty="0" err="1"/>
              <a:t>ViewModels</a:t>
            </a:r>
            <a:endParaRPr lang="en-US" dirty="0"/>
          </a:p>
        </p:txBody>
      </p:sp>
      <p:sp>
        <p:nvSpPr>
          <p:cNvPr id="3" name="Content Placeholder 2"/>
          <p:cNvSpPr>
            <a:spLocks noGrp="1"/>
          </p:cNvSpPr>
          <p:nvPr>
            <p:ph sz="quarter" idx="1"/>
          </p:nvPr>
        </p:nvSpPr>
        <p:spPr/>
        <p:txBody>
          <a:bodyPr/>
          <a:lstStyle/>
          <a:p>
            <a:r>
              <a:rPr lang="en-US" dirty="0"/>
              <a:t>An abstraction of View</a:t>
            </a:r>
          </a:p>
          <a:p>
            <a:r>
              <a:rPr lang="en-US" dirty="0"/>
              <a:t>Connector between View and Model </a:t>
            </a:r>
          </a:p>
          <a:p>
            <a:r>
              <a:rPr lang="en-US" dirty="0"/>
              <a:t>Keep View State, Value Conversion </a:t>
            </a:r>
          </a:p>
          <a:p>
            <a:r>
              <a:rPr lang="en-US" dirty="0"/>
              <a:t>Make VM as testable as possible (e.g. no </a:t>
            </a:r>
            <a:r>
              <a:rPr lang="en-US" dirty="0" smtClean="0"/>
              <a:t>calls </a:t>
            </a:r>
            <a:r>
              <a:rPr lang="en-US" dirty="0"/>
              <a:t>to Singleton </a:t>
            </a:r>
            <a:r>
              <a:rPr lang="en-US" dirty="0" smtClean="0"/>
              <a:t>classes, use of IOC) </a:t>
            </a:r>
            <a:endParaRPr lang="en-US" dirty="0"/>
          </a:p>
          <a:p>
            <a:r>
              <a:rPr lang="en-US" dirty="0"/>
              <a:t>No </a:t>
            </a:r>
            <a:r>
              <a:rPr lang="en-US" dirty="0" smtClean="0"/>
              <a:t>UI related </a:t>
            </a:r>
            <a:r>
              <a:rPr lang="en-US" dirty="0"/>
              <a:t>Stuff in </a:t>
            </a:r>
            <a:r>
              <a:rPr lang="en-US" dirty="0" smtClean="0"/>
              <a:t>VM</a:t>
            </a:r>
            <a:endParaRPr lang="en-US" dirty="0"/>
          </a:p>
        </p:txBody>
      </p:sp>
    </p:spTree>
    <p:extLst>
      <p:ext uri="{BB962C8B-B14F-4D97-AF65-F5344CB8AC3E}">
        <p14:creationId xmlns:p14="http://schemas.microsoft.com/office/powerpoint/2010/main" val="1729729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a:t>Data binding</a:t>
            </a:r>
          </a:p>
          <a:p>
            <a:pPr lvl="1"/>
            <a:r>
              <a:rPr lang="en-US" dirty="0"/>
              <a:t>The View is able to react to public properties exposed through the </a:t>
            </a:r>
            <a:r>
              <a:rPr lang="en-US" dirty="0" err="1"/>
              <a:t>ViewModel</a:t>
            </a:r>
            <a:r>
              <a:rPr lang="en-US" dirty="0"/>
              <a:t>.</a:t>
            </a:r>
          </a:p>
          <a:p>
            <a:pPr lvl="1"/>
            <a:r>
              <a:rPr lang="en-US" dirty="0" err="1"/>
              <a:t>ViewModels</a:t>
            </a:r>
            <a:r>
              <a:rPr lang="en-US" dirty="0"/>
              <a:t> expose changes by implementing the </a:t>
            </a:r>
            <a:r>
              <a:rPr lang="en-US" b="1" dirty="0" err="1"/>
              <a:t>INotifyPropertyChanged</a:t>
            </a:r>
            <a:r>
              <a:rPr lang="en-US" dirty="0"/>
              <a:t> interface, and raising the </a:t>
            </a:r>
            <a:r>
              <a:rPr lang="en-US" b="1" dirty="0" err="1"/>
              <a:t>PropertyChanged</a:t>
            </a:r>
            <a:r>
              <a:rPr lang="en-US" dirty="0"/>
              <a:t> event, for the appropriate properties</a:t>
            </a:r>
          </a:p>
          <a:p>
            <a:pPr lvl="1"/>
            <a:r>
              <a:rPr lang="en-US" dirty="0"/>
              <a:t>Changes to the UI are automatically pushed back to the </a:t>
            </a:r>
            <a:r>
              <a:rPr lang="en-US" dirty="0" err="1"/>
              <a:t>ViewModel</a:t>
            </a:r>
            <a:endParaRPr lang="en-US" dirty="0"/>
          </a:p>
          <a:p>
            <a:r>
              <a:rPr lang="en-US" dirty="0"/>
              <a:t>Commands</a:t>
            </a:r>
          </a:p>
          <a:p>
            <a:pPr lvl="1"/>
            <a:r>
              <a:rPr lang="en-US" dirty="0"/>
              <a:t>Certain controls are capable of binding to the public </a:t>
            </a:r>
            <a:r>
              <a:rPr lang="en-US" dirty="0" err="1"/>
              <a:t>ICommand</a:t>
            </a:r>
            <a:r>
              <a:rPr lang="en-US" dirty="0"/>
              <a:t> properties exposed by the </a:t>
            </a:r>
            <a:r>
              <a:rPr lang="en-US" dirty="0" err="1"/>
              <a:t>ViewModel</a:t>
            </a:r>
            <a:endParaRPr lang="en-US" dirty="0"/>
          </a:p>
          <a:p>
            <a:pPr lvl="1"/>
            <a:r>
              <a:rPr lang="en-US" dirty="0" err="1"/>
              <a:t>ICommand</a:t>
            </a:r>
            <a:r>
              <a:rPr lang="en-US" dirty="0"/>
              <a:t> properties also expose to the UI layer when they are allowed to be called</a:t>
            </a:r>
          </a:p>
          <a:p>
            <a:r>
              <a:rPr lang="en-US" dirty="0"/>
              <a:t>Collections</a:t>
            </a:r>
          </a:p>
          <a:p>
            <a:pPr lvl="1"/>
            <a:r>
              <a:rPr lang="en-US" dirty="0"/>
              <a:t>Collections are exposed through an object known as </a:t>
            </a:r>
            <a:r>
              <a:rPr lang="en-US" dirty="0" err="1"/>
              <a:t>ObservableCollection</a:t>
            </a:r>
            <a:r>
              <a:rPr lang="en-US" dirty="0"/>
              <a:t>&lt;T&gt;, that fires change notifications</a:t>
            </a:r>
          </a:p>
          <a:p>
            <a:r>
              <a:rPr lang="en-US" dirty="0" err="1"/>
              <a:t>DataContext</a:t>
            </a:r>
            <a:endParaRPr lang="en-US" dirty="0"/>
          </a:p>
          <a:p>
            <a:pPr lvl="1"/>
            <a:r>
              <a:rPr lang="en-US" dirty="0"/>
              <a:t>Property </a:t>
            </a:r>
            <a:r>
              <a:rPr lang="en-US" dirty="0" smtClean="0"/>
              <a:t>inherited </a:t>
            </a:r>
            <a:r>
              <a:rPr lang="en-US" dirty="0"/>
              <a:t>by all visual elements that when set does all the data binding grunt work</a:t>
            </a:r>
            <a:r>
              <a:rPr lang="en-US" dirty="0" smtClean="0"/>
              <a:t>.</a:t>
            </a:r>
            <a:endParaRPr lang="en-US" dirty="0"/>
          </a:p>
        </p:txBody>
      </p:sp>
    </p:spTree>
    <p:extLst>
      <p:ext uri="{BB962C8B-B14F-4D97-AF65-F5344CB8AC3E}">
        <p14:creationId xmlns:p14="http://schemas.microsoft.com/office/powerpoint/2010/main" val="1649092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MVVM Project Layout</a:t>
            </a:r>
            <a:endParaRPr lang="en-US" dirty="0"/>
          </a:p>
        </p:txBody>
      </p:sp>
    </p:spTree>
    <p:extLst>
      <p:ext uri="{BB962C8B-B14F-4D97-AF65-F5344CB8AC3E}">
        <p14:creationId xmlns:p14="http://schemas.microsoft.com/office/powerpoint/2010/main" val="19396681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57</TotalTime>
  <Words>509</Words>
  <Application>Microsoft Office PowerPoint</Application>
  <PresentationFormat>On-screen Show (4:3)</PresentationFormat>
  <Paragraphs>85</Paragraphs>
  <Slides>13</Slides>
  <Notes>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Origin</vt:lpstr>
      <vt:lpstr>MVVM (Model-View-ViewModel)</vt:lpstr>
      <vt:lpstr>What?</vt:lpstr>
      <vt:lpstr>Why?</vt:lpstr>
      <vt:lpstr>Why a ViewModel?</vt:lpstr>
      <vt:lpstr>MVVM Goals</vt:lpstr>
      <vt:lpstr>Dos and Don’ts in Views</vt:lpstr>
      <vt:lpstr>Dos and Don’ts in ViewModels</vt:lpstr>
      <vt:lpstr>How?</vt:lpstr>
      <vt:lpstr>MVVM Project Layout</vt:lpstr>
      <vt:lpstr>Implementing Our First ViewModel</vt:lpstr>
      <vt:lpstr>Bridging the Gap</vt:lpstr>
      <vt:lpstr>Databinding to a View</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MVVM (Model-View-ViewModel)</dc:title>
  <dc:creator>Agies</dc:creator>
  <cp:lastModifiedBy>Agies</cp:lastModifiedBy>
  <cp:revision>4</cp:revision>
  <dcterms:created xsi:type="dcterms:W3CDTF">2010-12-15T02:14:25Z</dcterms:created>
  <dcterms:modified xsi:type="dcterms:W3CDTF">2010-12-15T03:11:58Z</dcterms:modified>
</cp:coreProperties>
</file>