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2"/>
    <p:restoredTop sz="96327"/>
  </p:normalViewPr>
  <p:slideViewPr>
    <p:cSldViewPr snapToGrid="0" snapToObjects="1">
      <p:cViewPr>
        <p:scale>
          <a:sx n="170" d="100"/>
          <a:sy n="170" d="100"/>
        </p:scale>
        <p:origin x="16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41B4-6D0D-2C41-9107-2B1B1DEB2B1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C3E8-DEC6-B84D-BDED-64239311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41B4-6D0D-2C41-9107-2B1B1DEB2B1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C3E8-DEC6-B84D-BDED-64239311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80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41B4-6D0D-2C41-9107-2B1B1DEB2B1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C3E8-DEC6-B84D-BDED-64239311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7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41B4-6D0D-2C41-9107-2B1B1DEB2B1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C3E8-DEC6-B84D-BDED-64239311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6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41B4-6D0D-2C41-9107-2B1B1DEB2B1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C3E8-DEC6-B84D-BDED-64239311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5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41B4-6D0D-2C41-9107-2B1B1DEB2B1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C3E8-DEC6-B84D-BDED-64239311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4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41B4-6D0D-2C41-9107-2B1B1DEB2B1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C3E8-DEC6-B84D-BDED-64239311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41B4-6D0D-2C41-9107-2B1B1DEB2B1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C3E8-DEC6-B84D-BDED-64239311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1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41B4-6D0D-2C41-9107-2B1B1DEB2B1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C3E8-DEC6-B84D-BDED-64239311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3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41B4-6D0D-2C41-9107-2B1B1DEB2B1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C3E8-DEC6-B84D-BDED-64239311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41B4-6D0D-2C41-9107-2B1B1DEB2B1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C3E8-DEC6-B84D-BDED-64239311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0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141B4-6D0D-2C41-9107-2B1B1DEB2B1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C3E8-DEC6-B84D-BDED-64239311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95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6393C-51FF-C441-B099-3F7DF2D0467D}"/>
              </a:ext>
            </a:extLst>
          </p:cNvPr>
          <p:cNvGrpSpPr/>
          <p:nvPr/>
        </p:nvGrpSpPr>
        <p:grpSpPr>
          <a:xfrm>
            <a:off x="429236" y="800591"/>
            <a:ext cx="5368117" cy="4939290"/>
            <a:chOff x="429236" y="800591"/>
            <a:chExt cx="5368117" cy="49392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05772B9-DA2F-544D-998C-B04AAEC882CA}"/>
                </a:ext>
              </a:extLst>
            </p:cNvPr>
            <p:cNvGrpSpPr/>
            <p:nvPr/>
          </p:nvGrpSpPr>
          <p:grpSpPr>
            <a:xfrm>
              <a:off x="429236" y="800591"/>
              <a:ext cx="5368117" cy="4939290"/>
              <a:chOff x="429236" y="800591"/>
              <a:chExt cx="5368117" cy="493929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4189202-1C96-2C4E-BAD5-18E3F3FD6C5D}"/>
                  </a:ext>
                </a:extLst>
              </p:cNvPr>
              <p:cNvGrpSpPr/>
              <p:nvPr/>
            </p:nvGrpSpPr>
            <p:grpSpPr>
              <a:xfrm>
                <a:off x="429236" y="800591"/>
                <a:ext cx="4907917" cy="2158246"/>
                <a:chOff x="429236" y="800591"/>
                <a:chExt cx="4907917" cy="215824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51F9E32-C697-2943-9EDC-445EFAC4D713}"/>
                    </a:ext>
                  </a:extLst>
                </p:cNvPr>
                <p:cNvSpPr txBox="1"/>
                <p:nvPr/>
              </p:nvSpPr>
              <p:spPr>
                <a:xfrm>
                  <a:off x="429236" y="800591"/>
                  <a:ext cx="223458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Tumour WGS</a:t>
                  </a:r>
                </a:p>
                <a:p>
                  <a:pPr algn="ctr"/>
                  <a:r>
                    <a:rPr lang="en-US" dirty="0"/>
                    <a:t>Aligned to Human Ref</a:t>
                  </a:r>
                </a:p>
                <a:p>
                  <a:pPr algn="ctr"/>
                  <a:r>
                    <a:rPr lang="en-US" dirty="0"/>
                    <a:t>(</a:t>
                  </a:r>
                  <a:r>
                    <a:rPr lang="en-US" i="1" dirty="0"/>
                    <a:t>N</a:t>
                  </a:r>
                  <a:r>
                    <a:rPr lang="en-US" dirty="0"/>
                    <a:t>=11,735)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7637F786-7759-2042-9F31-AC9184D352FB}"/>
                    </a:ext>
                  </a:extLst>
                </p:cNvPr>
                <p:cNvCxnSpPr>
                  <a:cxnSpLocks/>
                  <a:stCxn id="6" idx="3"/>
                  <a:endCxn id="8" idx="1"/>
                </p:cNvCxnSpPr>
                <p:nvPr/>
              </p:nvCxnSpPr>
              <p:spPr>
                <a:xfrm flipV="1">
                  <a:off x="2663822" y="1251779"/>
                  <a:ext cx="1534878" cy="10477"/>
                </a:xfrm>
                <a:prstGeom prst="straightConnector1">
                  <a:avLst/>
                </a:prstGeom>
                <a:ln w="38100">
                  <a:solidFill>
                    <a:srgbClr val="32B8B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4A4AFB4-FF98-2F4E-9AFA-135433742F0B}"/>
                    </a:ext>
                  </a:extLst>
                </p:cNvPr>
                <p:cNvSpPr txBox="1"/>
                <p:nvPr/>
              </p:nvSpPr>
              <p:spPr>
                <a:xfrm>
                  <a:off x="4198700" y="928613"/>
                  <a:ext cx="113845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Unaligned</a:t>
                  </a:r>
                </a:p>
                <a:p>
                  <a:pPr algn="ctr"/>
                  <a:r>
                    <a:rPr lang="en-US" dirty="0"/>
                    <a:t>Reads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451471E-DEE9-D14A-9D0E-21E03F4C6A59}"/>
                    </a:ext>
                  </a:extLst>
                </p:cNvPr>
                <p:cNvSpPr txBox="1"/>
                <p:nvPr/>
              </p:nvSpPr>
              <p:spPr>
                <a:xfrm>
                  <a:off x="3079545" y="978799"/>
                  <a:ext cx="6989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6C5B7C"/>
                      </a:solidFill>
                    </a:rPr>
                    <a:t>PySAM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85D2FF69-FD8A-1D4A-B71E-FE3C5579BF80}"/>
                    </a:ext>
                  </a:extLst>
                </p:cNvPr>
                <p:cNvCxnSpPr>
                  <a:cxnSpLocks/>
                  <a:stCxn id="8" idx="2"/>
                  <a:endCxn id="11" idx="0"/>
                </p:cNvCxnSpPr>
                <p:nvPr/>
              </p:nvCxnSpPr>
              <p:spPr>
                <a:xfrm>
                  <a:off x="4767927" y="1574944"/>
                  <a:ext cx="1293" cy="737562"/>
                </a:xfrm>
                <a:prstGeom prst="straightConnector1">
                  <a:avLst/>
                </a:prstGeom>
                <a:ln w="38100">
                  <a:solidFill>
                    <a:srgbClr val="32B8B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8377F09-B548-9B4A-B437-83B137F431B6}"/>
                    </a:ext>
                  </a:extLst>
                </p:cNvPr>
                <p:cNvSpPr txBox="1"/>
                <p:nvPr/>
              </p:nvSpPr>
              <p:spPr>
                <a:xfrm>
                  <a:off x="4258439" y="2312506"/>
                  <a:ext cx="10215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Quality</a:t>
                  </a:r>
                </a:p>
                <a:p>
                  <a:pPr algn="ctr"/>
                  <a:r>
                    <a:rPr lang="en-US" dirty="0"/>
                    <a:t>Trimmed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578840A-72A7-FF41-8E7D-D6A72A23A704}"/>
                    </a:ext>
                  </a:extLst>
                </p:cNvPr>
                <p:cNvSpPr txBox="1"/>
                <p:nvPr/>
              </p:nvSpPr>
              <p:spPr>
                <a:xfrm>
                  <a:off x="3682800" y="1750493"/>
                  <a:ext cx="11512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6C5B7C"/>
                      </a:solidFill>
                    </a:rPr>
                    <a:t>Trimmomatic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A38ED4-F20B-9B42-A1DB-09629532AA1D}"/>
                    </a:ext>
                  </a:extLst>
                </p:cNvPr>
                <p:cNvSpPr txBox="1"/>
                <p:nvPr/>
              </p:nvSpPr>
              <p:spPr>
                <a:xfrm>
                  <a:off x="1067711" y="2312431"/>
                  <a:ext cx="104336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Human</a:t>
                  </a:r>
                </a:p>
                <a:p>
                  <a:pPr algn="ctr"/>
                  <a:r>
                    <a:rPr lang="en-US" dirty="0"/>
                    <a:t>Depleted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D62AFE37-09FC-6C4D-8006-0FA531F30CCB}"/>
                    </a:ext>
                  </a:extLst>
                </p:cNvPr>
                <p:cNvCxnSpPr>
                  <a:cxnSpLocks/>
                  <a:stCxn id="11" idx="1"/>
                  <a:endCxn id="13" idx="3"/>
                </p:cNvCxnSpPr>
                <p:nvPr/>
              </p:nvCxnSpPr>
              <p:spPr>
                <a:xfrm flipH="1" flipV="1">
                  <a:off x="2111074" y="2635597"/>
                  <a:ext cx="2147365" cy="75"/>
                </a:xfrm>
                <a:prstGeom prst="straightConnector1">
                  <a:avLst/>
                </a:prstGeom>
                <a:ln w="38100">
                  <a:solidFill>
                    <a:srgbClr val="32B8B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DCF78B8-2D5C-F94F-BE84-90019621F4A2}"/>
                    </a:ext>
                  </a:extLst>
                </p:cNvPr>
                <p:cNvSpPr txBox="1"/>
                <p:nvPr/>
              </p:nvSpPr>
              <p:spPr>
                <a:xfrm>
                  <a:off x="2852033" y="2327819"/>
                  <a:ext cx="7696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6C5B7C"/>
                      </a:solidFill>
                    </a:rPr>
                    <a:t>BBDuK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92414BD-B033-E44D-B97B-A9F169F4B660}"/>
                  </a:ext>
                </a:extLst>
              </p:cNvPr>
              <p:cNvGrpSpPr/>
              <p:nvPr/>
            </p:nvGrpSpPr>
            <p:grpSpPr>
              <a:xfrm>
                <a:off x="1060647" y="2958762"/>
                <a:ext cx="4736706" cy="2781119"/>
                <a:chOff x="699607" y="-452938"/>
                <a:chExt cx="4736706" cy="2781119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1D92606A-38D6-CF4E-BB52-F4EA6394A2CD}"/>
                    </a:ext>
                  </a:extLst>
                </p:cNvPr>
                <p:cNvGrpSpPr/>
                <p:nvPr/>
              </p:nvGrpSpPr>
              <p:grpSpPr>
                <a:xfrm>
                  <a:off x="699607" y="-452938"/>
                  <a:ext cx="4420154" cy="2781119"/>
                  <a:chOff x="699607" y="-452938"/>
                  <a:chExt cx="4420154" cy="2781119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D5BC6CD-22C0-654F-B6B4-A91A4039DCC5}"/>
                      </a:ext>
                    </a:extLst>
                  </p:cNvPr>
                  <p:cNvSpPr txBox="1"/>
                  <p:nvPr/>
                </p:nvSpPr>
                <p:spPr>
                  <a:xfrm>
                    <a:off x="699607" y="177940"/>
                    <a:ext cx="106471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Classified</a:t>
                    </a:r>
                  </a:p>
                  <a:p>
                    <a:pPr algn="ctr"/>
                    <a:r>
                      <a:rPr lang="en-US" dirty="0"/>
                      <a:t>Reads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2DC33D0-00B0-5B44-ABB4-7A1B1CADFCE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5489" y="-338758"/>
                    <a:ext cx="6805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6C5B7C"/>
                        </a:solidFill>
                      </a:rPr>
                      <a:t>Kraken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FE3BDE9F-1AEB-8B4B-90EC-3D64F0D0C8FC}"/>
                      </a:ext>
                    </a:extLst>
                  </p:cNvPr>
                  <p:cNvSpPr txBox="1"/>
                  <p:nvPr/>
                </p:nvSpPr>
                <p:spPr>
                  <a:xfrm>
                    <a:off x="3623973" y="180845"/>
                    <a:ext cx="1495089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Filtered</a:t>
                    </a:r>
                  </a:p>
                  <a:p>
                    <a:pPr algn="ctr"/>
                    <a:r>
                      <a:rPr lang="en-US" dirty="0"/>
                      <a:t>Classifications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383BFAE-839C-DF4D-B929-C86D76C37999}"/>
                      </a:ext>
                    </a:extLst>
                  </p:cNvPr>
                  <p:cNvSpPr txBox="1"/>
                  <p:nvPr/>
                </p:nvSpPr>
                <p:spPr>
                  <a:xfrm>
                    <a:off x="3624672" y="1681850"/>
                    <a:ext cx="1495089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Final</a:t>
                    </a:r>
                  </a:p>
                  <a:p>
                    <a:pPr algn="ctr"/>
                    <a:r>
                      <a:rPr lang="en-US" dirty="0"/>
                      <a:t>Classifications</a:t>
                    </a:r>
                  </a:p>
                </p:txBody>
              </p: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64A1992D-0C02-D648-ADF9-CB699D08B252}"/>
                      </a:ext>
                    </a:extLst>
                  </p:cNvPr>
                  <p:cNvCxnSpPr>
                    <a:cxnSpLocks/>
                    <a:stCxn id="13" idx="2"/>
                    <a:endCxn id="25" idx="0"/>
                  </p:cNvCxnSpPr>
                  <p:nvPr/>
                </p:nvCxnSpPr>
                <p:spPr>
                  <a:xfrm>
                    <a:off x="1228353" y="-452938"/>
                    <a:ext cx="3612" cy="630878"/>
                  </a:xfrm>
                  <a:prstGeom prst="straightConnector1">
                    <a:avLst/>
                  </a:prstGeom>
                  <a:ln w="38100">
                    <a:solidFill>
                      <a:srgbClr val="32B8B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B370D57C-56DD-814C-AC63-039E05265E28}"/>
                      </a:ext>
                    </a:extLst>
                  </p:cNvPr>
                  <p:cNvCxnSpPr>
                    <a:cxnSpLocks/>
                    <a:stCxn id="25" idx="3"/>
                    <a:endCxn id="27" idx="1"/>
                  </p:cNvCxnSpPr>
                  <p:nvPr/>
                </p:nvCxnSpPr>
                <p:spPr>
                  <a:xfrm>
                    <a:off x="1764322" y="501106"/>
                    <a:ext cx="1859651" cy="2905"/>
                  </a:xfrm>
                  <a:prstGeom prst="straightConnector1">
                    <a:avLst/>
                  </a:prstGeom>
                  <a:ln w="38100">
                    <a:solidFill>
                      <a:srgbClr val="32B8B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9AE3292-1B6A-8E47-BC77-14A3E01E5ECA}"/>
                      </a:ext>
                    </a:extLst>
                  </p:cNvPr>
                  <p:cNvCxnSpPr>
                    <a:cxnSpLocks/>
                    <a:stCxn id="27" idx="2"/>
                    <a:endCxn id="28" idx="0"/>
                  </p:cNvCxnSpPr>
                  <p:nvPr/>
                </p:nvCxnSpPr>
                <p:spPr>
                  <a:xfrm>
                    <a:off x="4371518" y="827176"/>
                    <a:ext cx="699" cy="854674"/>
                  </a:xfrm>
                  <a:prstGeom prst="straightConnector1">
                    <a:avLst/>
                  </a:prstGeom>
                  <a:ln w="38100">
                    <a:solidFill>
                      <a:srgbClr val="32B8B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A99E02F-0873-2441-B816-EFAC680F6D9D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414" y="898322"/>
                    <a:ext cx="1009187" cy="738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rgbClr val="6C5B7C"/>
                        </a:solidFill>
                      </a:rPr>
                      <a:t>Confidence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rgbClr val="6C5B7C"/>
                        </a:solidFill>
                      </a:rPr>
                      <a:t>Threshold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rgbClr val="6C5B7C"/>
                        </a:solidFill>
                      </a:rPr>
                      <a:t>0.2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BE7ED2B8-49CD-774C-A258-7C2D3B74D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041043" y="234106"/>
                    <a:ext cx="13549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6C5B7C"/>
                        </a:solidFill>
                      </a:rPr>
                      <a:t>Min Reads ≥100</a:t>
                    </a: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AB47B14-7AD4-7C43-AB65-44F8E74FAE22}"/>
                    </a:ext>
                  </a:extLst>
                </p:cNvPr>
                <p:cNvSpPr txBox="1"/>
                <p:nvPr/>
              </p:nvSpPr>
              <p:spPr>
                <a:xfrm>
                  <a:off x="4748624" y="-59557"/>
                  <a:ext cx="6876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6C5B7C"/>
                      </a:solidFill>
                    </a:rPr>
                    <a:t>1,617</a:t>
                  </a:r>
                </a:p>
                <a:p>
                  <a:r>
                    <a:rPr lang="en-US" sz="1400" dirty="0">
                      <a:solidFill>
                        <a:srgbClr val="6C5B7C"/>
                      </a:solidFill>
                    </a:rPr>
                    <a:t>genera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09F22F3-EB68-0A46-AE7D-8A64340C4F88}"/>
                  </a:ext>
                </a:extLst>
              </p:cNvPr>
              <p:cNvSpPr txBox="1"/>
              <p:nvPr/>
            </p:nvSpPr>
            <p:spPr>
              <a:xfrm>
                <a:off x="1101918" y="5241957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N</a:t>
                </a:r>
                <a:r>
                  <a:rPr lang="en-US" dirty="0"/>
                  <a:t>=8,103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7C1FF3-51D0-5A47-9FC6-B1FA6BD498BD}"/>
                  </a:ext>
                </a:extLst>
              </p:cNvPr>
              <p:cNvCxnSpPr>
                <a:cxnSpLocks/>
                <a:stCxn id="28" idx="1"/>
                <a:endCxn id="49" idx="3"/>
              </p:cNvCxnSpPr>
              <p:nvPr/>
            </p:nvCxnSpPr>
            <p:spPr>
              <a:xfrm flipH="1">
                <a:off x="2076865" y="5416716"/>
                <a:ext cx="1908847" cy="9907"/>
              </a:xfrm>
              <a:prstGeom prst="straightConnector1">
                <a:avLst/>
              </a:prstGeom>
              <a:ln w="38100">
                <a:solidFill>
                  <a:srgbClr val="32B8B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3F0D06-66BF-3C43-A423-B8D384B86E10}"/>
                </a:ext>
              </a:extLst>
            </p:cNvPr>
            <p:cNvSpPr txBox="1"/>
            <p:nvPr/>
          </p:nvSpPr>
          <p:spPr>
            <a:xfrm>
              <a:off x="2688411" y="5426623"/>
              <a:ext cx="782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6C5B7C"/>
                  </a:solidFill>
                </a:rPr>
                <a:t>Filtering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47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9454866-A94C-5C5F-16C8-8325B9E8E2C6}"/>
              </a:ext>
            </a:extLst>
          </p:cNvPr>
          <p:cNvGrpSpPr/>
          <p:nvPr/>
        </p:nvGrpSpPr>
        <p:grpSpPr>
          <a:xfrm>
            <a:off x="1615190" y="2657475"/>
            <a:ext cx="3657600" cy="4171173"/>
            <a:chOff x="1600200" y="2657475"/>
            <a:chExt cx="3657600" cy="41711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83450F-F1D4-BAF1-1C80-E2360C32F85E}"/>
                </a:ext>
              </a:extLst>
            </p:cNvPr>
            <p:cNvGrpSpPr/>
            <p:nvPr/>
          </p:nvGrpSpPr>
          <p:grpSpPr>
            <a:xfrm>
              <a:off x="1600200" y="2657475"/>
              <a:ext cx="3623873" cy="454025"/>
              <a:chOff x="1600200" y="2657475"/>
              <a:chExt cx="3623873" cy="45402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8AE172-E0E7-CB0D-8C14-9E8C4BB311D7}"/>
                  </a:ext>
                </a:extLst>
              </p:cNvPr>
              <p:cNvSpPr/>
              <p:nvPr/>
            </p:nvSpPr>
            <p:spPr>
              <a:xfrm>
                <a:off x="1600200" y="2657475"/>
                <a:ext cx="3623873" cy="454025"/>
              </a:xfrm>
              <a:prstGeom prst="rect">
                <a:avLst/>
              </a:prstGeom>
              <a:solidFill>
                <a:srgbClr val="6C5B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/>
                  <a:t>Reproduce Poster</a:t>
                </a:r>
                <a:endParaRPr lang="en-US" sz="1400" dirty="0"/>
              </a:p>
            </p:txBody>
          </p:sp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1F5116F5-560C-6247-2A24-9A8D68327B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25" t="3956" r="3125" b="6161"/>
              <a:stretch/>
            </p:blipFill>
            <p:spPr bwMode="auto">
              <a:xfrm>
                <a:off x="4781158" y="2677152"/>
                <a:ext cx="408465" cy="419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E1023F-8452-1286-8E28-941EFD794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37" r="1948"/>
            <a:stretch/>
          </p:blipFill>
          <p:spPr>
            <a:xfrm>
              <a:off x="1603947" y="3111500"/>
              <a:ext cx="3653853" cy="3717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784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</TotalTime>
  <Words>42</Words>
  <Application>Microsoft Macintosh PowerPoint</Application>
  <PresentationFormat>A4 Paper (210x297 mm)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Gihawi (MED - Staff)</dc:creator>
  <cp:lastModifiedBy>Abraham Gihawi (MED - Staff)</cp:lastModifiedBy>
  <cp:revision>3</cp:revision>
  <dcterms:created xsi:type="dcterms:W3CDTF">2022-04-19T19:24:43Z</dcterms:created>
  <dcterms:modified xsi:type="dcterms:W3CDTF">2022-04-20T15:31:46Z</dcterms:modified>
</cp:coreProperties>
</file>