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8" r:id="rId6"/>
    <p:sldId id="269" r:id="rId7"/>
    <p:sldId id="270" r:id="rId8"/>
    <p:sldId id="259" r:id="rId9"/>
    <p:sldId id="261" r:id="rId10"/>
    <p:sldId id="262" r:id="rId11"/>
    <p:sldId id="263" r:id="rId12"/>
    <p:sldId id="271" r:id="rId13"/>
    <p:sldId id="265" r:id="rId14"/>
    <p:sldId id="272" r:id="rId15"/>
    <p:sldId id="273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diri" initials="K" lastIdx="1" clrIdx="0">
    <p:extLst>
      <p:ext uri="{19B8F6BF-5375-455C-9EA6-DF929625EA0E}">
        <p15:presenceInfo xmlns:p15="http://schemas.microsoft.com/office/powerpoint/2012/main" userId="f9665d699cf10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4" d="100"/>
          <a:sy n="84" d="100"/>
        </p:scale>
        <p:origin x="18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6DE89-AE91-4885-8A15-43A7368F3290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26A428-E7C4-4D5F-B6FA-ABD827BEB239}">
      <dgm:prSet phldrT="[Text]"/>
      <dgm:spPr/>
      <dgm:t>
        <a:bodyPr/>
        <a:lstStyle/>
        <a:p>
          <a:r>
            <a:rPr lang="en-IN" dirty="0"/>
            <a:t>Component1</a:t>
          </a:r>
        </a:p>
      </dgm:t>
    </dgm:pt>
    <dgm:pt modelId="{CF8E9CA7-16EC-4707-B360-46C6A6FF2878}" type="parTrans" cxnId="{FF6D5437-E8F9-45C6-846E-FE0FC6DFFB0F}">
      <dgm:prSet/>
      <dgm:spPr/>
      <dgm:t>
        <a:bodyPr/>
        <a:lstStyle/>
        <a:p>
          <a:endParaRPr lang="en-IN"/>
        </a:p>
      </dgm:t>
    </dgm:pt>
    <dgm:pt modelId="{D6803CDC-1EC6-4476-AF5F-4654E58921E1}" type="sibTrans" cxnId="{FF6D5437-E8F9-45C6-846E-FE0FC6DFFB0F}">
      <dgm:prSet/>
      <dgm:spPr/>
      <dgm:t>
        <a:bodyPr/>
        <a:lstStyle/>
        <a:p>
          <a:endParaRPr lang="en-IN"/>
        </a:p>
      </dgm:t>
    </dgm:pt>
    <dgm:pt modelId="{8CC69C35-EE0A-4C86-9DF8-45C51103E992}">
      <dgm:prSet phldrT="[Text]"/>
      <dgm:spPr/>
      <dgm:t>
        <a:bodyPr/>
        <a:lstStyle/>
        <a:p>
          <a:r>
            <a:rPr lang="en-IN" dirty="0"/>
            <a:t>Component2</a:t>
          </a:r>
        </a:p>
      </dgm:t>
    </dgm:pt>
    <dgm:pt modelId="{4F8F12FD-9AB5-4C20-BE0E-4CADF9A9890B}" type="parTrans" cxnId="{DC097558-D924-4D0B-865D-6496665C6EFC}">
      <dgm:prSet/>
      <dgm:spPr/>
      <dgm:t>
        <a:bodyPr/>
        <a:lstStyle/>
        <a:p>
          <a:endParaRPr lang="en-IN"/>
        </a:p>
      </dgm:t>
    </dgm:pt>
    <dgm:pt modelId="{A4C62D61-0685-43B8-9F9F-A8E2E34D5AB8}" type="sibTrans" cxnId="{DC097558-D924-4D0B-865D-6496665C6EFC}">
      <dgm:prSet/>
      <dgm:spPr/>
      <dgm:t>
        <a:bodyPr/>
        <a:lstStyle/>
        <a:p>
          <a:endParaRPr lang="en-IN"/>
        </a:p>
      </dgm:t>
    </dgm:pt>
    <dgm:pt modelId="{64579D16-F654-4D0E-96B1-2997C563C146}">
      <dgm:prSet phldrT="[Text]"/>
      <dgm:spPr/>
      <dgm:t>
        <a:bodyPr/>
        <a:lstStyle/>
        <a:p>
          <a:r>
            <a:rPr lang="en-IN" dirty="0"/>
            <a:t>Component3</a:t>
          </a:r>
        </a:p>
      </dgm:t>
    </dgm:pt>
    <dgm:pt modelId="{69CAA5F1-F938-4DCF-A4F6-B78743875CB7}" type="parTrans" cxnId="{501C6511-2EBE-4CB9-9C83-4C958F6F4383}">
      <dgm:prSet/>
      <dgm:spPr/>
      <dgm:t>
        <a:bodyPr/>
        <a:lstStyle/>
        <a:p>
          <a:endParaRPr lang="en-IN"/>
        </a:p>
      </dgm:t>
    </dgm:pt>
    <dgm:pt modelId="{43048E61-5799-409A-8AB1-F3E3537AFF41}" type="sibTrans" cxnId="{501C6511-2EBE-4CB9-9C83-4C958F6F4383}">
      <dgm:prSet/>
      <dgm:spPr/>
      <dgm:t>
        <a:bodyPr/>
        <a:lstStyle/>
        <a:p>
          <a:endParaRPr lang="en-IN"/>
        </a:p>
      </dgm:t>
    </dgm:pt>
    <dgm:pt modelId="{7F0244C2-3104-4271-ADBB-7268D1A39F86}">
      <dgm:prSet phldrT="[Text]"/>
      <dgm:spPr/>
      <dgm:t>
        <a:bodyPr/>
        <a:lstStyle/>
        <a:p>
          <a:r>
            <a:rPr lang="en-IN" dirty="0"/>
            <a:t>Component4</a:t>
          </a:r>
        </a:p>
      </dgm:t>
    </dgm:pt>
    <dgm:pt modelId="{134DC478-7495-41EF-9D76-7BE358E44C8A}" type="parTrans" cxnId="{ACB33533-F6F8-4BB9-8C00-E3F54923A3F9}">
      <dgm:prSet/>
      <dgm:spPr/>
      <dgm:t>
        <a:bodyPr/>
        <a:lstStyle/>
        <a:p>
          <a:endParaRPr lang="en-IN"/>
        </a:p>
      </dgm:t>
    </dgm:pt>
    <dgm:pt modelId="{6F2224AC-A29D-4C68-B87F-821C2294ED47}" type="sibTrans" cxnId="{ACB33533-F6F8-4BB9-8C00-E3F54923A3F9}">
      <dgm:prSet/>
      <dgm:spPr/>
      <dgm:t>
        <a:bodyPr/>
        <a:lstStyle/>
        <a:p>
          <a:endParaRPr lang="en-IN"/>
        </a:p>
      </dgm:t>
    </dgm:pt>
    <dgm:pt modelId="{EA624D20-D7D4-4895-9F5C-A76B851374F8}" type="pres">
      <dgm:prSet presAssocID="{57E6DE89-AE91-4885-8A15-43A7368F3290}" presName="matrix" presStyleCnt="0">
        <dgm:presLayoutVars>
          <dgm:chMax val="1"/>
          <dgm:dir/>
          <dgm:resizeHandles val="exact"/>
        </dgm:presLayoutVars>
      </dgm:prSet>
      <dgm:spPr/>
    </dgm:pt>
    <dgm:pt modelId="{D99D7B08-4F68-40EB-A866-E7706DADE321}" type="pres">
      <dgm:prSet presAssocID="{57E6DE89-AE91-4885-8A15-43A7368F3290}" presName="axisShape" presStyleLbl="bgShp" presStyleIdx="0" presStyleCnt="1" custLinFactNeighborX="-1074"/>
      <dgm:spPr/>
    </dgm:pt>
    <dgm:pt modelId="{E695F9FE-DEA4-46B3-8EF1-194448EF8CC0}" type="pres">
      <dgm:prSet presAssocID="{57E6DE89-AE91-4885-8A15-43A7368F329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C90D12-2D46-4DCE-AD44-023B1A9179C6}" type="pres">
      <dgm:prSet presAssocID="{57E6DE89-AE91-4885-8A15-43A7368F3290}" presName="rect2" presStyleLbl="node1" presStyleIdx="1" presStyleCnt="4" custLinFactNeighborX="1219" custLinFactNeighborY="-912">
        <dgm:presLayoutVars>
          <dgm:chMax val="0"/>
          <dgm:chPref val="0"/>
          <dgm:bulletEnabled val="1"/>
        </dgm:presLayoutVars>
      </dgm:prSet>
      <dgm:spPr/>
    </dgm:pt>
    <dgm:pt modelId="{46E8A03F-53CE-463C-83FC-0CB050306906}" type="pres">
      <dgm:prSet presAssocID="{57E6DE89-AE91-4885-8A15-43A7368F329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8864F62-3118-4246-BCC4-71B461A31FBE}" type="pres">
      <dgm:prSet presAssocID="{57E6DE89-AE91-4885-8A15-43A7368F329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1C6511-2EBE-4CB9-9C83-4C958F6F4383}" srcId="{57E6DE89-AE91-4885-8A15-43A7368F3290}" destId="{64579D16-F654-4D0E-96B1-2997C563C146}" srcOrd="2" destOrd="0" parTransId="{69CAA5F1-F938-4DCF-A4F6-B78743875CB7}" sibTransId="{43048E61-5799-409A-8AB1-F3E3537AFF41}"/>
    <dgm:cxn modelId="{ACB33533-F6F8-4BB9-8C00-E3F54923A3F9}" srcId="{57E6DE89-AE91-4885-8A15-43A7368F3290}" destId="{7F0244C2-3104-4271-ADBB-7268D1A39F86}" srcOrd="3" destOrd="0" parTransId="{134DC478-7495-41EF-9D76-7BE358E44C8A}" sibTransId="{6F2224AC-A29D-4C68-B87F-821C2294ED47}"/>
    <dgm:cxn modelId="{FF6D5437-E8F9-45C6-846E-FE0FC6DFFB0F}" srcId="{57E6DE89-AE91-4885-8A15-43A7368F3290}" destId="{D426A428-E7C4-4D5F-B6FA-ABD827BEB239}" srcOrd="0" destOrd="0" parTransId="{CF8E9CA7-16EC-4707-B360-46C6A6FF2878}" sibTransId="{D6803CDC-1EC6-4476-AF5F-4654E58921E1}"/>
    <dgm:cxn modelId="{BB698176-B3F4-4126-A98C-B31745613C72}" type="presOf" srcId="{D426A428-E7C4-4D5F-B6FA-ABD827BEB239}" destId="{E695F9FE-DEA4-46B3-8EF1-194448EF8CC0}" srcOrd="0" destOrd="0" presId="urn:microsoft.com/office/officeart/2005/8/layout/matrix2"/>
    <dgm:cxn modelId="{DC097558-D924-4D0B-865D-6496665C6EFC}" srcId="{57E6DE89-AE91-4885-8A15-43A7368F3290}" destId="{8CC69C35-EE0A-4C86-9DF8-45C51103E992}" srcOrd="1" destOrd="0" parTransId="{4F8F12FD-9AB5-4C20-BE0E-4CADF9A9890B}" sibTransId="{A4C62D61-0685-43B8-9F9F-A8E2E34D5AB8}"/>
    <dgm:cxn modelId="{78D27184-1F5F-410C-8B30-254E92D1387A}" type="presOf" srcId="{7F0244C2-3104-4271-ADBB-7268D1A39F86}" destId="{48864F62-3118-4246-BCC4-71B461A31FBE}" srcOrd="0" destOrd="0" presId="urn:microsoft.com/office/officeart/2005/8/layout/matrix2"/>
    <dgm:cxn modelId="{7A3DA49B-AC87-4A4A-BB01-A9D6322192AE}" type="presOf" srcId="{57E6DE89-AE91-4885-8A15-43A7368F3290}" destId="{EA624D20-D7D4-4895-9F5C-A76B851374F8}" srcOrd="0" destOrd="0" presId="urn:microsoft.com/office/officeart/2005/8/layout/matrix2"/>
    <dgm:cxn modelId="{7A17C0B3-B04E-4250-A0ED-3D054226BC00}" type="presOf" srcId="{64579D16-F654-4D0E-96B1-2997C563C146}" destId="{46E8A03F-53CE-463C-83FC-0CB050306906}" srcOrd="0" destOrd="0" presId="urn:microsoft.com/office/officeart/2005/8/layout/matrix2"/>
    <dgm:cxn modelId="{C1496FDC-F816-48B1-8DDB-BE595FB17D7D}" type="presOf" srcId="{8CC69C35-EE0A-4C86-9DF8-45C51103E992}" destId="{52C90D12-2D46-4DCE-AD44-023B1A9179C6}" srcOrd="0" destOrd="0" presId="urn:microsoft.com/office/officeart/2005/8/layout/matrix2"/>
    <dgm:cxn modelId="{8ECB85D4-37C1-4155-9697-92DCB1430FA6}" type="presParOf" srcId="{EA624D20-D7D4-4895-9F5C-A76B851374F8}" destId="{D99D7B08-4F68-40EB-A866-E7706DADE321}" srcOrd="0" destOrd="0" presId="urn:microsoft.com/office/officeart/2005/8/layout/matrix2"/>
    <dgm:cxn modelId="{9ED7F27B-3243-4C52-8481-1D64D82AE4A8}" type="presParOf" srcId="{EA624D20-D7D4-4895-9F5C-A76B851374F8}" destId="{E695F9FE-DEA4-46B3-8EF1-194448EF8CC0}" srcOrd="1" destOrd="0" presId="urn:microsoft.com/office/officeart/2005/8/layout/matrix2"/>
    <dgm:cxn modelId="{CE75FE62-1638-434F-9235-0B16E7138A87}" type="presParOf" srcId="{EA624D20-D7D4-4895-9F5C-A76B851374F8}" destId="{52C90D12-2D46-4DCE-AD44-023B1A9179C6}" srcOrd="2" destOrd="0" presId="urn:microsoft.com/office/officeart/2005/8/layout/matrix2"/>
    <dgm:cxn modelId="{B7622602-DF5A-42A4-9C0B-FBFF777D4133}" type="presParOf" srcId="{EA624D20-D7D4-4895-9F5C-A76B851374F8}" destId="{46E8A03F-53CE-463C-83FC-0CB050306906}" srcOrd="3" destOrd="0" presId="urn:microsoft.com/office/officeart/2005/8/layout/matrix2"/>
    <dgm:cxn modelId="{88907799-F311-41D3-B616-E2192546D42C}" type="presParOf" srcId="{EA624D20-D7D4-4895-9F5C-A76B851374F8}" destId="{48864F62-3118-4246-BCC4-71B461A31FB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D7B08-4F68-40EB-A866-E7706DADE321}">
      <dsp:nvSpPr>
        <dsp:cNvPr id="0" name=""/>
        <dsp:cNvSpPr/>
      </dsp:nvSpPr>
      <dsp:spPr>
        <a:xfrm>
          <a:off x="1296132" y="0"/>
          <a:ext cx="5417256" cy="541725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5F9FE-DEA4-46B3-8EF1-194448EF8CC0}">
      <dsp:nvSpPr>
        <dsp:cNvPr id="0" name=""/>
        <dsp:cNvSpPr/>
      </dsp:nvSpPr>
      <dsp:spPr>
        <a:xfrm>
          <a:off x="1706435" y="352121"/>
          <a:ext cx="2166902" cy="216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Component1</a:t>
          </a:r>
        </a:p>
      </dsp:txBody>
      <dsp:txXfrm>
        <a:off x="1812214" y="457900"/>
        <a:ext cx="1955344" cy="1955344"/>
      </dsp:txXfrm>
    </dsp:sp>
    <dsp:sp modelId="{52C90D12-2D46-4DCE-AD44-023B1A9179C6}">
      <dsp:nvSpPr>
        <dsp:cNvPr id="0" name=""/>
        <dsp:cNvSpPr/>
      </dsp:nvSpPr>
      <dsp:spPr>
        <a:xfrm>
          <a:off x="4278960" y="332359"/>
          <a:ext cx="2166902" cy="216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Component2</a:t>
          </a:r>
        </a:p>
      </dsp:txBody>
      <dsp:txXfrm>
        <a:off x="4384739" y="438138"/>
        <a:ext cx="1955344" cy="1955344"/>
      </dsp:txXfrm>
    </dsp:sp>
    <dsp:sp modelId="{46E8A03F-53CE-463C-83FC-0CB050306906}">
      <dsp:nvSpPr>
        <dsp:cNvPr id="0" name=""/>
        <dsp:cNvSpPr/>
      </dsp:nvSpPr>
      <dsp:spPr>
        <a:xfrm>
          <a:off x="1706435" y="2898231"/>
          <a:ext cx="2166902" cy="216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Component3</a:t>
          </a:r>
        </a:p>
      </dsp:txBody>
      <dsp:txXfrm>
        <a:off x="1812214" y="3004010"/>
        <a:ext cx="1955344" cy="1955344"/>
      </dsp:txXfrm>
    </dsp:sp>
    <dsp:sp modelId="{48864F62-3118-4246-BCC4-71B461A31FBE}">
      <dsp:nvSpPr>
        <dsp:cNvPr id="0" name=""/>
        <dsp:cNvSpPr/>
      </dsp:nvSpPr>
      <dsp:spPr>
        <a:xfrm>
          <a:off x="4252545" y="2898231"/>
          <a:ext cx="2166902" cy="216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Component4</a:t>
          </a:r>
        </a:p>
      </dsp:txBody>
      <dsp:txXfrm>
        <a:off x="4358324" y="3004010"/>
        <a:ext cx="1955344" cy="195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11:25:01.4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neural+state+mea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ADIRI%20MOHAN%20KUMAR\Downloads\Image%202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file:///C:\Users\KADIRI%20MOHAN%20KUMAR\Downloads\Image%203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ADIRI%20MOHAN%20KUMAR\Downloads\Image%205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64" y="2428874"/>
            <a:ext cx="8735325" cy="2000251"/>
          </a:xfrm>
        </p:spPr>
        <p:txBody>
          <a:bodyPr anchor="ctr"/>
          <a:lstStyle/>
          <a:p>
            <a:pPr algn="just"/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AGI Week-1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4629E1-3EBE-D23F-71B0-B08BB74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8D425B-46C6-288F-D86D-27D81AF4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create a Chess Engine.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Automatic Driving.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940C-A3C1-834D-A6F7-51E79140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- 4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A389D-A067-762E-3DB0-1CA9D607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Also known as Strong Emergence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Irreducible, No backtracking i.e., current state cant be degraded to previous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Cant identify this type of behaviour  promptly.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Like culture, cell division</a:t>
            </a:r>
          </a:p>
        </p:txBody>
      </p:sp>
    </p:spTree>
    <p:extLst>
      <p:ext uri="{BB962C8B-B14F-4D97-AF65-F5344CB8AC3E}">
        <p14:creationId xmlns:p14="http://schemas.microsoft.com/office/powerpoint/2010/main" val="35984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09A6-FD68-D0AC-0973-38535AC5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718-9EF0-ED4D-70A5-0A073B05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Solving Problems using Hill climbing algorithm, to reach goal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2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D9D0862-5947-1B10-3E16-78BE1D16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492896"/>
            <a:ext cx="10360501" cy="1548085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anchor="ctr">
            <a:normAutofit fontScale="90000"/>
          </a:bodyPr>
          <a:lstStyle/>
          <a:p>
            <a:pPr algn="ctr"/>
            <a:r>
              <a:rPr lang="en-US" sz="6600" b="1" i="1" u="sng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Causation via Neuroprosthetics</a:t>
            </a:r>
            <a:endParaRPr lang="en-IN" sz="6600" b="1" i="1" u="sng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F6278-A2D2-DCF7-1DE9-E5F1AA61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F3063-EFB7-BD0E-A0B6-53D25D1F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Mental State:- The state of the mind like happy, angry etc…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Neural State:- Pattern of the brain region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Neuroprosthetics:- study of Establishing relationship between brain and Computer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Multiple Realisation:- Same mental state can be achieved through different events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 https://www.google.com/search?q=neural+state+meaning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8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9908-9CA9-AB93-9ECF-3B4A50B9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Lets neural state N is only responsible behaviour B with Mental state M then we can say as (N =&gt; B) and (~N =&gt; ~B), Also (M =&gt; B) and (~M =&gt; ~B). So we can say Mental and physical are same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we consider Multiple realisation, then A mental state can be realised by two different neural states which conflicts the statement “Mental and physical are Same”.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hlinkClick r:id="rId2" action="ppaction://hlinkfil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 action="ppaction://hlinkfile"/>
              </a:rPr>
              <a:t> C:\Users\KADIRI MOHAN KUMAR\Downloads\Image 2.png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3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2CC7-6486-08B8-6927-E97101E7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realisation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1336-3E96-F4DF-D7E8-5FD85E02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 --------------N------------------ B</a:t>
            </a:r>
          </a:p>
          <a:p>
            <a:pPr marL="0" indent="0">
              <a:buNone/>
            </a:pPr>
            <a:r>
              <a:rPr lang="en-IN" dirty="0"/>
              <a:t>                     /    \</a:t>
            </a:r>
          </a:p>
          <a:p>
            <a:pPr marL="0" indent="0">
              <a:buNone/>
            </a:pPr>
            <a:r>
              <a:rPr lang="en-IN" dirty="0"/>
              <a:t>                  /          \</a:t>
            </a:r>
          </a:p>
          <a:p>
            <a:pPr marL="0" indent="0">
              <a:buNone/>
            </a:pPr>
            <a:r>
              <a:rPr lang="en-IN" dirty="0"/>
              <a:t>                N1         N2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"C:\Users\KADIRI MOHAN KUMAR\Downloads\Image 3.png"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B4437A-3124-45AD-8941-A129AC862EF8}"/>
                  </a:ext>
                </a:extLst>
              </p14:cNvPr>
              <p14:cNvContentPartPr/>
              <p14:nvPr/>
            </p14:nvContentPartPr>
            <p14:xfrm>
              <a:off x="4103100" y="30403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B4437A-3124-45AD-8941-A129AC862E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4460" y="30313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3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D9D0862-5947-1B10-3E16-78BE1D16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492896"/>
            <a:ext cx="10360501" cy="1548085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anchor="ctr">
            <a:normAutofit/>
          </a:bodyPr>
          <a:lstStyle/>
          <a:p>
            <a:pPr algn="ctr"/>
            <a:r>
              <a:rPr lang="en-IN" sz="6600" b="1" i="1" u="sng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Blankets of Life</a:t>
            </a:r>
          </a:p>
        </p:txBody>
      </p:sp>
    </p:spTree>
    <p:extLst>
      <p:ext uri="{BB962C8B-B14F-4D97-AF65-F5344CB8AC3E}">
        <p14:creationId xmlns:p14="http://schemas.microsoft.com/office/powerpoint/2010/main" val="19083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7C47-042B-AF06-3995-85807FE6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1AF-77C0-2D26-6EFD-2E89A7E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Markov Blanket: - A Markov Blanket of a system is considered as the boundary of the System. It is the division of system into external and internal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Markov Blanket itself consists of Two states, active and sensory.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 action="ppaction://hlinkfile"/>
              </a:rPr>
              <a:t>"C:\Users\KADIRI MOHAN KUMAR\Downloads\Image 5.png"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Existence of Markov Blanket means external states are conditionally independent of internal states in presence of active and sensory states.</a:t>
            </a:r>
          </a:p>
        </p:txBody>
      </p:sp>
    </p:spTree>
    <p:extLst>
      <p:ext uri="{BB962C8B-B14F-4D97-AF65-F5344CB8AC3E}">
        <p14:creationId xmlns:p14="http://schemas.microsoft.com/office/powerpoint/2010/main" val="41339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B697-9D6B-098C-01B1-DEBE03A9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Blanket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FF2FEA-CA88-E891-66AE-43B7B8122B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4612" y="1706880"/>
            <a:ext cx="4134427" cy="245779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B6F62F-5454-5485-5AD5-61732772D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387697" cy="4465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Markov Blanket(node) = {parents(node)} U {children(node)} U {other parents(node)}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figure, Markov Blanket(5) = {2,3} U {6,7} U {3,4} = {2,3,4,6,7}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 to know the information of state5 we just need {2,3,4,6,7}. </a:t>
            </a:r>
          </a:p>
        </p:txBody>
      </p:sp>
    </p:spTree>
    <p:extLst>
      <p:ext uri="{BB962C8B-B14F-4D97-AF65-F5344CB8AC3E}">
        <p14:creationId xmlns:p14="http://schemas.microsoft.com/office/powerpoint/2010/main" val="11477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Topics:-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Emergent properties</a:t>
            </a:r>
          </a:p>
          <a:p>
            <a:r>
              <a:rPr lang="en-US" dirty="0"/>
              <a:t>Mental causation via Neuroprosthetics</a:t>
            </a:r>
          </a:p>
          <a:p>
            <a:r>
              <a:rPr lang="en-US" dirty="0"/>
              <a:t>Markov Blankets of life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ED-668A-A921-FDF9-2440BC06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Blanket of Blankets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7A3E-496E-186B-56DD-D2BF4C006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0808"/>
            <a:ext cx="9772073" cy="4465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Each Markov blanket itself have a Markov Blanket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Like group of Cells form tissue and group of tissues into organ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6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72D0-1950-6D1C-F34D-22818BB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Emergence with Markov Blanket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B22D-D9DF-0C16-EFCF-79668713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72073" cy="4465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Habits Adapted and taught by previous generations</a:t>
            </a:r>
          </a:p>
        </p:txBody>
      </p:sp>
    </p:spTree>
    <p:extLst>
      <p:ext uri="{BB962C8B-B14F-4D97-AF65-F5344CB8AC3E}">
        <p14:creationId xmlns:p14="http://schemas.microsoft.com/office/powerpoint/2010/main" val="19037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95693-8BAA-AA9F-561E-EC998B6A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49" y="1533042"/>
            <a:ext cx="3349525" cy="3791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920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D9D0862-5947-1B10-3E16-78BE1D16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817018"/>
            <a:ext cx="10360501" cy="1223963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anchor="ctr">
            <a:normAutofit/>
          </a:bodyPr>
          <a:lstStyle/>
          <a:p>
            <a:pPr algn="ctr"/>
            <a:r>
              <a:rPr lang="en-US" sz="6600" b="1" i="1" u="sng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Emergent Properties</a:t>
            </a:r>
            <a:endParaRPr lang="en-IN" sz="6600" b="1" i="1" u="sng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/>
              <a:t>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Also called Simple Emergence.</a:t>
            </a:r>
          </a:p>
          <a:p>
            <a:r>
              <a:rPr lang="en-US" dirty="0"/>
              <a:t>Formed by the union of individual components, i.e., single to many</a:t>
            </a:r>
          </a:p>
          <a:p>
            <a:r>
              <a:rPr lang="en-US" dirty="0"/>
              <a:t>Fixed role for each component and there wont be emergent property in the absence of component.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B06A10A-D992-82D2-E1B7-EE40844F3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89226"/>
              </p:ext>
            </p:extLst>
          </p:nvPr>
        </p:nvGraphicFramePr>
        <p:xfrm>
          <a:off x="203147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6D2A-F3E8-1D11-942D-7C5E1E6C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Problems that can be solved by dividing the problem into subtask and the solution is the union of sub solutions.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Ex:- solving Rubik’s-Cube, Path finding Puzzles etc..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using Reinforcement learning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93BF88-D513-45C1-DF18-41313DEB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Also called as Weak Emergence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Feedback will be present i.e., Information is passed from one level to other and feedback is received in return.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Based on the feedback current state updates.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EB4A-CF07-D461-7E5E-846752CC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02CE-85D0-5060-D0BE-9AE0A76A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Problems with Trail and Error based type, where the error can be corrected after getting useful information through trailing.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Ex:-Artificial Neural Networks where weights of previous level are corrected by feedback from the forward levels through 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240723-4D9B-8B91-E11A-BC1E6E58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- 3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E1DF04-A928-77E1-AEE0-49054AFBF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Multiple Emergence with many feedbacks(+ve , -ve).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Combination of Blind go and careful observation.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More efficient than previous.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6FF1E-E965-BCE3-C723-4A7225C90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types of feedback loops</a:t>
            </a:r>
          </a:p>
          <a:p>
            <a:r>
              <a:rPr lang="en-US" dirty="0"/>
              <a:t>Open and closed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476</TotalTime>
  <Words>656</Words>
  <Application>Microsoft Office PowerPoint</Application>
  <PresentationFormat>Custom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Tech 16x9</vt:lpstr>
      <vt:lpstr>AGI Week-1 presentation</vt:lpstr>
      <vt:lpstr>Topics:-</vt:lpstr>
      <vt:lpstr>Emergent Properties</vt:lpstr>
      <vt:lpstr>Type 1</vt:lpstr>
      <vt:lpstr>PowerPoint Presentation</vt:lpstr>
      <vt:lpstr>Applications:-</vt:lpstr>
      <vt:lpstr>Type - 2</vt:lpstr>
      <vt:lpstr>Applications:-</vt:lpstr>
      <vt:lpstr>Type - 3</vt:lpstr>
      <vt:lpstr>Applications:-</vt:lpstr>
      <vt:lpstr>Type - 4</vt:lpstr>
      <vt:lpstr>Applications:-</vt:lpstr>
      <vt:lpstr>Mental Causation via Neuroprosthetics</vt:lpstr>
      <vt:lpstr>Keywords</vt:lpstr>
      <vt:lpstr>PowerPoint Presentation</vt:lpstr>
      <vt:lpstr>Multiple realisation</vt:lpstr>
      <vt:lpstr>Markov Blankets of Life</vt:lpstr>
      <vt:lpstr>Key Points:-</vt:lpstr>
      <vt:lpstr>Markov Blanket</vt:lpstr>
      <vt:lpstr>Markov Blanket of Blankets</vt:lpstr>
      <vt:lpstr>Emergence with Markov Blanket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 Week-1 presentation</dc:title>
  <dc:creator>Kadiri</dc:creator>
  <cp:lastModifiedBy>Kadiri</cp:lastModifiedBy>
  <cp:revision>9</cp:revision>
  <dcterms:created xsi:type="dcterms:W3CDTF">2022-06-19T07:59:39Z</dcterms:created>
  <dcterms:modified xsi:type="dcterms:W3CDTF">2022-06-27T07:22:30Z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