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45"/>
  </p:notesMasterIdLst>
  <p:handoutMasterIdLst>
    <p:handoutMasterId r:id="rId46"/>
  </p:handoutMasterIdLst>
  <p:sldIdLst>
    <p:sldId id="256" r:id="rId5"/>
    <p:sldId id="298" r:id="rId6"/>
    <p:sldId id="261" r:id="rId7"/>
    <p:sldId id="299" r:id="rId8"/>
    <p:sldId id="302" r:id="rId9"/>
    <p:sldId id="305" r:id="rId10"/>
    <p:sldId id="296" r:id="rId11"/>
    <p:sldId id="306" r:id="rId12"/>
    <p:sldId id="297" r:id="rId13"/>
    <p:sldId id="303" r:id="rId14"/>
    <p:sldId id="309" r:id="rId15"/>
    <p:sldId id="304" r:id="rId16"/>
    <p:sldId id="308" r:id="rId17"/>
    <p:sldId id="307" r:id="rId18"/>
    <p:sldId id="310" r:id="rId19"/>
    <p:sldId id="311" r:id="rId20"/>
    <p:sldId id="312" r:id="rId21"/>
    <p:sldId id="313" r:id="rId22"/>
    <p:sldId id="314" r:id="rId23"/>
    <p:sldId id="315" r:id="rId24"/>
    <p:sldId id="316" r:id="rId25"/>
    <p:sldId id="317" r:id="rId26"/>
    <p:sldId id="334" r:id="rId27"/>
    <p:sldId id="318" r:id="rId28"/>
    <p:sldId id="319" r:id="rId29"/>
    <p:sldId id="320" r:id="rId30"/>
    <p:sldId id="323" r:id="rId31"/>
    <p:sldId id="322" r:id="rId32"/>
    <p:sldId id="324" r:id="rId33"/>
    <p:sldId id="325" r:id="rId34"/>
    <p:sldId id="326" r:id="rId35"/>
    <p:sldId id="327" r:id="rId36"/>
    <p:sldId id="328" r:id="rId37"/>
    <p:sldId id="329" r:id="rId38"/>
    <p:sldId id="330" r:id="rId39"/>
    <p:sldId id="331" r:id="rId40"/>
    <p:sldId id="332" r:id="rId41"/>
    <p:sldId id="333" r:id="rId42"/>
    <p:sldId id="335"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49" autoAdjust="0"/>
  </p:normalViewPr>
  <p:slideViewPr>
    <p:cSldViewPr snapToGrid="0" showGuides="1">
      <p:cViewPr varScale="1">
        <p:scale>
          <a:sx n="84" d="100"/>
          <a:sy n="84" d="100"/>
        </p:scale>
        <p:origin x="174"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7280B-FC62-43F6-8E59-40D3E4E7160F}"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4BB700F2-5586-4F06-993B-61B69E8D5B2C}">
      <dgm:prSet phldrT="[Text]" custT="1"/>
      <dgm:spPr>
        <a:solidFill>
          <a:schemeClr val="accent1">
            <a:lumMod val="40000"/>
            <a:lumOff val="60000"/>
            <a:alpha val="50000"/>
          </a:schemeClr>
        </a:solidFill>
        <a:ln>
          <a:noFill/>
        </a:ln>
      </dgm:spPr>
      <dgm:t>
        <a:bodyPr/>
        <a:lstStyle/>
        <a:p>
          <a:r>
            <a:rPr lang="en-US" sz="1900" dirty="0">
              <a:solidFill>
                <a:schemeClr val="tx1"/>
              </a:solidFill>
            </a:rPr>
            <a:t>When no of clusters decreases</a:t>
          </a:r>
        </a:p>
      </dgm:t>
    </dgm:pt>
    <dgm:pt modelId="{EC1EA70F-65DC-4C32-BE40-6AE8550B4F5A}" type="parTrans" cxnId="{C70992EF-3BB1-4844-891C-2FACEA05E6F3}">
      <dgm:prSet/>
      <dgm:spPr/>
      <dgm:t>
        <a:bodyPr/>
        <a:lstStyle/>
        <a:p>
          <a:endParaRPr lang="en-US"/>
        </a:p>
      </dgm:t>
    </dgm:pt>
    <dgm:pt modelId="{981C2505-640C-41BB-ABA6-7F585F8AFC4D}" type="sibTrans" cxnId="{C70992EF-3BB1-4844-891C-2FACEA05E6F3}">
      <dgm:prSet/>
      <dgm:spPr/>
      <dgm:t>
        <a:bodyPr/>
        <a:lstStyle/>
        <a:p>
          <a:endParaRPr lang="en-US"/>
        </a:p>
      </dgm:t>
    </dgm:pt>
    <dgm:pt modelId="{001208AC-2B83-4157-8BC7-4F75F1BB185F}">
      <dgm:prSet phldrT="[Text]" custT="1"/>
      <dgm:spPr>
        <a:noFill/>
        <a:ln>
          <a:noFill/>
        </a:ln>
      </dgm:spPr>
      <dgm:t>
        <a:bodyPr/>
        <a:lstStyle/>
        <a:p>
          <a:r>
            <a:rPr lang="en-US" sz="1600" dirty="0">
              <a:solidFill>
                <a:schemeClr val="accent1">
                  <a:lumMod val="50000"/>
                </a:schemeClr>
              </a:solidFill>
            </a:rPr>
            <a:t>no of clusters decreases if new action is similar to actions in two clusters, those the new action causes to merge the two cluster as a single one</a:t>
          </a:r>
        </a:p>
      </dgm:t>
    </dgm:pt>
    <dgm:pt modelId="{23E089A8-C021-4217-B1DD-E63492E4945F}" type="parTrans" cxnId="{293C605A-0F05-4710-842B-DF6895DFB245}">
      <dgm:prSet/>
      <dgm:spPr/>
      <dgm:t>
        <a:bodyPr/>
        <a:lstStyle/>
        <a:p>
          <a:endParaRPr lang="en-US"/>
        </a:p>
      </dgm:t>
    </dgm:pt>
    <dgm:pt modelId="{348D66A9-1494-4296-8103-5209B65CA7F6}" type="sibTrans" cxnId="{293C605A-0F05-4710-842B-DF6895DFB245}">
      <dgm:prSet/>
      <dgm:spPr/>
      <dgm:t>
        <a:bodyPr/>
        <a:lstStyle/>
        <a:p>
          <a:endParaRPr lang="en-US"/>
        </a:p>
      </dgm:t>
    </dgm:pt>
    <dgm:pt modelId="{15F5427B-51A0-4B7F-9A84-EF39F600E081}">
      <dgm:prSet phldrT="[Text]" custT="1"/>
      <dgm:spPr>
        <a:noFill/>
        <a:ln>
          <a:noFill/>
        </a:ln>
      </dgm:spPr>
      <dgm:t>
        <a:bodyPr/>
        <a:lstStyle/>
        <a:p>
          <a:r>
            <a:rPr lang="en-US" sz="1600" dirty="0">
              <a:solidFill>
                <a:schemeClr val="accent1">
                  <a:lumMod val="50000"/>
                </a:schemeClr>
              </a:solidFill>
            </a:rPr>
            <a:t>No of clusters increases if the boundary points of cluster are similar to new action . Then the new action itself forms new cluster with boundary points.</a:t>
          </a:r>
        </a:p>
      </dgm:t>
    </dgm:pt>
    <dgm:pt modelId="{E65D1AB5-DA91-429A-AA2B-6443042C7116}" type="parTrans" cxnId="{4229616D-0B30-4C8A-914C-C770AC25F4CF}">
      <dgm:prSet/>
      <dgm:spPr/>
      <dgm:t>
        <a:bodyPr/>
        <a:lstStyle/>
        <a:p>
          <a:endParaRPr lang="en-US"/>
        </a:p>
      </dgm:t>
    </dgm:pt>
    <dgm:pt modelId="{308F166C-FFB3-47DA-B89E-F439DF90B520}" type="sibTrans" cxnId="{4229616D-0B30-4C8A-914C-C770AC25F4CF}">
      <dgm:prSet/>
      <dgm:spPr/>
      <dgm:t>
        <a:bodyPr/>
        <a:lstStyle/>
        <a:p>
          <a:endParaRPr lang="en-US"/>
        </a:p>
      </dgm:t>
    </dgm:pt>
    <dgm:pt modelId="{06EFAFF8-AA49-40CF-9BBC-7AC941DCB075}">
      <dgm:prSet phldrT="[Text]" custT="1"/>
      <dgm:spPr>
        <a:solidFill>
          <a:schemeClr val="accent1">
            <a:lumMod val="40000"/>
            <a:lumOff val="60000"/>
            <a:alpha val="50000"/>
          </a:schemeClr>
        </a:solidFill>
        <a:ln>
          <a:noFill/>
        </a:ln>
      </dgm:spPr>
      <dgm:t>
        <a:bodyPr/>
        <a:lstStyle/>
        <a:p>
          <a:r>
            <a:rPr lang="en-US" sz="1900" dirty="0">
              <a:solidFill>
                <a:schemeClr val="tx1"/>
              </a:solidFill>
            </a:rPr>
            <a:t>When no of clusters increases</a:t>
          </a:r>
        </a:p>
      </dgm:t>
    </dgm:pt>
    <dgm:pt modelId="{A0181A8A-87E6-4483-A087-FF165ADA1415}" type="sibTrans" cxnId="{66EC5C68-9DA5-43B3-AA6E-14E91AFE0431}">
      <dgm:prSet/>
      <dgm:spPr/>
      <dgm:t>
        <a:bodyPr/>
        <a:lstStyle/>
        <a:p>
          <a:endParaRPr lang="en-US"/>
        </a:p>
      </dgm:t>
    </dgm:pt>
    <dgm:pt modelId="{F862937C-98BE-4CF0-899C-98888EA9A521}" type="parTrans" cxnId="{66EC5C68-9DA5-43B3-AA6E-14E91AFE0431}">
      <dgm:prSet/>
      <dgm:spPr/>
      <dgm:t>
        <a:bodyPr/>
        <a:lstStyle/>
        <a:p>
          <a:endParaRPr lang="en-US"/>
        </a:p>
      </dgm:t>
    </dgm:pt>
    <dgm:pt modelId="{D6612E20-ED34-4BD5-9123-54E9EE5BDBD0}" type="pres">
      <dgm:prSet presAssocID="{BD17280B-FC62-43F6-8E59-40D3E4E7160F}" presName="rootNode" presStyleCnt="0">
        <dgm:presLayoutVars>
          <dgm:chMax/>
          <dgm:chPref/>
          <dgm:dir/>
          <dgm:animLvl val="lvl"/>
        </dgm:presLayoutVars>
      </dgm:prSet>
      <dgm:spPr/>
    </dgm:pt>
    <dgm:pt modelId="{B4B05896-9BC4-46B1-8C1D-323874E2C10D}" type="pres">
      <dgm:prSet presAssocID="{4BB700F2-5586-4F06-993B-61B69E8D5B2C}" presName="composite" presStyleCnt="0"/>
      <dgm:spPr/>
    </dgm:pt>
    <dgm:pt modelId="{857B4CA8-411B-47F9-AD8E-CC9E8998191B}" type="pres">
      <dgm:prSet presAssocID="{4BB700F2-5586-4F06-993B-61B69E8D5B2C}" presName="ParentText" presStyleLbl="node1" presStyleIdx="0" presStyleCnt="2" custScaleX="184315" custScaleY="299606" custLinFactY="-97174" custLinFactNeighborX="15877" custLinFactNeighborY="-100000">
        <dgm:presLayoutVars>
          <dgm:chMax val="1"/>
          <dgm:chPref val="1"/>
          <dgm:bulletEnabled val="1"/>
        </dgm:presLayoutVars>
      </dgm:prSet>
      <dgm:spPr/>
    </dgm:pt>
    <dgm:pt modelId="{105CEA98-93B9-4B2D-B9B9-9537AD997164}" type="pres">
      <dgm:prSet presAssocID="{4BB700F2-5586-4F06-993B-61B69E8D5B2C}" presName="Image" presStyleLbl="bgImgPlace1" presStyleIdx="0" presStyleCnt="2" custScaleX="205857" custScaleY="88780" custLinFactNeighborX="-453" custLinFactNeighborY="-4813"/>
      <dgm:spPr>
        <a:ln>
          <a:noFill/>
        </a:ln>
      </dgm:spPr>
    </dgm:pt>
    <dgm:pt modelId="{082F9D57-96B4-483D-A747-06D859B5D858}" type="pres">
      <dgm:prSet presAssocID="{4BB700F2-5586-4F06-993B-61B69E8D5B2C}" presName="ChildText" presStyleLbl="fgAcc1" presStyleIdx="0" presStyleCnt="2" custScaleX="491121" custScaleY="61751" custLinFactY="61299" custLinFactNeighborX="-40746" custLinFactNeighborY="100000">
        <dgm:presLayoutVars>
          <dgm:chMax val="0"/>
          <dgm:chPref val="0"/>
          <dgm:bulletEnabled val="1"/>
        </dgm:presLayoutVars>
      </dgm:prSet>
      <dgm:spPr/>
    </dgm:pt>
    <dgm:pt modelId="{7988FF66-6E7C-43B3-99C6-FA0558526D0B}" type="pres">
      <dgm:prSet presAssocID="{981C2505-640C-41BB-ABA6-7F585F8AFC4D}" presName="sibTrans" presStyleCnt="0"/>
      <dgm:spPr/>
    </dgm:pt>
    <dgm:pt modelId="{7A6D194E-D21C-4316-A81C-C09DEBC24A8D}" type="pres">
      <dgm:prSet presAssocID="{06EFAFF8-AA49-40CF-9BBC-7AC941DCB075}" presName="composite" presStyleCnt="0"/>
      <dgm:spPr/>
    </dgm:pt>
    <dgm:pt modelId="{494B1894-FA4F-4EC1-8E8E-68AEB4899B72}" type="pres">
      <dgm:prSet presAssocID="{06EFAFF8-AA49-40CF-9BBC-7AC941DCB075}" presName="ParentText" presStyleLbl="node1" presStyleIdx="1" presStyleCnt="2" custScaleX="170280" custScaleY="276537" custLinFactY="-100000" custLinFactNeighborX="39179" custLinFactNeighborY="-103893">
        <dgm:presLayoutVars>
          <dgm:chMax val="1"/>
          <dgm:chPref val="1"/>
          <dgm:bulletEnabled val="1"/>
        </dgm:presLayoutVars>
      </dgm:prSet>
      <dgm:spPr/>
    </dgm:pt>
    <dgm:pt modelId="{175B4889-8837-4A51-B8E4-43DED68FD91D}" type="pres">
      <dgm:prSet presAssocID="{06EFAFF8-AA49-40CF-9BBC-7AC941DCB075}" presName="Image" presStyleLbl="bgImgPlace1" presStyleIdx="1" presStyleCnt="2" custScaleX="207640" custScaleY="89236" custLinFactNeighborX="25798" custLinFactNeighborY="-3984"/>
      <dgm:spPr>
        <a:ln>
          <a:noFill/>
        </a:ln>
      </dgm:spPr>
    </dgm:pt>
    <dgm:pt modelId="{DDAD261B-380A-44B9-A99B-A72499989074}" type="pres">
      <dgm:prSet presAssocID="{06EFAFF8-AA49-40CF-9BBC-7AC941DCB075}" presName="ChildText" presStyleLbl="fgAcc1" presStyleIdx="1" presStyleCnt="2" custScaleX="568208" custScaleY="58040" custLinFactY="68098" custLinFactNeighborX="626" custLinFactNeighborY="100000">
        <dgm:presLayoutVars>
          <dgm:chMax val="0"/>
          <dgm:chPref val="0"/>
          <dgm:bulletEnabled val="1"/>
        </dgm:presLayoutVars>
      </dgm:prSet>
      <dgm:spPr/>
    </dgm:pt>
  </dgm:ptLst>
  <dgm:cxnLst>
    <dgm:cxn modelId="{A6C9023B-25D1-40C9-ACD9-7B058BC56855}" type="presOf" srcId="{001208AC-2B83-4157-8BC7-4F75F1BB185F}" destId="{082F9D57-96B4-483D-A747-06D859B5D858}" srcOrd="0" destOrd="0" presId="urn:microsoft.com/office/officeart/2008/layout/TitledPictureBlocks"/>
    <dgm:cxn modelId="{66EC5C68-9DA5-43B3-AA6E-14E91AFE0431}" srcId="{BD17280B-FC62-43F6-8E59-40D3E4E7160F}" destId="{06EFAFF8-AA49-40CF-9BBC-7AC941DCB075}" srcOrd="1" destOrd="0" parTransId="{F862937C-98BE-4CF0-899C-98888EA9A521}" sibTransId="{A0181A8A-87E6-4483-A087-FF165ADA1415}"/>
    <dgm:cxn modelId="{7D3F154A-43C1-42C2-A461-09848888C224}" type="presOf" srcId="{BD17280B-FC62-43F6-8E59-40D3E4E7160F}" destId="{D6612E20-ED34-4BD5-9123-54E9EE5BDBD0}" srcOrd="0" destOrd="0" presId="urn:microsoft.com/office/officeart/2008/layout/TitledPictureBlocks"/>
    <dgm:cxn modelId="{4229616D-0B30-4C8A-914C-C770AC25F4CF}" srcId="{06EFAFF8-AA49-40CF-9BBC-7AC941DCB075}" destId="{15F5427B-51A0-4B7F-9A84-EF39F600E081}" srcOrd="0" destOrd="0" parTransId="{E65D1AB5-DA91-429A-AA2B-6443042C7116}" sibTransId="{308F166C-FFB3-47DA-B89E-F439DF90B520}"/>
    <dgm:cxn modelId="{293C605A-0F05-4710-842B-DF6895DFB245}" srcId="{4BB700F2-5586-4F06-993B-61B69E8D5B2C}" destId="{001208AC-2B83-4157-8BC7-4F75F1BB185F}" srcOrd="0" destOrd="0" parTransId="{23E089A8-C021-4217-B1DD-E63492E4945F}" sibTransId="{348D66A9-1494-4296-8103-5209B65CA7F6}"/>
    <dgm:cxn modelId="{7471D784-4790-4A6C-947F-350A907943A0}" type="presOf" srcId="{15F5427B-51A0-4B7F-9A84-EF39F600E081}" destId="{DDAD261B-380A-44B9-A99B-A72499989074}" srcOrd="0" destOrd="0" presId="urn:microsoft.com/office/officeart/2008/layout/TitledPictureBlocks"/>
    <dgm:cxn modelId="{3DDB5A85-1963-42F8-95F7-F2E4AB815EA5}" type="presOf" srcId="{4BB700F2-5586-4F06-993B-61B69E8D5B2C}" destId="{857B4CA8-411B-47F9-AD8E-CC9E8998191B}" srcOrd="0" destOrd="0" presId="urn:microsoft.com/office/officeart/2008/layout/TitledPictureBlocks"/>
    <dgm:cxn modelId="{85840DAC-B92B-450B-ACC2-AD9143A56E86}" type="presOf" srcId="{06EFAFF8-AA49-40CF-9BBC-7AC941DCB075}" destId="{494B1894-FA4F-4EC1-8E8E-68AEB4899B72}" srcOrd="0" destOrd="0" presId="urn:microsoft.com/office/officeart/2008/layout/TitledPictureBlocks"/>
    <dgm:cxn modelId="{C70992EF-3BB1-4844-891C-2FACEA05E6F3}" srcId="{BD17280B-FC62-43F6-8E59-40D3E4E7160F}" destId="{4BB700F2-5586-4F06-993B-61B69E8D5B2C}" srcOrd="0" destOrd="0" parTransId="{EC1EA70F-65DC-4C32-BE40-6AE8550B4F5A}" sibTransId="{981C2505-640C-41BB-ABA6-7F585F8AFC4D}"/>
    <dgm:cxn modelId="{098B0552-B3CE-4FCF-81A3-7D34ABF12040}" type="presParOf" srcId="{D6612E20-ED34-4BD5-9123-54E9EE5BDBD0}" destId="{B4B05896-9BC4-46B1-8C1D-323874E2C10D}" srcOrd="0" destOrd="0" presId="urn:microsoft.com/office/officeart/2008/layout/TitledPictureBlocks"/>
    <dgm:cxn modelId="{0CCD1343-3463-4222-BEE8-94300DBD3FEB}" type="presParOf" srcId="{B4B05896-9BC4-46B1-8C1D-323874E2C10D}" destId="{857B4CA8-411B-47F9-AD8E-CC9E8998191B}" srcOrd="0" destOrd="0" presId="urn:microsoft.com/office/officeart/2008/layout/TitledPictureBlocks"/>
    <dgm:cxn modelId="{EB2EB5D4-769D-4E18-93FA-66C964CB0AB5}" type="presParOf" srcId="{B4B05896-9BC4-46B1-8C1D-323874E2C10D}" destId="{105CEA98-93B9-4B2D-B9B9-9537AD997164}" srcOrd="1" destOrd="0" presId="urn:microsoft.com/office/officeart/2008/layout/TitledPictureBlocks"/>
    <dgm:cxn modelId="{DF54F60A-AF19-4A6B-93B1-3D208F01EAD7}" type="presParOf" srcId="{B4B05896-9BC4-46B1-8C1D-323874E2C10D}" destId="{082F9D57-96B4-483D-A747-06D859B5D858}" srcOrd="2" destOrd="0" presId="urn:microsoft.com/office/officeart/2008/layout/TitledPictureBlocks"/>
    <dgm:cxn modelId="{FA6DB764-35D6-49F6-92BE-A7903438DCF2}" type="presParOf" srcId="{D6612E20-ED34-4BD5-9123-54E9EE5BDBD0}" destId="{7988FF66-6E7C-43B3-99C6-FA0558526D0B}" srcOrd="1" destOrd="0" presId="urn:microsoft.com/office/officeart/2008/layout/TitledPictureBlocks"/>
    <dgm:cxn modelId="{2F280672-AB37-4B69-8CE2-BB85B1DF3266}" type="presParOf" srcId="{D6612E20-ED34-4BD5-9123-54E9EE5BDBD0}" destId="{7A6D194E-D21C-4316-A81C-C09DEBC24A8D}" srcOrd="2" destOrd="0" presId="urn:microsoft.com/office/officeart/2008/layout/TitledPictureBlocks"/>
    <dgm:cxn modelId="{A418AAB6-8990-4DB4-ABB7-4D4F7F73F886}" type="presParOf" srcId="{7A6D194E-D21C-4316-A81C-C09DEBC24A8D}" destId="{494B1894-FA4F-4EC1-8E8E-68AEB4899B72}" srcOrd="0" destOrd="0" presId="urn:microsoft.com/office/officeart/2008/layout/TitledPictureBlocks"/>
    <dgm:cxn modelId="{9154CDFA-7D17-445D-AD5B-FDC791C9AA4B}" type="presParOf" srcId="{7A6D194E-D21C-4316-A81C-C09DEBC24A8D}" destId="{175B4889-8837-4A51-B8E4-43DED68FD91D}" srcOrd="1" destOrd="0" presId="urn:microsoft.com/office/officeart/2008/layout/TitledPictureBlocks"/>
    <dgm:cxn modelId="{DD6A8FD7-CB2E-4408-BAE2-EDA9337450AE}" type="presParOf" srcId="{7A6D194E-D21C-4316-A81C-C09DEBC24A8D}" destId="{DDAD261B-380A-44B9-A99B-A72499989074}" srcOrd="2" destOrd="0" presId="urn:microsoft.com/office/officeart/2008/layout/Titled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CEA98-93B9-4B2D-B9B9-9537AD997164}">
      <dsp:nvSpPr>
        <dsp:cNvPr id="0" name=""/>
        <dsp:cNvSpPr/>
      </dsp:nvSpPr>
      <dsp:spPr>
        <a:xfrm>
          <a:off x="0" y="1601597"/>
          <a:ext cx="3801131" cy="1388981"/>
        </a:xfrm>
        <a:prstGeom prst="rect">
          <a:avLst/>
        </a:prstGeom>
        <a:solidFill>
          <a:schemeClr val="accent1">
            <a:tint val="5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082F9D57-96B4-483D-A747-06D859B5D858}">
      <dsp:nvSpPr>
        <dsp:cNvPr id="0" name=""/>
        <dsp:cNvSpPr/>
      </dsp:nvSpPr>
      <dsp:spPr>
        <a:xfrm>
          <a:off x="514354" y="3452272"/>
          <a:ext cx="4300152" cy="562739"/>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accent1">
                  <a:lumMod val="50000"/>
                </a:schemeClr>
              </a:solidFill>
            </a:rPr>
            <a:t>no of clusters decreases if new action is similar to actions in two clusters, those the new action causes to merge the two cluster as a single one</a:t>
          </a:r>
        </a:p>
      </dsp:txBody>
      <dsp:txXfrm>
        <a:off x="530836" y="3468754"/>
        <a:ext cx="4267188" cy="529775"/>
      </dsp:txXfrm>
    </dsp:sp>
    <dsp:sp modelId="{857B4CA8-411B-47F9-AD8E-CC9E8998191B}">
      <dsp:nvSpPr>
        <dsp:cNvPr id="0" name=""/>
        <dsp:cNvSpPr/>
      </dsp:nvSpPr>
      <dsp:spPr>
        <a:xfrm>
          <a:off x="497531" y="490738"/>
          <a:ext cx="3403360" cy="807151"/>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When no of clusters decreases</a:t>
          </a:r>
        </a:p>
      </dsp:txBody>
      <dsp:txXfrm>
        <a:off x="497531" y="490738"/>
        <a:ext cx="3403360" cy="807151"/>
      </dsp:txXfrm>
    </dsp:sp>
    <dsp:sp modelId="{175B4889-8837-4A51-B8E4-43DED68FD91D}">
      <dsp:nvSpPr>
        <dsp:cNvPr id="0" name=""/>
        <dsp:cNvSpPr/>
      </dsp:nvSpPr>
      <dsp:spPr>
        <a:xfrm>
          <a:off x="6162197" y="1593679"/>
          <a:ext cx="3834054" cy="1396115"/>
        </a:xfrm>
        <a:prstGeom prst="rect">
          <a:avLst/>
        </a:prstGeom>
        <a:solidFill>
          <a:schemeClr val="accent1">
            <a:tint val="5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DDAD261B-380A-44B9-A99B-A72499989074}">
      <dsp:nvSpPr>
        <dsp:cNvPr id="0" name=""/>
        <dsp:cNvSpPr/>
      </dsp:nvSpPr>
      <dsp:spPr>
        <a:xfrm>
          <a:off x="6235939" y="3513820"/>
          <a:ext cx="4975110" cy="528921"/>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accent1">
                  <a:lumMod val="50000"/>
                </a:schemeClr>
              </a:solidFill>
            </a:rPr>
            <a:t>No of clusters increases if the boundary points of cluster are similar to new action . Then the new action itself forms new cluster with boundary points.</a:t>
          </a:r>
        </a:p>
      </dsp:txBody>
      <dsp:txXfrm>
        <a:off x="6251431" y="3529312"/>
        <a:ext cx="4944126" cy="497937"/>
      </dsp:txXfrm>
    </dsp:sp>
    <dsp:sp modelId="{494B1894-FA4F-4EC1-8E8E-68AEB4899B72}">
      <dsp:nvSpPr>
        <dsp:cNvPr id="0" name=""/>
        <dsp:cNvSpPr/>
      </dsp:nvSpPr>
      <dsp:spPr>
        <a:xfrm>
          <a:off x="6754201" y="486390"/>
          <a:ext cx="3144205" cy="745002"/>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When no of clusters increases</a:t>
          </a:r>
        </a:p>
      </dsp:txBody>
      <dsp:txXfrm>
        <a:off x="6754201" y="486390"/>
        <a:ext cx="3144205" cy="745002"/>
      </dsp:txXfrm>
    </dsp:sp>
  </dsp:spTree>
</dsp:drawing>
</file>

<file path=ppt/diagrams/layout1.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7/26/2022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7:46.0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4T11:49:57.819"/>
    </inkml:context>
    <inkml:brush xml:id="br0">
      <inkml:brushProperty name="width" value="0.35" units="cm"/>
      <inkml:brushProperty name="height" value="0.35" units="cm"/>
      <inkml:brushProperty name="color" value="#FFFFFF"/>
    </inkml:brush>
  </inkml:definitions>
  <inkml:trace contextRef="#ctx0" brushRef="#br0">750 1 24575,'-43'16'0,"20"-6"0,-102 27 0,114-35 0,-2 0 0,-1 1 0,1 0 0,0 1 0,0 0 0,0 1 0,-14 8 0,27-12 0,-1-1 0,1 0 0,0 1 0,0-1 0,-1 0 0,1 1 0,0-1 0,0 0 0,-1 1 0,1-1 0,0 0 0,0 1 0,0-1 0,0 1 0,0-1 0,-1 0 0,1 1 0,0-1 0,0 1 0,0-1 0,0 0 0,0 1 0,0-1 0,0 1 0,1-1 0,-1 0 0,0 1 0,0-1 0,0 1 0,0-1 0,0 0 0,1 1 0,-1-1 0,0 0 0,0 1 0,1-1 0,-1 0 0,0 1 0,0-1 0,1 0 0,-1 1 0,0-1 0,1 0 0,-1 0 0,0 0 0,1 1 0,-1-1 0,1 0 0,-1 0 0,0 0 0,1 0 0,0 0 0,27 12 0,-20-9 0,-2-1 0,23 13 0,-28-14 0,-1-1 0,0 1 0,1-1 0,-1 1 0,0-1 0,1 1 0,-1-1 0,0 1 0,0-1 0,0 1 0,1-1 0,-1 1 0,0 0 0,0-1 0,0 1 0,0-1 0,0 1 0,0-1 0,0 1 0,0 0 0,0-1 0,0 1 0,0-1 0,0 1 0,-1 0 0,1-1 0,0 1 0,0-1 0,-1 1 0,1-1 0,0 1 0,-1-1 0,1 1 0,0-1 0,-1 1 0,1-1 0,-1 0 0,1 1 0,-1-1 0,1 0 0,0 1 0,-1-1 0,0 0 0,1 1 0,-1-1 0,1 0 0,-1 0 0,1 0 0,-1 0 0,1 0 0,-2 1 0,-6 3 0,-1-1 0,1 0 0,-1 0 0,0 0 0,0-1 0,0 0 0,0-1 0,-10 0 0,-82-2 0,56 0 0,15 0 0,0 1 0,0 1 0,0 2 0,0 1 0,1 1 0,0 2 0,-36 13 0,288-81 0,-64 29 0,-92 17 0,1 4 0,0 2 0,98 1 0,-140 9 0,-1 1 0,1 1 0,-1 2 0,1 0 0,-2 2 0,1 0 0,31 16 0,-54-23 0,0 1 0,0-1 0,0 1 0,0 0 0,0 0 0,-1 0 0,1 0 0,0 0 0,-1 1 0,1-1 0,-1 0 0,1 1 0,-1-1 0,1 1 0,-1-1 0,0 1 0,0 0 0,0 0 0,0-1 0,0 1 0,0 0 0,-1 0 0,1 0 0,-1 0 0,1 0 0,-1 2 0,0-2 0,-1 0 0,0 0 0,1-1 0,-1 1 0,0 0 0,0-1 0,0 1 0,-1 0 0,1-1 0,0 0 0,-1 1 0,1-1 0,-1 0 0,1 0 0,-1 1 0,1-1 0,-1 0 0,0-1 0,0 1 0,1 0 0,-1 0 0,0-1 0,0 1 0,0-1 0,0 0 0,0 1 0,-3-1 0,-18 3-682,-47-1-1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4T11:50:34.115"/>
    </inkml:context>
    <inkml:brush xml:id="br0">
      <inkml:brushProperty name="width" value="0.35" units="cm"/>
      <inkml:brushProperty name="height" value="0.35" units="cm"/>
      <inkml:brushProperty name="color" value="#FFFFFF"/>
    </inkml:brush>
  </inkml:definitions>
  <inkml:trace contextRef="#ctx0" brushRef="#br0">668 68 24575,'0'-1'0,"-1"0"0,1-1 0,-1 1 0,0-1 0,1 1 0,-1 0 0,0 0 0,0-1 0,0 1 0,0 0 0,0 0 0,0 0 0,0 0 0,-1 0 0,1 0 0,0 1 0,-1-1 0,1 0 0,0 1 0,-1-1 0,1 1 0,-1-1 0,1 1 0,-1-1 0,1 1 0,-1 0 0,-1 0 0,-50-6 0,47 6 0,0-1 0,-37-1 0,-84-16 0,77 10-13,0 3 0,-1 1 0,-94 6 0,41 1-1300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7:49.3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1967 35,'-4'-3,"0"0,0 0,-1 0,1 1,0 0,-1 0,1 0,-1 0,0 1,0 0,-8-1,-60-4,54 6,-314-2,170 3,-131 15,40 0,-209-15,243-1,210 0,0 0,0 1,1 0,-1 1,-19 6,21-4,10 0,26 0,564 6,-371-12,-83 3,37 1,206-25,-357 19,44-15,-51 14,1 0,-1 0,1 2,29-2,13 5,-33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7:51.0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1345 30,'-5'0,"-8"0,-6 0,-6 0,-4 0,-7 0,-20 0,-33 0,-39 0,-35 0,-17 0,1-6,24-1,35 0,31 1,31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7:55.48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1672 0,'-5'1,"0"0,1 1,0-1,-1 1,1 0,0 0,0 1,0-1,-6 5,-11 7,-256 141,-570 295,810-430,0 1,-42 33,-5 4,49-34,2 2,1 1,1 1,1 2,-37 48,54-61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8:06.0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8:06.9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914 0,'0'1,"0"0,-1 0,1 0,0 0,-1-1,1 1,0 0,-1 0,1 0,-1-1,1 1,-1 0,1 0,-1-1,0 1,1-1,-1 1,0-1,0 1,1-1,-1 1,0-1,0 1,0-1,0 0,1 1,-3-1,-28 6,26-6,-125 10,-169-9,141-3,-114 0,767 4,466-4,-619-16,-277 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8:08.2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7001 4778,'-5'-3,"0"-1,0 1,1-1,-1-1,1 1,-1-1,1 1,1-1,-7-10,-4-6,-211-348,81 122,109 192,-14-28,-4 3,-71-81,114 151,0 1,0 1,-1-1,0 2,-1 0,1 0,-1 1,-20-7,-4-3,-280-143,-1114-522,788 435,519 209,-1 6,-2 5,-171-14,188 36,75 6,20-1,15-2,69-16,238-58,265-72,201-65,2314-709,-2642 773,-155 47,-262 91,-1 0,-1-2,30-17,-57 29,0 0,1 0,-1 0,1-1,-1 1,0 0,1 0,-1 0,0-1,1 1,-1 0,0 0,1-1,-1 1,0 0,1-1,-1 1,0 0,0-1,0 1,1 0,-1-1,0 1,0 0,0-1,0 1,0-1,1 1,-1-1,0 1,0 0,0-1,0 1,0-1,-1 1,1 0,0-1,0 1,0-1,0 1,0 0,0-1,-1 1,1 0,0-1,0 1,-1 0,1-1,0 1,0 0,-1-1,1 1,0 0,-1 0,0-1,-5-1,0 0,0 1,-1-1,1 1,-1 1,-10-1,-309 17,-302 57,-266 75,-195 90,-45 64,-1905 780,2411-798,196-66,168-69,229-127,-56 43,90-64,-1 0,1 0,0 0,0 0,0 0,0 0,0 1,0-1,0 0,0 1,0-1,1 0,-1 1,0 2,1-4,1 1,-1-1,1 0,-1 1,1-1,-1 1,1-1,0 0,-1 1,1-1,0 0,-1 0,1 0,-1 0,1 1,0-1,-1 0,1 0,0 0,-1 0,1 0,0 0,-1-1,1 1,0 0,-1 0,1 0,0-1,0 1,32-10,0-1,54-25,227-123,140-107,107-96,907-765,-1106 788,-89 43,-203 211,-4-2,98-168,-164 254,52-106,-48 98,-1-1,0 1,0-1,-1 1,-1-1,0 0,0 0,-1-17,0 24,-1 0,1 0,-1 0,0 0,0 0,0 0,0 0,0 1,0-1,-1 0,0 1,1-1,-4-3,-27-14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4T11:48:09.1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543 1,'-57'269,"-157"1366,97 31,52-661,34-609,-26 532,56-874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4T11:49:51.898"/>
    </inkml:context>
    <inkml:brush xml:id="br0">
      <inkml:brushProperty name="width" value="0.35" units="cm"/>
      <inkml:brushProperty name="height" value="0.35" units="cm"/>
      <inkml:brushProperty name="color" value="#FFFFFF"/>
    </inkml:brush>
  </inkml:definitions>
  <inkml:trace contextRef="#ctx0" brushRef="#br0">1302 1 24575,'-39'1'0,"0"3"0,-51 10 0,11-1 0,-582 103 0,647-112 0,-1-1 0,1 0 0,-1-1 0,0-1 0,0 0 0,-29-3 0,44 2 0,-1 0 0,1 0 0,0 0 0,-1 0 0,1 0 0,0 0 0,-1 0 0,1 0 0,0 0 0,-1 0 0,1-1 0,0 1 0,-1 0 0,1 0 0,0 0 0,-1 0 0,1 0 0,0 0 0,0-1 0,-1 1 0,1 0 0,0 0 0,0 0 0,-1-1 0,1 1 0,0 0 0,0 0 0,0-1 0,0 1 0,-1 0 0,1-1 0,0 1 0,0 0 0,0-1 0,0 1 0,0 0 0,0 0 0,0-1 0,0 0 0,9-8 0,-1-2 0,-9 10 0,1 1 0,-1-1 0,0 0 0,0 1 0,1-1 0,-1 1 0,0-1 0,0 1 0,0 0 0,0-1 0,0 1 0,0 0 0,0 0 0,0 0 0,0-1 0,0 1 0,0 0 0,0 0 0,0 0 0,0 1 0,-1-1 0,-246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7/26/2022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10</a:t>
            </a:fld>
            <a:endParaRPr lang="en-US" dirty="0"/>
          </a:p>
        </p:txBody>
      </p:sp>
    </p:spTree>
    <p:extLst>
      <p:ext uri="{BB962C8B-B14F-4D97-AF65-F5344CB8AC3E}">
        <p14:creationId xmlns:p14="http://schemas.microsoft.com/office/powerpoint/2010/main" val="1636345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12</a:t>
            </a:fld>
            <a:endParaRPr lang="en-US" dirty="0"/>
          </a:p>
        </p:txBody>
      </p:sp>
    </p:spTree>
    <p:extLst>
      <p:ext uri="{BB962C8B-B14F-4D97-AF65-F5344CB8AC3E}">
        <p14:creationId xmlns:p14="http://schemas.microsoft.com/office/powerpoint/2010/main" val="1385041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40</a:t>
            </a:fld>
            <a:endParaRPr lang="en-US" dirty="0"/>
          </a:p>
        </p:txBody>
      </p:sp>
    </p:spTree>
    <p:extLst>
      <p:ext uri="{BB962C8B-B14F-4D97-AF65-F5344CB8AC3E}">
        <p14:creationId xmlns:p14="http://schemas.microsoft.com/office/powerpoint/2010/main" val="387133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a:t>
            </a:fld>
            <a:endParaRPr lang="en-US" dirty="0"/>
          </a:p>
        </p:txBody>
      </p:sp>
    </p:spTree>
    <p:extLst>
      <p:ext uri="{BB962C8B-B14F-4D97-AF65-F5344CB8AC3E}">
        <p14:creationId xmlns:p14="http://schemas.microsoft.com/office/powerpoint/2010/main" val="274752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5</a:t>
            </a:fld>
            <a:endParaRPr lang="en-US" dirty="0"/>
          </a:p>
        </p:txBody>
      </p:sp>
    </p:spTree>
    <p:extLst>
      <p:ext uri="{BB962C8B-B14F-4D97-AF65-F5344CB8AC3E}">
        <p14:creationId xmlns:p14="http://schemas.microsoft.com/office/powerpoint/2010/main" val="53240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6</a:t>
            </a:fld>
            <a:endParaRPr lang="en-US" dirty="0"/>
          </a:p>
        </p:txBody>
      </p:sp>
    </p:spTree>
    <p:extLst>
      <p:ext uri="{BB962C8B-B14F-4D97-AF65-F5344CB8AC3E}">
        <p14:creationId xmlns:p14="http://schemas.microsoft.com/office/powerpoint/2010/main" val="390463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7</a:t>
            </a:fld>
            <a:endParaRPr lang="en-US" dirty="0"/>
          </a:p>
        </p:txBody>
      </p:sp>
    </p:spTree>
    <p:extLst>
      <p:ext uri="{BB962C8B-B14F-4D97-AF65-F5344CB8AC3E}">
        <p14:creationId xmlns:p14="http://schemas.microsoft.com/office/powerpoint/2010/main" val="3405182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8</a:t>
            </a:fld>
            <a:endParaRPr lang="en-US" dirty="0"/>
          </a:p>
        </p:txBody>
      </p:sp>
    </p:spTree>
    <p:extLst>
      <p:ext uri="{BB962C8B-B14F-4D97-AF65-F5344CB8AC3E}">
        <p14:creationId xmlns:p14="http://schemas.microsoft.com/office/powerpoint/2010/main" val="145534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9</a:t>
            </a:fld>
            <a:endParaRPr lang="en-US" dirty="0"/>
          </a:p>
        </p:txBody>
      </p:sp>
    </p:spTree>
    <p:extLst>
      <p:ext uri="{BB962C8B-B14F-4D97-AF65-F5344CB8AC3E}">
        <p14:creationId xmlns:p14="http://schemas.microsoft.com/office/powerpoint/2010/main" val="197765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7/26/2022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7/26/2022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7/26/2022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7/26/2022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7/26/2022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7/26/2022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7/26/2022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7/26/2022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7/26/2022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03176FD-E365-4307-A1BF-FBA56929E02D}" type="datetime1">
              <a:rPr lang="en-US" smtClean="0"/>
              <a:t>7/26/2022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7/26/2022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7/26/2022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7/26/2022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7/26/2022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picciano.commons.gc.cuny.edu/2018/11/19/artificial-intelligence-and-a-machine-that-can-finish-your-sentenc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rive.google.com/file/d/1_7cfrAywRvdw7BbMpaDI9JgKusaMCuRJ/view?usp=sharing"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image" Target="../media/image2.jp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7.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2.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customXml" Target="../ink/ink4.xml"/><Relationship Id="rId24" Type="http://schemas.openxmlformats.org/officeDocument/2006/relationships/image" Target="../media/image13.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6.png"/><Relationship Id="rId19" Type="http://schemas.openxmlformats.org/officeDocument/2006/relationships/customXml" Target="../ink/ink8.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 Id="rId22"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rive.google.com/file/d/1_7cfrAywRvdw7BbMpaDI9JgKusaMCuRJ/view?usp=sharing"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www.blacklistednews.com/article/72046/futurist-predicts-ai-will-take-jobs-benefiting-the-rich-but-not.html"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image" Target="../media/image8.wmf"/><Relationship Id="rId5" Type="http://schemas.openxmlformats.org/officeDocument/2006/relationships/diagramLayout" Target="../diagrams/layout1.xml"/><Relationship Id="rId10" Type="http://schemas.openxmlformats.org/officeDocument/2006/relationships/oleObject" Target="../embeddings/oleObject1.bin"/><Relationship Id="rId4" Type="http://schemas.openxmlformats.org/officeDocument/2006/relationships/diagramData" Target="../diagrams/data1.xml"/><Relationship Id="rId9"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2860433" y="5245429"/>
            <a:ext cx="7137263" cy="1280161"/>
          </a:xfrm>
        </p:spPr>
        <p:txBody>
          <a:bodyPr anchor="ctr">
            <a:normAutofit/>
          </a:bodyPr>
          <a:lstStyle/>
          <a:p>
            <a:pPr algn="ctr"/>
            <a:r>
              <a:rPr lang="en-US" sz="4800" dirty="0">
                <a:solidFill>
                  <a:srgbClr val="FFFFFF"/>
                </a:solidFill>
              </a:rPr>
              <a:t>Protocol</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6590300" y="5726780"/>
            <a:ext cx="3073745" cy="1188721"/>
          </a:xfrm>
        </p:spPr>
        <p:txBody>
          <a:bodyPr anchor="ctr">
            <a:normAutofit/>
          </a:bodyPr>
          <a:lstStyle/>
          <a:p>
            <a:r>
              <a:rPr lang="en-US" sz="1500" dirty="0"/>
              <a:t>AGI</a:t>
            </a:r>
          </a:p>
        </p:txBody>
      </p:sp>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0" y="-1893"/>
            <a:ext cx="12192000" cy="491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2" name="Title 1">
            <a:extLst>
              <a:ext uri="{FF2B5EF4-FFF2-40B4-BE49-F238E27FC236}">
                <a16:creationId xmlns:a16="http://schemas.microsoft.com/office/drawing/2014/main" id="{3DC6CC32-12E2-40AB-91E7-E065E3B54AA8}"/>
              </a:ext>
            </a:extLst>
          </p:cNvPr>
          <p:cNvSpPr>
            <a:spLocks noGrp="1"/>
          </p:cNvSpPr>
          <p:nvPr>
            <p:ph type="title"/>
          </p:nvPr>
        </p:nvSpPr>
        <p:spPr/>
        <p:txBody>
          <a:bodyPr/>
          <a:lstStyle/>
          <a:p>
            <a:r>
              <a:rPr lang="en-US" dirty="0"/>
              <a:t>Sampling</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07E4EFA2-11B3-0828-C160-5A72F122C959}"/>
                  </a:ext>
                </a:extLst>
              </p:cNvPr>
              <p:cNvSpPr>
                <a:spLocks noGrp="1"/>
              </p:cNvSpPr>
              <p:nvPr>
                <p:ph sz="half" idx="2"/>
              </p:nvPr>
            </p:nvSpPr>
            <p:spPr>
              <a:xfrm>
                <a:off x="1080347" y="2100263"/>
                <a:ext cx="10058400" cy="3993939"/>
              </a:xfrm>
            </p:spPr>
            <p:txBody>
              <a:bodyPr>
                <a:normAutofit lnSpcReduction="10000"/>
              </a:bodyPr>
              <a:lstStyle/>
              <a:p>
                <a:pPr>
                  <a:buFont typeface="Wingdings" panose="05000000000000000000" pitchFamily="2" charset="2"/>
                  <a:buChar char="Ø"/>
                </a:pPr>
                <a:r>
                  <a:rPr lang="en-IN" dirty="0"/>
                  <a:t>Training Data size = 50 (Brain Tumour Dataset) to form initial clusters.</a:t>
                </a:r>
              </a:p>
              <a:p>
                <a:pPr>
                  <a:buFont typeface="Wingdings" panose="05000000000000000000" pitchFamily="2" charset="2"/>
                  <a:buChar char="Ø"/>
                </a:pPr>
                <a:r>
                  <a:rPr lang="en-IN" dirty="0"/>
                  <a:t>No of Episodes = 10</a:t>
                </a:r>
              </a:p>
              <a:p>
                <a:pPr>
                  <a:buFont typeface="Wingdings" panose="05000000000000000000" pitchFamily="2" charset="2"/>
                  <a:buChar char="Ø"/>
                </a:pPr>
                <a:r>
                  <a:rPr lang="en-IN" dirty="0"/>
                  <a:t>Actor Critic Network size: - Input Layer=(1,1) , Hidden Layer1=(1,256), Hidden Layer2=(256,256), Output Layer=(256,1)</a:t>
                </a:r>
              </a:p>
              <a:p>
                <a:pPr>
                  <a:buFont typeface="Wingdings" panose="05000000000000000000" pitchFamily="2" charset="2"/>
                  <a:buChar char="Ø"/>
                </a:pPr>
                <a:r>
                  <a:rPr lang="en-IN" dirty="0"/>
                  <a:t>No of steps in each episode = 20</a:t>
                </a:r>
              </a:p>
              <a:p>
                <a:pPr>
                  <a:buFont typeface="Wingdings" panose="05000000000000000000" pitchFamily="2" charset="2"/>
                  <a:buChar char="Ø"/>
                </a:pPr>
                <a:r>
                  <a:rPr lang="en-IN" dirty="0"/>
                  <a:t>Store total reward for each episode in an a list for both experiments i.e., with feedback and without feedback.</a:t>
                </a:r>
              </a:p>
              <a:p>
                <a:pPr>
                  <a:buFont typeface="Wingdings" panose="05000000000000000000" pitchFamily="2" charset="2"/>
                  <a:buChar char="Ø"/>
                </a:pPr>
                <a:r>
                  <a:rPr lang="en-IN" dirty="0"/>
                  <a:t>Then calculate the average reward for each episode using the following formula ,</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𝑎𝑣𝑒𝑟𝑎𝑔𝑒</m:t>
                      </m:r>
                      <m:r>
                        <a:rPr lang="en-IN" b="0" i="1" smtClean="0">
                          <a:latin typeface="Cambria Math" panose="02040503050406030204" pitchFamily="18" charset="0"/>
                        </a:rPr>
                        <m:t>_</m:t>
                      </m:r>
                      <m:r>
                        <a:rPr lang="en-IN" b="0" i="1" smtClean="0">
                          <a:latin typeface="Cambria Math" panose="02040503050406030204" pitchFamily="18" charset="0"/>
                        </a:rPr>
                        <m:t>𝑟𝑒𝑤𝑎𝑟𝑑</m:t>
                      </m:r>
                      <m:r>
                        <a:rPr lang="en-IN" b="0" i="1" smtClean="0">
                          <a:latin typeface="Cambria Math" panose="02040503050406030204" pitchFamily="18" charset="0"/>
                        </a:rPr>
                        <m:t>=</m:t>
                      </m:r>
                      <m:r>
                        <a:rPr lang="en-IN" b="0" i="1" smtClean="0">
                          <a:latin typeface="Cambria Math" panose="02040503050406030204" pitchFamily="18" charset="0"/>
                        </a:rPr>
                        <m:t>𝑠𝑢𝑚</m:t>
                      </m:r>
                      <m:r>
                        <a:rPr lang="en-IN" b="0" i="1" smtClean="0">
                          <a:latin typeface="Cambria Math" panose="02040503050406030204" pitchFamily="18" charset="0"/>
                        </a:rPr>
                        <m:t>_</m:t>
                      </m:r>
                      <m:r>
                        <a:rPr lang="en-IN" b="0" i="1" smtClean="0">
                          <a:latin typeface="Cambria Math" panose="02040503050406030204" pitchFamily="18" charset="0"/>
                        </a:rPr>
                        <m:t>𝑜𝑓</m:t>
                      </m:r>
                      <m:r>
                        <a:rPr lang="en-IN" b="0" i="1" smtClean="0">
                          <a:latin typeface="Cambria Math" panose="02040503050406030204" pitchFamily="18" charset="0"/>
                        </a:rPr>
                        <m:t>_</m:t>
                      </m:r>
                      <m:r>
                        <a:rPr lang="en-IN" b="0" i="1" smtClean="0">
                          <a:latin typeface="Cambria Math" panose="02040503050406030204" pitchFamily="18" charset="0"/>
                        </a:rPr>
                        <m:t>𝑡𝑜𝑡𝑎𝑙</m:t>
                      </m:r>
                      <m:r>
                        <a:rPr lang="en-IN" b="0" i="1" smtClean="0">
                          <a:latin typeface="Cambria Math" panose="02040503050406030204" pitchFamily="18" charset="0"/>
                        </a:rPr>
                        <m:t>_</m:t>
                      </m:r>
                      <m:r>
                        <a:rPr lang="en-IN" b="0" i="1" smtClean="0">
                          <a:latin typeface="Cambria Math" panose="02040503050406030204" pitchFamily="18" charset="0"/>
                        </a:rPr>
                        <m:t>𝑟𝑒𝑤𝑎𝑟𝑑</m:t>
                      </m:r>
                      <m:r>
                        <a:rPr lang="en-IN" b="0" i="1" smtClean="0">
                          <a:latin typeface="Cambria Math" panose="02040503050406030204" pitchFamily="18" charset="0"/>
                        </a:rPr>
                        <m:t>_</m:t>
                      </m:r>
                      <m:r>
                        <a:rPr lang="en-IN" b="0" i="1" smtClean="0">
                          <a:latin typeface="Cambria Math" panose="02040503050406030204" pitchFamily="18" charset="0"/>
                        </a:rPr>
                        <m:t>𝑖𝑛</m:t>
                      </m:r>
                      <m:r>
                        <a:rPr lang="en-IN" b="0" i="1" smtClean="0">
                          <a:latin typeface="Cambria Math" panose="02040503050406030204" pitchFamily="18" charset="0"/>
                        </a:rPr>
                        <m:t>_</m:t>
                      </m:r>
                      <m:r>
                        <a:rPr lang="en-IN" b="0" i="1" smtClean="0">
                          <a:latin typeface="Cambria Math" panose="02040503050406030204" pitchFamily="18" charset="0"/>
                        </a:rPr>
                        <m:t>𝑒𝑎𝑐h</m:t>
                      </m:r>
                      <m:r>
                        <a:rPr lang="en-IN" b="0" i="1" smtClean="0">
                          <a:latin typeface="Cambria Math" panose="02040503050406030204" pitchFamily="18" charset="0"/>
                        </a:rPr>
                        <m:t>_</m:t>
                      </m:r>
                      <m:r>
                        <a:rPr lang="en-IN" b="0" i="1" smtClean="0">
                          <a:latin typeface="Cambria Math" panose="02040503050406030204" pitchFamily="18" charset="0"/>
                        </a:rPr>
                        <m:t>𝑒𝑝𝑖𝑠𝑜𝑑𝑒</m:t>
                      </m:r>
                      <m:r>
                        <a:rPr lang="en-IN" b="0" i="1" smtClean="0">
                          <a:latin typeface="Cambria Math" panose="02040503050406030204" pitchFamily="18" charset="0"/>
                        </a:rPr>
                        <m:t>/</m:t>
                      </m:r>
                      <m:r>
                        <a:rPr lang="en-IN" b="0" i="1" smtClean="0">
                          <a:latin typeface="Cambria Math" panose="02040503050406030204" pitchFamily="18" charset="0"/>
                        </a:rPr>
                        <m:t>𝑁𝑢𝑚𝑏𝑒𝑟</m:t>
                      </m:r>
                      <m:r>
                        <a:rPr lang="en-IN" b="0" i="1" smtClean="0">
                          <a:latin typeface="Cambria Math" panose="02040503050406030204" pitchFamily="18" charset="0"/>
                        </a:rPr>
                        <m:t>_</m:t>
                      </m:r>
                      <m:r>
                        <a:rPr lang="en-IN" b="0" i="1" smtClean="0">
                          <a:latin typeface="Cambria Math" panose="02040503050406030204" pitchFamily="18" charset="0"/>
                        </a:rPr>
                        <m:t>𝑜𝑓𝑒𝑝𝑖𝑠𝑜𝑑𝑒𝑠</m:t>
                      </m:r>
                    </m:oMath>
                  </m:oMathPara>
                </a14:m>
                <a:endParaRPr lang="en-IN" b="0" dirty="0"/>
              </a:p>
              <a:p>
                <a:pPr>
                  <a:buFont typeface="Wingdings" panose="05000000000000000000" pitchFamily="2" charset="2"/>
                  <a:buChar char="Ø"/>
                </a:pPr>
                <a:r>
                  <a:rPr lang="en-IN" dirty="0"/>
                  <a:t>Store average reward for each episode for each episode = 1 to no of episodes i.e., calculate average reward for each episode by taking total reward of first episode, then taking the total reward of 2 episodes and soon which means calculating the average reward for each episode after every episode.</a:t>
                </a:r>
              </a:p>
              <a:p>
                <a:pPr>
                  <a:buFont typeface="Wingdings" panose="05000000000000000000" pitchFamily="2" charset="2"/>
                  <a:buChar char="Ø"/>
                </a:pPr>
                <a:r>
                  <a:rPr lang="en-IN" dirty="0"/>
                  <a:t>Do this with feedback and without feedback.</a:t>
                </a:r>
              </a:p>
            </p:txBody>
          </p:sp>
        </mc:Choice>
        <mc:Fallback xmlns="">
          <p:sp>
            <p:nvSpPr>
              <p:cNvPr id="7" name="Content Placeholder 6">
                <a:extLst>
                  <a:ext uri="{FF2B5EF4-FFF2-40B4-BE49-F238E27FC236}">
                    <a16:creationId xmlns:a16="http://schemas.microsoft.com/office/drawing/2014/main" id="{07E4EFA2-11B3-0828-C160-5A72F122C959}"/>
                  </a:ext>
                </a:extLst>
              </p:cNvPr>
              <p:cNvSpPr>
                <a:spLocks noGrp="1" noRot="1" noChangeAspect="1" noMove="1" noResize="1" noEditPoints="1" noAdjustHandles="1" noChangeArrowheads="1" noChangeShapeType="1" noTextEdit="1"/>
              </p:cNvSpPr>
              <p:nvPr>
                <p:ph sz="half" idx="2"/>
              </p:nvPr>
            </p:nvSpPr>
            <p:spPr>
              <a:xfrm>
                <a:off x="1080347" y="2100263"/>
                <a:ext cx="10058400" cy="3993939"/>
              </a:xfrm>
              <a:blipFill>
                <a:blip r:embed="rId3"/>
                <a:stretch>
                  <a:fillRect l="-1152" t="-1069"/>
                </a:stretch>
              </a:blipFill>
            </p:spPr>
            <p:txBody>
              <a:bodyPr/>
              <a:lstStyle/>
              <a:p>
                <a:r>
                  <a:rPr lang="en-IN">
                    <a:noFill/>
                  </a:rPr>
                  <a:t> </a:t>
                </a:r>
              </a:p>
            </p:txBody>
          </p:sp>
        </mc:Fallback>
      </mc:AlternateContent>
    </p:spTree>
    <p:extLst>
      <p:ext uri="{BB962C8B-B14F-4D97-AF65-F5344CB8AC3E}">
        <p14:creationId xmlns:p14="http://schemas.microsoft.com/office/powerpoint/2010/main" val="257034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F9F0-75CF-32D0-3C8E-6E0F1DA35B66}"/>
              </a:ext>
            </a:extLst>
          </p:cNvPr>
          <p:cNvSpPr>
            <a:spLocks noGrp="1"/>
          </p:cNvSpPr>
          <p:nvPr>
            <p:ph type="title"/>
          </p:nvPr>
        </p:nvSpPr>
        <p:spPr/>
        <p:txBody>
          <a:bodyPr/>
          <a:lstStyle/>
          <a:p>
            <a:r>
              <a:rPr lang="en-US" b="1" i="1" dirty="0">
                <a:solidFill>
                  <a:schemeClr val="accent1">
                    <a:lumMod val="50000"/>
                  </a:schemeClr>
                </a:solidFill>
              </a:rPr>
              <a:t>Average Rewards per episode Flow chart</a:t>
            </a:r>
            <a:endParaRPr lang="en-IN" b="1" i="1" dirty="0">
              <a:solidFill>
                <a:schemeClr val="accent1">
                  <a:lumMod val="50000"/>
                </a:schemeClr>
              </a:solidFill>
            </a:endParaRPr>
          </a:p>
        </p:txBody>
      </p:sp>
      <p:pic>
        <p:nvPicPr>
          <p:cNvPr id="10" name="Content Placeholder 9">
            <a:extLst>
              <a:ext uri="{FF2B5EF4-FFF2-40B4-BE49-F238E27FC236}">
                <a16:creationId xmlns:a16="http://schemas.microsoft.com/office/drawing/2014/main" id="{61D0CE84-E432-40AF-EE91-030F80265C1F}"/>
              </a:ext>
            </a:extLst>
          </p:cNvPr>
          <p:cNvPicPr>
            <a:picLocks noGrp="1" noChangeAspect="1"/>
          </p:cNvPicPr>
          <p:nvPr>
            <p:ph sz="quarter" idx="4"/>
          </p:nvPr>
        </p:nvPicPr>
        <p:blipFill>
          <a:blip r:embed="rId2"/>
          <a:stretch>
            <a:fillRect/>
          </a:stretch>
        </p:blipFill>
        <p:spPr>
          <a:xfrm>
            <a:off x="643051" y="1843088"/>
            <a:ext cx="10905457" cy="3986211"/>
          </a:xfrm>
          <a:prstGeom prst="rect">
            <a:avLst/>
          </a:prstGeom>
        </p:spPr>
      </p:pic>
      <p:sp>
        <p:nvSpPr>
          <p:cNvPr id="7" name="Footer Placeholder 6">
            <a:extLst>
              <a:ext uri="{FF2B5EF4-FFF2-40B4-BE49-F238E27FC236}">
                <a16:creationId xmlns:a16="http://schemas.microsoft.com/office/drawing/2014/main" id="{0D8E4865-131D-8A2B-485C-3C1D66456685}"/>
              </a:ext>
            </a:extLst>
          </p:cNvPr>
          <p:cNvSpPr>
            <a:spLocks noGrp="1"/>
          </p:cNvSpPr>
          <p:nvPr>
            <p:ph type="ftr" sz="quarter" idx="11"/>
          </p:nvPr>
        </p:nvSpPr>
        <p:spPr/>
        <p:txBody>
          <a:bodyPr/>
          <a:lstStyle/>
          <a:p>
            <a:r>
              <a:rPr lang="en-US"/>
              <a:t>TEACH A COURSE</a:t>
            </a:r>
            <a:endParaRPr lang="en-US" dirty="0"/>
          </a:p>
        </p:txBody>
      </p:sp>
      <p:sp>
        <p:nvSpPr>
          <p:cNvPr id="8" name="Slide Number Placeholder 7">
            <a:extLst>
              <a:ext uri="{FF2B5EF4-FFF2-40B4-BE49-F238E27FC236}">
                <a16:creationId xmlns:a16="http://schemas.microsoft.com/office/drawing/2014/main" id="{A9D9F4C9-6B1A-0C68-6547-62B22B86CCA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93154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65C91C4-3847-7FD6-9F71-8A84DF6FFF03}"/>
              </a:ext>
            </a:extLst>
          </p:cNvPr>
          <p:cNvSpPr>
            <a:spLocks noGrp="1"/>
          </p:cNvSpPr>
          <p:nvPr>
            <p:ph type="title"/>
          </p:nvPr>
        </p:nvSpPr>
        <p:spPr>
          <a:effectLst>
            <a:glow rad="127000">
              <a:schemeClr val="accent1">
                <a:alpha val="99000"/>
              </a:schemeClr>
            </a:glow>
            <a:outerShdw blurRad="50800" dist="38100" dir="18900000" algn="bl" rotWithShape="0">
              <a:prstClr val="black">
                <a:alpha val="40000"/>
              </a:prstClr>
            </a:outerShdw>
            <a:softEdge rad="317500"/>
          </a:effectLst>
        </p:spPr>
        <p:txBody>
          <a:bodyPr/>
          <a:lstStyle/>
          <a:p>
            <a:pPr algn="ctr"/>
            <a:r>
              <a:rPr lang="en-IN" b="1" i="1" u="sng" dirty="0">
                <a:solidFill>
                  <a:schemeClr val="accent6">
                    <a:lumMod val="50000"/>
                  </a:schemeClr>
                </a:solidFill>
                <a:effectLst>
                  <a:glow rad="228600">
                    <a:schemeClr val="accent6">
                      <a:lumMod val="50000"/>
                      <a:alpha val="40000"/>
                    </a:schemeClr>
                  </a:glow>
                  <a:outerShdw blurRad="50800" dist="38100" algn="l" rotWithShape="0">
                    <a:prstClr val="black">
                      <a:alpha val="40000"/>
                    </a:prstClr>
                  </a:outerShdw>
                </a:effectLst>
              </a:rPr>
              <a:t>Results</a:t>
            </a:r>
          </a:p>
        </p:txBody>
      </p:sp>
      <p:sp>
        <p:nvSpPr>
          <p:cNvPr id="14" name="Content Placeholder 13">
            <a:extLst>
              <a:ext uri="{FF2B5EF4-FFF2-40B4-BE49-F238E27FC236}">
                <a16:creationId xmlns:a16="http://schemas.microsoft.com/office/drawing/2014/main" id="{272A7E1B-1EC8-0BEF-9E7D-298C6936A033}"/>
              </a:ext>
            </a:extLst>
          </p:cNvPr>
          <p:cNvSpPr>
            <a:spLocks noGrp="1"/>
          </p:cNvSpPr>
          <p:nvPr>
            <p:ph sz="half" idx="2"/>
          </p:nvPr>
        </p:nvSpPr>
        <p:spPr>
          <a:xfrm>
            <a:off x="1225868" y="2057400"/>
            <a:ext cx="4639736" cy="4257675"/>
          </a:xfrm>
        </p:spPr>
        <p:txBody>
          <a:bodyPr>
            <a:normAutofit fontScale="92500" lnSpcReduction="20000"/>
          </a:bodyPr>
          <a:lstStyle/>
          <a:p>
            <a:pPr>
              <a:buFont typeface="Wingdings" panose="05000000000000000000" pitchFamily="2" charset="2"/>
              <a:buChar char="q"/>
            </a:pPr>
            <a:r>
              <a:rPr lang="en-IN" dirty="0"/>
              <a:t>Plot the average reward for episode vs episode curve for both with and without feedback in one graph itself to observe the differences.</a:t>
            </a:r>
          </a:p>
          <a:p>
            <a:pPr>
              <a:buFont typeface="Wingdings" panose="05000000000000000000" pitchFamily="2" charset="2"/>
              <a:buChar char="q"/>
            </a:pPr>
            <a:r>
              <a:rPr lang="en-IN" dirty="0"/>
              <a:t>While plotting give different colours, line widths to two curves and also add legend to the plot to differentiate the curves.</a:t>
            </a:r>
          </a:p>
          <a:p>
            <a:pPr>
              <a:buFont typeface="Wingdings" panose="05000000000000000000" pitchFamily="2" charset="2"/>
              <a:buChar char="q"/>
            </a:pPr>
            <a:r>
              <a:rPr lang="en-IN" dirty="0"/>
              <a:t>In the following graph Green curve represents the average reward for each episode with feedback (increasing with episodes) where as red curve is without feed back which is non increasing function.</a:t>
            </a:r>
          </a:p>
          <a:p>
            <a:pPr>
              <a:buFont typeface="Wingdings" panose="05000000000000000000" pitchFamily="2" charset="2"/>
              <a:buChar char="q"/>
            </a:pPr>
            <a:r>
              <a:rPr lang="en-IN" dirty="0"/>
              <a:t>Thus from the output of experiment, we can conclude that having feedback can let us to go through an optimized or best way.</a:t>
            </a:r>
          </a:p>
        </p:txBody>
      </p:sp>
      <p:sp>
        <p:nvSpPr>
          <p:cNvPr id="9" name="Slide Number Placeholder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a:lstStyle/>
          <a:p>
            <a:fld id="{3A98EE3D-8CD1-4C3F-BD1C-C98C9596463C}" type="slidenum">
              <a:rPr lang="en-US" smtClean="0"/>
              <a:pPr/>
              <a:t>12</a:t>
            </a:fld>
            <a:endParaRPr lang="en-US" dirty="0"/>
          </a:p>
        </p:txBody>
      </p:sp>
      <p:pic>
        <p:nvPicPr>
          <p:cNvPr id="1028" name="Picture 4">
            <a:extLst>
              <a:ext uri="{FF2B5EF4-FFF2-40B4-BE49-F238E27FC236}">
                <a16:creationId xmlns:a16="http://schemas.microsoft.com/office/drawing/2014/main" id="{C093CF44-7521-06C5-5E48-01CB2BEB812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97929" y="2057400"/>
            <a:ext cx="5292348"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8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C0F01F-BAB5-5E0D-3A67-1215C39F617E}"/>
              </a:ext>
            </a:extLst>
          </p:cNvPr>
          <p:cNvSpPr>
            <a:spLocks noGrp="1"/>
          </p:cNvSpPr>
          <p:nvPr>
            <p:ph type="title"/>
          </p:nvPr>
        </p:nvSpPr>
        <p:spPr>
          <a:xfrm>
            <a:off x="872196" y="88314"/>
            <a:ext cx="10058400" cy="866625"/>
          </a:xfrm>
        </p:spPr>
        <p:txBody>
          <a:bodyPr/>
          <a:lstStyle/>
          <a:p>
            <a:pPr algn="ctr"/>
            <a:r>
              <a:rPr lang="en-US" b="1" i="1" dirty="0">
                <a:solidFill>
                  <a:schemeClr val="accent3">
                    <a:lumMod val="75000"/>
                  </a:schemeClr>
                </a:solidFill>
              </a:rPr>
              <a:t>Flow chart of Whole process</a:t>
            </a:r>
            <a:endParaRPr lang="en-IN" b="1" i="1" dirty="0">
              <a:solidFill>
                <a:schemeClr val="accent3">
                  <a:lumMod val="75000"/>
                </a:schemeClr>
              </a:solidFill>
            </a:endParaRPr>
          </a:p>
        </p:txBody>
      </p:sp>
      <p:sp>
        <p:nvSpPr>
          <p:cNvPr id="8" name="Slide Number Placeholder 7">
            <a:extLst>
              <a:ext uri="{FF2B5EF4-FFF2-40B4-BE49-F238E27FC236}">
                <a16:creationId xmlns:a16="http://schemas.microsoft.com/office/drawing/2014/main" id="{B6FDC372-3185-D555-8526-FE9E7751747B}"/>
              </a:ext>
            </a:extLst>
          </p:cNvPr>
          <p:cNvSpPr>
            <a:spLocks noGrp="1"/>
          </p:cNvSpPr>
          <p:nvPr>
            <p:ph type="sldNum" sz="quarter" idx="12"/>
          </p:nvPr>
        </p:nvSpPr>
        <p:spPr/>
        <p:txBody>
          <a:bodyPr/>
          <a:lstStyle/>
          <a:p>
            <a:fld id="{3A98EE3D-8CD1-4C3F-BD1C-C98C9596463C}" type="slidenum">
              <a:rPr lang="en-US" smtClean="0"/>
              <a:t>13</a:t>
            </a:fld>
            <a:endParaRPr lang="en-US" dirty="0"/>
          </a:p>
        </p:txBody>
      </p:sp>
      <p:graphicFrame>
        <p:nvGraphicFramePr>
          <p:cNvPr id="9" name="Object 8">
            <a:extLst>
              <a:ext uri="{FF2B5EF4-FFF2-40B4-BE49-F238E27FC236}">
                <a16:creationId xmlns:a16="http://schemas.microsoft.com/office/drawing/2014/main" id="{AB681AB5-3B7F-DB0C-7CC0-62C80FDDF30D}"/>
              </a:ext>
            </a:extLst>
          </p:cNvPr>
          <p:cNvGraphicFramePr>
            <a:graphicFrameLocks noChangeAspect="1"/>
          </p:cNvGraphicFramePr>
          <p:nvPr>
            <p:extLst>
              <p:ext uri="{D42A27DB-BD31-4B8C-83A1-F6EECF244321}">
                <p14:modId xmlns:p14="http://schemas.microsoft.com/office/powerpoint/2010/main" val="3568415569"/>
              </p:ext>
            </p:extLst>
          </p:nvPr>
        </p:nvGraphicFramePr>
        <p:xfrm>
          <a:off x="0" y="1143000"/>
          <a:ext cx="12192000" cy="3863340"/>
        </p:xfrm>
        <a:graphic>
          <a:graphicData uri="http://schemas.openxmlformats.org/presentationml/2006/ole">
            <mc:AlternateContent xmlns:mc="http://schemas.openxmlformats.org/markup-compatibility/2006">
              <mc:Choice xmlns:v="urn:schemas-microsoft-com:vml" Requires="v">
                <p:oleObj name="Bitmap Image" r:id="rId3" imgW="11449080" imgH="4152960" progId="PBrush">
                  <p:embed/>
                </p:oleObj>
              </mc:Choice>
              <mc:Fallback>
                <p:oleObj name="Bitmap Image" r:id="rId3" imgW="11449080" imgH="4152960" progId="PBrush">
                  <p:embed/>
                  <p:pic>
                    <p:nvPicPr>
                      <p:cNvPr id="9" name="Object 8">
                        <a:extLst>
                          <a:ext uri="{FF2B5EF4-FFF2-40B4-BE49-F238E27FC236}">
                            <a16:creationId xmlns:a16="http://schemas.microsoft.com/office/drawing/2014/main" id="{AB681AB5-3B7F-DB0C-7CC0-62C80FDDF30D}"/>
                          </a:ext>
                        </a:extLst>
                      </p:cNvPr>
                      <p:cNvPicPr/>
                      <p:nvPr/>
                    </p:nvPicPr>
                    <p:blipFill>
                      <a:blip r:embed="rId4"/>
                      <a:stretch>
                        <a:fillRect/>
                      </a:stretch>
                    </p:blipFill>
                    <p:spPr>
                      <a:xfrm>
                        <a:off x="0" y="1143000"/>
                        <a:ext cx="12192000" cy="3863340"/>
                      </a:xfrm>
                      <a:prstGeom prst="rect">
                        <a:avLst/>
                      </a:prstGeom>
                    </p:spPr>
                  </p:pic>
                </p:oleObj>
              </mc:Fallback>
            </mc:AlternateContent>
          </a:graphicData>
        </a:graphic>
      </p:graphicFrame>
    </p:spTree>
    <p:extLst>
      <p:ext uri="{BB962C8B-B14F-4D97-AF65-F5344CB8AC3E}">
        <p14:creationId xmlns:p14="http://schemas.microsoft.com/office/powerpoint/2010/main" val="115653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09ED00-2D7E-0096-2044-75F817F29F08}"/>
              </a:ext>
            </a:extLst>
          </p:cNvPr>
          <p:cNvSpPr>
            <a:spLocks noGrp="1"/>
          </p:cNvSpPr>
          <p:nvPr>
            <p:ph sz="half" idx="2"/>
          </p:nvPr>
        </p:nvSpPr>
        <p:spPr>
          <a:xfrm>
            <a:off x="1125855" y="2053419"/>
            <a:ext cx="4639736" cy="4118781"/>
          </a:xfrm>
        </p:spPr>
        <p:txBody>
          <a:bodyPr>
            <a:normAutofit fontScale="92500" lnSpcReduction="20000"/>
          </a:bodyPr>
          <a:lstStyle/>
          <a:p>
            <a:pPr>
              <a:buFont typeface="Wingdings" panose="05000000000000000000" pitchFamily="2" charset="2"/>
              <a:buChar char="Ø"/>
            </a:pPr>
            <a:r>
              <a:rPr lang="en-IN" dirty="0"/>
              <a:t>Thus having agent who updates based feedback can let the robotic arm to take the best action than without feedback w.r.t reward.</a:t>
            </a:r>
          </a:p>
          <a:p>
            <a:pPr>
              <a:buFont typeface="Wingdings" panose="05000000000000000000" pitchFamily="2" charset="2"/>
              <a:buChar char="Ø"/>
            </a:pPr>
            <a:r>
              <a:rPr lang="en-IN" dirty="0"/>
              <a:t>Reward is given by the Environment, good reward means functioning well according to environment which means adapting  to environment.</a:t>
            </a:r>
          </a:p>
          <a:p>
            <a:pPr>
              <a:buFont typeface="Wingdings" panose="05000000000000000000" pitchFamily="2" charset="2"/>
              <a:buChar char="Ø"/>
            </a:pPr>
            <a:r>
              <a:rPr lang="en-IN" dirty="0"/>
              <a:t>So with feedback learning process speeds up and model adapts to environment early than without feedback.</a:t>
            </a:r>
          </a:p>
          <a:p>
            <a:pPr>
              <a:buFont typeface="Wingdings" panose="05000000000000000000" pitchFamily="2" charset="2"/>
              <a:buChar char="Ø"/>
            </a:pPr>
            <a:r>
              <a:rPr lang="en-IN" dirty="0"/>
              <a:t>Also there is no guarantee that model can explore whole environment if it don’t have feedback since random actions are taken if there is no feedback</a:t>
            </a:r>
          </a:p>
        </p:txBody>
      </p:sp>
      <p:sp>
        <p:nvSpPr>
          <p:cNvPr id="8" name="Slide Number Placeholder 7">
            <a:extLst>
              <a:ext uri="{FF2B5EF4-FFF2-40B4-BE49-F238E27FC236}">
                <a16:creationId xmlns:a16="http://schemas.microsoft.com/office/drawing/2014/main" id="{EC7314AF-CDA4-74DC-7B64-4E1A6751E34A}"/>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23519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5F33-C6F8-17EF-C503-3FC3CA676798}"/>
              </a:ext>
            </a:extLst>
          </p:cNvPr>
          <p:cNvSpPr>
            <a:spLocks noGrp="1"/>
          </p:cNvSpPr>
          <p:nvPr>
            <p:ph type="title"/>
          </p:nvPr>
        </p:nvSpPr>
        <p:spPr/>
        <p:txBody>
          <a:bodyPr/>
          <a:lstStyle/>
          <a:p>
            <a:r>
              <a:rPr lang="en-US" dirty="0">
                <a:solidFill>
                  <a:schemeClr val="accent4">
                    <a:lumMod val="75000"/>
                  </a:schemeClr>
                </a:solidFill>
              </a:rPr>
              <a:t>Feedback Protocol Criteria</a:t>
            </a:r>
            <a:endParaRPr lang="en-IN" dirty="0">
              <a:solidFill>
                <a:schemeClr val="accent4">
                  <a:lumMod val="75000"/>
                </a:schemeClr>
              </a:solidFill>
            </a:endParaRPr>
          </a:p>
        </p:txBody>
      </p:sp>
      <p:sp>
        <p:nvSpPr>
          <p:cNvPr id="4" name="Content Placeholder 3">
            <a:extLst>
              <a:ext uri="{FF2B5EF4-FFF2-40B4-BE49-F238E27FC236}">
                <a16:creationId xmlns:a16="http://schemas.microsoft.com/office/drawing/2014/main" id="{126DBE42-302F-D08B-3305-7BFAE14962AE}"/>
              </a:ext>
            </a:extLst>
          </p:cNvPr>
          <p:cNvSpPr>
            <a:spLocks noGrp="1"/>
          </p:cNvSpPr>
          <p:nvPr>
            <p:ph sz="half" idx="2"/>
          </p:nvPr>
        </p:nvSpPr>
        <p:spPr>
          <a:xfrm>
            <a:off x="1097280" y="1900238"/>
            <a:ext cx="10204132" cy="3968857"/>
          </a:xfrm>
        </p:spPr>
        <p:txBody>
          <a:bodyPr/>
          <a:lstStyle/>
          <a:p>
            <a:pPr>
              <a:buFont typeface="Wingdings" panose="05000000000000000000" pitchFamily="2" charset="2"/>
              <a:buChar char="Ø"/>
            </a:pPr>
            <a:r>
              <a:rPr lang="en-US" dirty="0"/>
              <a:t>Must be a learning model.</a:t>
            </a:r>
          </a:p>
          <a:p>
            <a:pPr>
              <a:buFont typeface="Wingdings" panose="05000000000000000000" pitchFamily="2" charset="2"/>
              <a:buChar char="Ø"/>
            </a:pPr>
            <a:r>
              <a:rPr lang="en-US" dirty="0"/>
              <a:t>Action need to be dependent on at least one parameter.</a:t>
            </a:r>
          </a:p>
          <a:p>
            <a:pPr>
              <a:buFont typeface="Wingdings" panose="05000000000000000000" pitchFamily="2" charset="2"/>
              <a:buChar char="Ø"/>
            </a:pPr>
            <a:r>
              <a:rPr lang="en-US" dirty="0"/>
              <a:t>Action space should be upper bounded by maximum value in observation space.</a:t>
            </a:r>
          </a:p>
          <a:p>
            <a:pPr>
              <a:buFont typeface="Wingdings" panose="05000000000000000000" pitchFamily="2" charset="2"/>
              <a:buChar char="Ø"/>
            </a:pPr>
            <a:r>
              <a:rPr lang="en-US" dirty="0"/>
              <a:t>Need to have the correct number of dimensions in vector while representing Actions, States.</a:t>
            </a:r>
          </a:p>
          <a:p>
            <a:pPr>
              <a:buFont typeface="Wingdings" panose="05000000000000000000" pitchFamily="2" charset="2"/>
              <a:buChar char="Ø"/>
            </a:pPr>
            <a:r>
              <a:rPr lang="en-US" dirty="0"/>
              <a:t>Need to specify the Observation space(Continuous) ,Action space(continuous).</a:t>
            </a:r>
          </a:p>
          <a:p>
            <a:pPr>
              <a:buFont typeface="Wingdings" panose="05000000000000000000" pitchFamily="2" charset="2"/>
              <a:buChar char="Ø"/>
            </a:pPr>
            <a:r>
              <a:rPr lang="en-US" dirty="0"/>
              <a:t>Need to call memory method after every iteration to store all the parameters of that instance into the memory</a:t>
            </a:r>
          </a:p>
          <a:p>
            <a:pPr>
              <a:buFont typeface="Wingdings" panose="05000000000000000000" pitchFamily="2" charset="2"/>
              <a:buChar char="Ø"/>
            </a:pPr>
            <a:r>
              <a:rPr lang="en-US" dirty="0"/>
              <a:t>Must have flag variable which stores the number of iterations, after batch size number of iterations must call the update method so that agent can update his policy through feedback.</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
        <p:nvSpPr>
          <p:cNvPr id="8" name="Slide Number Placeholder 7">
            <a:extLst>
              <a:ext uri="{FF2B5EF4-FFF2-40B4-BE49-F238E27FC236}">
                <a16:creationId xmlns:a16="http://schemas.microsoft.com/office/drawing/2014/main" id="{B781B6E1-B468-61FB-4A7D-98A319CC6326}"/>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387954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8449-2D55-8C5D-7D62-A4E2F48807F3}"/>
              </a:ext>
            </a:extLst>
          </p:cNvPr>
          <p:cNvSpPr>
            <a:spLocks noGrp="1"/>
          </p:cNvSpPr>
          <p:nvPr>
            <p:ph type="title"/>
          </p:nvPr>
        </p:nvSpPr>
        <p:spPr>
          <a:xfrm>
            <a:off x="1097280" y="263526"/>
            <a:ext cx="10058400" cy="1450757"/>
          </a:xfrm>
        </p:spPr>
        <p:txBody>
          <a:bodyPr anchor="ctr"/>
          <a:lstStyle/>
          <a:p>
            <a:pPr algn="ctr"/>
            <a:r>
              <a:rPr lang="en-US" i="1" dirty="0">
                <a:solidFill>
                  <a:srgbClr val="00B050"/>
                </a:solidFill>
                <a:effectLst>
                  <a:glow rad="228600">
                    <a:srgbClr val="FFFF00">
                      <a:alpha val="40000"/>
                    </a:srgbClr>
                  </a:glow>
                  <a:innerShdw blurRad="63500" dist="50800" dir="13500000">
                    <a:prstClr val="black">
                      <a:alpha val="50000"/>
                    </a:prstClr>
                  </a:innerShdw>
                  <a:reflection blurRad="6350" stA="60000" endA="900" endPos="60000" dist="60007" dir="5400000" sy="-100000" algn="bl" rotWithShape="0"/>
                </a:effectLst>
              </a:rPr>
              <a:t>Without feedback Example</a:t>
            </a:r>
            <a:endParaRPr lang="en-IN" i="1" dirty="0">
              <a:solidFill>
                <a:srgbClr val="00B050"/>
              </a:solidFill>
              <a:effectLst>
                <a:glow rad="228600">
                  <a:srgbClr val="FFFF00">
                    <a:alpha val="40000"/>
                  </a:srgbClr>
                </a:glow>
                <a:innerShdw blurRad="63500" dist="50800" dir="13500000">
                  <a:prstClr val="black">
                    <a:alpha val="50000"/>
                  </a:prstClr>
                </a:innerShdw>
                <a:reflection blurRad="6350" stA="60000" endA="900" endPos="60000" dist="60007" dir="5400000" sy="-100000" algn="bl" rotWithShape="0"/>
              </a:effectLst>
            </a:endParaRPr>
          </a:p>
        </p:txBody>
      </p:sp>
      <p:sp>
        <p:nvSpPr>
          <p:cNvPr id="4" name="Content Placeholder 3">
            <a:extLst>
              <a:ext uri="{FF2B5EF4-FFF2-40B4-BE49-F238E27FC236}">
                <a16:creationId xmlns:a16="http://schemas.microsoft.com/office/drawing/2014/main" id="{06F4BFFB-8CAF-AA7F-4D7F-04902E734FA2}"/>
              </a:ext>
            </a:extLst>
          </p:cNvPr>
          <p:cNvSpPr>
            <a:spLocks noGrp="1"/>
          </p:cNvSpPr>
          <p:nvPr>
            <p:ph sz="half" idx="2"/>
          </p:nvPr>
        </p:nvSpPr>
        <p:spPr>
          <a:xfrm>
            <a:off x="1097280" y="1897381"/>
            <a:ext cx="4639736" cy="3971714"/>
          </a:xfrm>
        </p:spPr>
        <p:txBody>
          <a:bodyPr bIns="0">
            <a:normAutofit fontScale="47500" lnSpcReduction="20000"/>
          </a:bodyPr>
          <a:lstStyle/>
          <a:p>
            <a:pPr>
              <a:buFont typeface="Wingdings" panose="05000000000000000000" pitchFamily="2" charset="2"/>
              <a:buChar char="ü"/>
            </a:pPr>
            <a:r>
              <a:rPr lang="en-US" sz="2900" dirty="0"/>
              <a:t>Training Data : - </a:t>
            </a:r>
            <a:r>
              <a:rPr lang="en-US" sz="2900" dirty="0">
                <a:hlinkClick r:id="rId2"/>
              </a:rPr>
              <a:t>Brain Tumor Data</a:t>
            </a:r>
            <a:endParaRPr lang="en-US" sz="2900" dirty="0"/>
          </a:p>
          <a:p>
            <a:pPr>
              <a:buFont typeface="Wingdings" panose="05000000000000000000" pitchFamily="2" charset="2"/>
              <a:buChar char="ü"/>
            </a:pPr>
            <a:r>
              <a:rPr lang="en-US" sz="2900" i="1" u="sng" dirty="0">
                <a:solidFill>
                  <a:schemeClr val="accent6">
                    <a:lumMod val="75000"/>
                  </a:schemeClr>
                </a:solidFill>
              </a:rPr>
              <a:t> Training Data after preprocessing :- </a:t>
            </a:r>
          </a:p>
          <a:p>
            <a:r>
              <a:rPr lang="en-IN" b="0" i="0" dirty="0">
                <a:solidFill>
                  <a:schemeClr val="accent2"/>
                </a:solidFill>
                <a:effectLst/>
                <a:latin typeface="Courier New" panose="02070309020205020404" pitchFamily="49" charset="0"/>
              </a:rPr>
              <a:t>[-0.46243523640094003, -0.3841752075458228, 0.4569895514263396, -0.31184197799102814, 0.6326453442485581, 0.09294541964224708, 0.5624190891509335, 0.6927317514581823, -0.6060161615446631, -0.20323865362323623, -0.15464530453121192, -0.731881191675252, -0.7558254578516869, -0.6447539682682812, -0.7558254578516869, -0.4019470190100394, -0.7072650559530831, -0.36812318324775295, 0.8001358387870361, 0.3307553251967342, 0.29973476575610447, -0.06520896086950452, 0.8261295165970591, 0.8716239137746449, -0.10458603102431457, 0.06893190082489792, 0.3375711240860007, 0.8408416546280005, -0.6447539682682812, 0.5623417721824796, -0.6060161615446631, -0.10458603102431457, -0.5241046814507794, 0.870788180067988, -0.1868640393933036, 0.47750860124264016]</a:t>
            </a:r>
          </a:p>
          <a:p>
            <a:endParaRPr lang="en-IN" dirty="0">
              <a:solidFill>
                <a:schemeClr val="accent2"/>
              </a:solidFill>
            </a:endParaRPr>
          </a:p>
          <a:p>
            <a:r>
              <a:rPr lang="en-IN" sz="3400" dirty="0">
                <a:solidFill>
                  <a:srgbClr val="FF0000"/>
                </a:solidFill>
              </a:rPr>
              <a:t>Note: - </a:t>
            </a:r>
            <a:r>
              <a:rPr lang="en-IN" sz="3400" dirty="0">
                <a:solidFill>
                  <a:srgbClr val="00B050"/>
                </a:solidFill>
              </a:rPr>
              <a:t>Action taken here are chosen randomly as there is no feedback.</a:t>
            </a:r>
          </a:p>
          <a:p>
            <a:endParaRPr lang="en-IN" dirty="0">
              <a:solidFill>
                <a:schemeClr val="accent2"/>
              </a:solidFill>
            </a:endParaRPr>
          </a:p>
        </p:txBody>
      </p:sp>
      <p:sp>
        <p:nvSpPr>
          <p:cNvPr id="6" name="Content Placeholder 5">
            <a:extLst>
              <a:ext uri="{FF2B5EF4-FFF2-40B4-BE49-F238E27FC236}">
                <a16:creationId xmlns:a16="http://schemas.microsoft.com/office/drawing/2014/main" id="{29A3F0D2-9407-2B2B-8DF1-C88E76055836}"/>
              </a:ext>
            </a:extLst>
          </p:cNvPr>
          <p:cNvSpPr>
            <a:spLocks noGrp="1"/>
          </p:cNvSpPr>
          <p:nvPr>
            <p:ph sz="quarter" idx="4"/>
          </p:nvPr>
        </p:nvSpPr>
        <p:spPr>
          <a:xfrm>
            <a:off x="6515944" y="1897381"/>
            <a:ext cx="4639736" cy="3971713"/>
          </a:xfrm>
        </p:spPr>
        <p:txBody>
          <a:bodyPr>
            <a:normAutofit fontScale="47500" lnSpcReduction="20000"/>
          </a:bodyPr>
          <a:lstStyle/>
          <a:p>
            <a:pPr marL="0" indent="0">
              <a:buNone/>
            </a:pPr>
            <a:r>
              <a:rPr lang="en-US" sz="2800" i="1" dirty="0">
                <a:solidFill>
                  <a:schemeClr val="accent1">
                    <a:lumMod val="50000"/>
                  </a:schemeClr>
                </a:solidFill>
              </a:rPr>
              <a:t>Clusters formed after Kmeans on training data are as follows:-</a:t>
            </a:r>
          </a:p>
          <a:p>
            <a:pPr marL="0" indent="0">
              <a:buNone/>
            </a:pPr>
            <a:r>
              <a:rPr lang="en-US" sz="2800" dirty="0"/>
              <a:t>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Current State = </a:t>
            </a:r>
            <a:r>
              <a:rPr lang="en-IN" sz="2400" b="0" i="0" dirty="0">
                <a:solidFill>
                  <a:srgbClr val="FF0000"/>
                </a:solidFill>
                <a:effectLst/>
                <a:latin typeface="Courier New" panose="02070309020205020404" pitchFamily="49" charset="0"/>
              </a:rPr>
              <a:t>[0.14128861]</a:t>
            </a:r>
            <a:endParaRPr lang="en-IN" sz="2800" dirty="0">
              <a:solidFill>
                <a:srgbClr val="FF0000"/>
              </a:solidFill>
            </a:endParaRPr>
          </a:p>
        </p:txBody>
      </p:sp>
      <p:sp>
        <p:nvSpPr>
          <p:cNvPr id="7" name="Footer Placeholder 6">
            <a:extLst>
              <a:ext uri="{FF2B5EF4-FFF2-40B4-BE49-F238E27FC236}">
                <a16:creationId xmlns:a16="http://schemas.microsoft.com/office/drawing/2014/main" id="{53DD3D05-44D0-264A-CBEE-3CD6B657F633}"/>
              </a:ext>
            </a:extLst>
          </p:cNvPr>
          <p:cNvSpPr>
            <a:spLocks noGrp="1"/>
          </p:cNvSpPr>
          <p:nvPr>
            <p:ph type="ftr" sz="quarter" idx="11"/>
          </p:nvPr>
        </p:nvSpPr>
        <p:spPr/>
        <p:txBody>
          <a:bodyPr/>
          <a:lstStyle/>
          <a:p>
            <a:r>
              <a:rPr lang="en-US"/>
              <a:t>TEACH A COURSE</a:t>
            </a:r>
            <a:endParaRPr lang="en-US" dirty="0"/>
          </a:p>
        </p:txBody>
      </p:sp>
      <p:sp>
        <p:nvSpPr>
          <p:cNvPr id="8" name="Slide Number Placeholder 7">
            <a:extLst>
              <a:ext uri="{FF2B5EF4-FFF2-40B4-BE49-F238E27FC236}">
                <a16:creationId xmlns:a16="http://schemas.microsoft.com/office/drawing/2014/main" id="{5F69DB24-28B1-6D9E-44B6-2FA596E09E8D}"/>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1026" name="Picture 2">
            <a:extLst>
              <a:ext uri="{FF2B5EF4-FFF2-40B4-BE49-F238E27FC236}">
                <a16:creationId xmlns:a16="http://schemas.microsoft.com/office/drawing/2014/main" id="{C17F1C8F-6780-BD70-7E55-7631E1CEE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461" y="2094579"/>
            <a:ext cx="5485509" cy="328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1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p:txBody>
          <a:bodyPr/>
          <a:lstStyle/>
          <a:p>
            <a:r>
              <a:rPr lang="en-US" i="1" dirty="0">
                <a:solidFill>
                  <a:srgbClr val="002060"/>
                </a:solidFill>
              </a:rPr>
              <a:t>Episode1</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[0.2030358183719061, 0.8813152763610992, 0.6987852741386176, 0.3785782595884388, -0.17977155727138316, 0.9214886974902643, 0.8814795253689662, 0.32710599001904006, -0.8469756991445403, 0.15218430043323705, 0.0006509610874256833, 0.032428328381401084, 0.15756079755366148, -0.6065725913885862, 0.2159934681786002, 0.4191066140049087, 0.8936239018922079, -0.470147628092336, 0.9284551085323896, 0.08306629414467226]</a:t>
            </a:r>
          </a:p>
          <a:p>
            <a:r>
              <a:rPr lang="en-IN" sz="2600" i="1" dirty="0">
                <a:solidFill>
                  <a:schemeClr val="tx1"/>
                </a:solidFill>
              </a:rPr>
              <a:t>Reward :- </a:t>
            </a:r>
            <a:r>
              <a:rPr lang="en-IN" b="0" i="0" dirty="0">
                <a:solidFill>
                  <a:srgbClr val="0070C0"/>
                </a:solidFill>
                <a:effectLst/>
                <a:latin typeface="Courier New" panose="02070309020205020404" pitchFamily="49" charset="0"/>
              </a:rPr>
              <a:t>4.46</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D5D5D5"/>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4.464492</a:t>
            </a:r>
          </a:p>
          <a:p>
            <a:r>
              <a:rPr lang="en-IN" sz="2000" b="1" i="1" dirty="0">
                <a:solidFill>
                  <a:srgbClr val="262626"/>
                </a:solidFill>
              </a:rPr>
              <a:t>Current State : - </a:t>
            </a:r>
            <a:r>
              <a:rPr lang="en-IN" b="0" i="0" dirty="0">
                <a:solidFill>
                  <a:srgbClr val="0070C0"/>
                </a:solidFill>
                <a:effectLst/>
                <a:latin typeface="Courier New" panose="02070309020205020404" pitchFamily="49" charset="0"/>
              </a:rPr>
              <a:t>[0.07946388]</a:t>
            </a:r>
            <a:endParaRPr lang="en-IN" dirty="0">
              <a:solidFill>
                <a:srgbClr val="0070C0"/>
              </a:solidFill>
            </a:endParaRPr>
          </a:p>
          <a:p>
            <a:endParaRPr lang="en-IN" dirty="0">
              <a:solidFill>
                <a:srgbClr val="0070C0"/>
              </a:solidFill>
              <a:latin typeface="Courier New" panose="02070309020205020404" pitchFamily="49" charset="0"/>
            </a:endParaRP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1026" name="Picture 2">
            <a:extLst>
              <a:ext uri="{FF2B5EF4-FFF2-40B4-BE49-F238E27FC236}">
                <a16:creationId xmlns:a16="http://schemas.microsoft.com/office/drawing/2014/main" id="{B438ED95-5CA5-EABF-34C9-78DA545E3D0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370765" y="1900990"/>
            <a:ext cx="5322725" cy="383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6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p:txBody>
          <a:bodyPr/>
          <a:lstStyle/>
          <a:p>
            <a:r>
              <a:rPr lang="en-US" i="1" dirty="0">
                <a:solidFill>
                  <a:srgbClr val="002060"/>
                </a:solidFill>
              </a:rPr>
              <a:t>Episode2</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[-0.03195901774373566, 0.6359945658245036, 0.5082509642272159, -0.41560242079536436, 0.7458975826118339, -0.832578141877049, 0.6836652115308697, -0.7250563093151958, 0.5907829633789188, -0.7796630043333062, -0.7524883480490383, -0.1162846625077083, 0.7452117083504861, -0.5859901689754097, 0.7986767290773373, 0.19123545111164675, 0.2397065185770504, 0.23864797015559014, -0.5244101819045959, 0.7425439343794584]</a:t>
            </a:r>
          </a:p>
          <a:p>
            <a:r>
              <a:rPr lang="en-IN" sz="2600" i="1" dirty="0">
                <a:solidFill>
                  <a:schemeClr val="tx1"/>
                </a:solidFill>
              </a:rPr>
              <a:t>Reward :- </a:t>
            </a:r>
            <a:r>
              <a:rPr lang="en-IN" b="0" i="0" dirty="0">
                <a:solidFill>
                  <a:srgbClr val="0070C0"/>
                </a:solidFill>
                <a:effectLst/>
                <a:latin typeface="Courier New" panose="02070309020205020404" pitchFamily="49" charset="0"/>
              </a:rPr>
              <a:t>3.12</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3.79455875</a:t>
            </a:r>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[0.37437906]</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1030" name="Picture 6">
            <a:extLst>
              <a:ext uri="{FF2B5EF4-FFF2-40B4-BE49-F238E27FC236}">
                <a16:creationId xmlns:a16="http://schemas.microsoft.com/office/drawing/2014/main" id="{5E7F8E9C-5AD3-58BD-FE82-7C3511C8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070" y="2121296"/>
            <a:ext cx="4880610" cy="3589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293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p:txBody>
          <a:bodyPr/>
          <a:lstStyle/>
          <a:p>
            <a:r>
              <a:rPr lang="en-US" i="1" dirty="0">
                <a:solidFill>
                  <a:srgbClr val="002060"/>
                </a:solidFill>
              </a:rPr>
              <a:t>Episode3</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[0.7655060112157912, -0.6673172895079673, -0.9029727554031055, 0.8743676665427484, 0.39659244696410223, 0.07917759591291995, 0.8796642282685077, -0.9002299853084659, -0.6589128851749544, -0.26165482275952234, 0.14871846544034217, -0.24361933345222075, -0.13475968629154544, 0.25756224676340644, 0.4241276024972007, 0.029484829433884086, -0.7367556192019029, 0.9425127926033878, 0.8821665433872234, 0.5302514454365252]</a:t>
            </a:r>
          </a:p>
          <a:p>
            <a:r>
              <a:rPr lang="en-IN" sz="2600" i="1" dirty="0">
                <a:solidFill>
                  <a:schemeClr val="tx1"/>
                </a:solidFill>
              </a:rPr>
              <a:t>Reward :- </a:t>
            </a:r>
            <a:r>
              <a:rPr lang="en-IN" sz="2400" b="0" i="0" dirty="0">
                <a:solidFill>
                  <a:srgbClr val="0070C0"/>
                </a:solidFill>
                <a:effectLst/>
                <a:latin typeface="Courier New" panose="02070309020205020404" pitchFamily="49" charset="0"/>
              </a:rPr>
              <a:t>4.01</a:t>
            </a:r>
            <a:endParaRPr lang="en-IN" sz="2400" b="0" i="0" dirty="0">
              <a:solidFill>
                <a:srgbClr val="D5D5D5"/>
              </a:solidFill>
              <a:effectLst/>
              <a:latin typeface="Courier New" panose="02070309020205020404" pitchFamily="49" charset="0"/>
            </a:endParaRP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3.865231333333334</a:t>
            </a:r>
            <a:r>
              <a:rPr lang="en-IN" b="0" i="0" dirty="0">
                <a:solidFill>
                  <a:srgbClr val="D5D5D5"/>
                </a:solidFill>
                <a:effectLst/>
                <a:latin typeface="Courier New" panose="02070309020205020404" pitchFamily="49" charset="0"/>
              </a:rPr>
              <a:t> </a:t>
            </a:r>
            <a:endParaRPr lang="en-IN" b="0" i="0" dirty="0">
              <a:solidFill>
                <a:srgbClr val="0070C0"/>
              </a:solidFill>
              <a:effectLst/>
              <a:latin typeface="Courier New" panose="02070309020205020404" pitchFamily="49" charset="0"/>
            </a:endParaRPr>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[0.77567238]</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2050" name="Picture 2">
            <a:extLst>
              <a:ext uri="{FF2B5EF4-FFF2-40B4-BE49-F238E27FC236}">
                <a16:creationId xmlns:a16="http://schemas.microsoft.com/office/drawing/2014/main" id="{FC374FBB-12CF-6FEC-3FE2-59DD1E0CE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613" y="2131803"/>
            <a:ext cx="4959895" cy="360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9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121500"/>
            <a:ext cx="12187578" cy="6408000"/>
          </a:xfrm>
        </p:spPr>
      </p:pic>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a:xfrm>
            <a:off x="0" y="-86194"/>
            <a:ext cx="12192000" cy="1296537"/>
          </a:xfrm>
        </p:spPr>
        <p:txBody>
          <a:bodyPr/>
          <a:lstStyle/>
          <a:p>
            <a:r>
              <a:rPr lang="en-US" dirty="0"/>
              <a:t>Introduction</a:t>
            </a:r>
            <a:endParaRPr lang="ru-RU" dirty="0"/>
          </a:p>
        </p:txBody>
      </p:sp>
      <p:pic>
        <p:nvPicPr>
          <p:cNvPr id="6" name="Content Placeholder 5" descr="Diagram&#10;&#10;Description automatically generated with medium confidence">
            <a:extLst>
              <a:ext uri="{FF2B5EF4-FFF2-40B4-BE49-F238E27FC236}">
                <a16:creationId xmlns:a16="http://schemas.microsoft.com/office/drawing/2014/main" id="{BF79C0FC-6A53-48FD-A2FB-DC1F7E6C6B69}"/>
              </a:ext>
              <a:ext uri="{C183D7F6-B498-43B3-948B-1728B52AA6E4}">
                <adec:decorative xmlns:adec="http://schemas.microsoft.com/office/drawing/2017/decorative" val="0"/>
              </a:ext>
            </a:extLst>
          </p:cNvPr>
          <p:cNvPicPr>
            <a:picLocks noGrp="1" noChangeAspect="1"/>
          </p:cNvPicPr>
          <p:nvPr>
            <p:ph sz="half" idx="2"/>
          </p:nvPr>
        </p:nvPicPr>
        <p:blipFill>
          <a:blip r:embed="rId4"/>
          <a:srcRect/>
          <a:stretch/>
        </p:blipFill>
        <p:spPr>
          <a:xfrm>
            <a:off x="6265245" y="2664540"/>
            <a:ext cx="5357813" cy="1671637"/>
          </a:xfrm>
        </p:spPr>
      </p:pic>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
        <p:nvSpPr>
          <p:cNvPr id="4" name="Content Placeholder 3">
            <a:extLst>
              <a:ext uri="{FF2B5EF4-FFF2-40B4-BE49-F238E27FC236}">
                <a16:creationId xmlns:a16="http://schemas.microsoft.com/office/drawing/2014/main" id="{1FFF9BA0-2AEE-6658-67C6-3EB503DA549B}"/>
              </a:ext>
            </a:extLst>
          </p:cNvPr>
          <p:cNvSpPr>
            <a:spLocks noGrp="1"/>
          </p:cNvSpPr>
          <p:nvPr>
            <p:ph sz="half" idx="1"/>
          </p:nvPr>
        </p:nvSpPr>
        <p:spPr/>
        <p:txBody>
          <a:bodyPr>
            <a:normAutofit fontScale="85000" lnSpcReduction="10000"/>
          </a:bodyPr>
          <a:lstStyle/>
          <a:p>
            <a:r>
              <a:rPr lang="en-IN" dirty="0"/>
              <a:t>How it will be if an amputee can get a new arm and he could use that arm as other normal people do? If it happens, then definitely it can lead to a new life style. It can be possible if mental causation is true. So we explored many researches  and come to know that one way of achieving mental causation is through Neuroprosthetics. An electrode will be  implanted on brain which can help in trapping the brain signal. We will be using Neuroprosthetic device to decode the signal from the electrode and encode the signal from the arm. Our experiment is mainly on these signals where identifying the correct meaning of the signals from the brain and outputting the best possible action for the present situation with consideration of the brain signal.</a:t>
            </a: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BE1B76C-0920-252B-875D-C2165A7F2896}"/>
                  </a:ext>
                </a:extLst>
              </p14:cNvPr>
              <p14:cNvContentPartPr/>
              <p14:nvPr/>
            </p14:nvContentPartPr>
            <p14:xfrm>
              <a:off x="7258050" y="3051540"/>
              <a:ext cx="360" cy="360"/>
            </p14:xfrm>
          </p:contentPart>
        </mc:Choice>
        <mc:Fallback xmlns="">
          <p:pic>
            <p:nvPicPr>
              <p:cNvPr id="5" name="Ink 4">
                <a:extLst>
                  <a:ext uri="{FF2B5EF4-FFF2-40B4-BE49-F238E27FC236}">
                    <a16:creationId xmlns:a16="http://schemas.microsoft.com/office/drawing/2014/main" id="{9BE1B76C-0920-252B-875D-C2165A7F2896}"/>
                  </a:ext>
                </a:extLst>
              </p:cNvPr>
              <p:cNvPicPr/>
              <p:nvPr/>
            </p:nvPicPr>
            <p:blipFill>
              <a:blip r:embed="rId6"/>
              <a:stretch>
                <a:fillRect/>
              </a:stretch>
            </p:blipFill>
            <p:spPr>
              <a:xfrm>
                <a:off x="7204050" y="2943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04951F4-B600-D95D-C7CB-1B7EB0360BB2}"/>
                  </a:ext>
                </a:extLst>
              </p14:cNvPr>
              <p14:cNvContentPartPr/>
              <p14:nvPr/>
            </p14:nvContentPartPr>
            <p14:xfrm>
              <a:off x="9784890" y="2833740"/>
              <a:ext cx="708480" cy="25200"/>
            </p14:xfrm>
          </p:contentPart>
        </mc:Choice>
        <mc:Fallback xmlns="">
          <p:pic>
            <p:nvPicPr>
              <p:cNvPr id="7" name="Ink 6">
                <a:extLst>
                  <a:ext uri="{FF2B5EF4-FFF2-40B4-BE49-F238E27FC236}">
                    <a16:creationId xmlns:a16="http://schemas.microsoft.com/office/drawing/2014/main" id="{B04951F4-B600-D95D-C7CB-1B7EB0360BB2}"/>
                  </a:ext>
                </a:extLst>
              </p:cNvPr>
              <p:cNvPicPr/>
              <p:nvPr/>
            </p:nvPicPr>
            <p:blipFill>
              <a:blip r:embed="rId8"/>
              <a:stretch>
                <a:fillRect/>
              </a:stretch>
            </p:blipFill>
            <p:spPr>
              <a:xfrm>
                <a:off x="9730890" y="2726100"/>
                <a:ext cx="8161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C705035-0ADA-CDAA-8250-0EAA8EB6F09F}"/>
                  </a:ext>
                </a:extLst>
              </p14:cNvPr>
              <p14:cNvContentPartPr/>
              <p14:nvPr/>
            </p14:nvContentPartPr>
            <p14:xfrm>
              <a:off x="9722610" y="2835540"/>
              <a:ext cx="484200" cy="10800"/>
            </p14:xfrm>
          </p:contentPart>
        </mc:Choice>
        <mc:Fallback xmlns="">
          <p:pic>
            <p:nvPicPr>
              <p:cNvPr id="8" name="Ink 7">
                <a:extLst>
                  <a:ext uri="{FF2B5EF4-FFF2-40B4-BE49-F238E27FC236}">
                    <a16:creationId xmlns:a16="http://schemas.microsoft.com/office/drawing/2014/main" id="{4C705035-0ADA-CDAA-8250-0EAA8EB6F09F}"/>
                  </a:ext>
                </a:extLst>
              </p:cNvPr>
              <p:cNvPicPr/>
              <p:nvPr/>
            </p:nvPicPr>
            <p:blipFill>
              <a:blip r:embed="rId10"/>
              <a:stretch>
                <a:fillRect/>
              </a:stretch>
            </p:blipFill>
            <p:spPr>
              <a:xfrm>
                <a:off x="9668970" y="2727540"/>
                <a:ext cx="5918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DE0CF8C-6D8F-E5AC-7384-58A2B73D01D0}"/>
                  </a:ext>
                </a:extLst>
              </p14:cNvPr>
              <p14:cNvContentPartPr/>
              <p14:nvPr/>
            </p14:nvContentPartPr>
            <p14:xfrm>
              <a:off x="4724370" y="2000340"/>
              <a:ext cx="602280" cy="369360"/>
            </p14:xfrm>
          </p:contentPart>
        </mc:Choice>
        <mc:Fallback xmlns="">
          <p:pic>
            <p:nvPicPr>
              <p:cNvPr id="9" name="Ink 8">
                <a:extLst>
                  <a:ext uri="{FF2B5EF4-FFF2-40B4-BE49-F238E27FC236}">
                    <a16:creationId xmlns:a16="http://schemas.microsoft.com/office/drawing/2014/main" id="{CDE0CF8C-6D8F-E5AC-7384-58A2B73D01D0}"/>
                  </a:ext>
                </a:extLst>
              </p:cNvPr>
              <p:cNvPicPr/>
              <p:nvPr/>
            </p:nvPicPr>
            <p:blipFill>
              <a:blip r:embed="rId12"/>
              <a:stretch>
                <a:fillRect/>
              </a:stretch>
            </p:blipFill>
            <p:spPr>
              <a:xfrm>
                <a:off x="4670370" y="1892340"/>
                <a:ext cx="70992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339A620-9EFC-764E-00B4-697009F5FFAE}"/>
                  </a:ext>
                </a:extLst>
              </p14:cNvPr>
              <p14:cNvContentPartPr/>
              <p14:nvPr/>
            </p14:nvContentPartPr>
            <p14:xfrm>
              <a:off x="10069650" y="2869020"/>
              <a:ext cx="360" cy="360"/>
            </p14:xfrm>
          </p:contentPart>
        </mc:Choice>
        <mc:Fallback xmlns="">
          <p:pic>
            <p:nvPicPr>
              <p:cNvPr id="11" name="Ink 10">
                <a:extLst>
                  <a:ext uri="{FF2B5EF4-FFF2-40B4-BE49-F238E27FC236}">
                    <a16:creationId xmlns:a16="http://schemas.microsoft.com/office/drawing/2014/main" id="{E339A620-9EFC-764E-00B4-697009F5FFAE}"/>
                  </a:ext>
                </a:extLst>
              </p:cNvPr>
              <p:cNvPicPr/>
              <p:nvPr/>
            </p:nvPicPr>
            <p:blipFill>
              <a:blip r:embed="rId14"/>
              <a:stretch>
                <a:fillRect/>
              </a:stretch>
            </p:blipFill>
            <p:spPr>
              <a:xfrm>
                <a:off x="9980010" y="26890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465ACDA-B4E3-59F2-D6C9-A411CA0810AF}"/>
                  </a:ext>
                </a:extLst>
              </p14:cNvPr>
              <p14:cNvContentPartPr/>
              <p14:nvPr/>
            </p14:nvContentPartPr>
            <p14:xfrm>
              <a:off x="9740970" y="2869020"/>
              <a:ext cx="671040" cy="12960"/>
            </p14:xfrm>
          </p:contentPart>
        </mc:Choice>
        <mc:Fallback xmlns="">
          <p:pic>
            <p:nvPicPr>
              <p:cNvPr id="12" name="Ink 11">
                <a:extLst>
                  <a:ext uri="{FF2B5EF4-FFF2-40B4-BE49-F238E27FC236}">
                    <a16:creationId xmlns:a16="http://schemas.microsoft.com/office/drawing/2014/main" id="{7465ACDA-B4E3-59F2-D6C9-A411CA0810AF}"/>
                  </a:ext>
                </a:extLst>
              </p:cNvPr>
              <p:cNvPicPr/>
              <p:nvPr/>
            </p:nvPicPr>
            <p:blipFill>
              <a:blip r:embed="rId16"/>
              <a:stretch>
                <a:fillRect/>
              </a:stretch>
            </p:blipFill>
            <p:spPr>
              <a:xfrm>
                <a:off x="9651330" y="2689020"/>
                <a:ext cx="8506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1D4016D4-6EAE-F716-AD4F-8360A1F907DD}"/>
                  </a:ext>
                </a:extLst>
              </p14:cNvPr>
              <p14:cNvContentPartPr/>
              <p14:nvPr/>
            </p14:nvContentPartPr>
            <p14:xfrm>
              <a:off x="7846650" y="1114380"/>
              <a:ext cx="3109320" cy="1720440"/>
            </p14:xfrm>
          </p:contentPart>
        </mc:Choice>
        <mc:Fallback xmlns="">
          <p:pic>
            <p:nvPicPr>
              <p:cNvPr id="13" name="Ink 12">
                <a:extLst>
                  <a:ext uri="{FF2B5EF4-FFF2-40B4-BE49-F238E27FC236}">
                    <a16:creationId xmlns:a16="http://schemas.microsoft.com/office/drawing/2014/main" id="{1D4016D4-6EAE-F716-AD4F-8360A1F907DD}"/>
                  </a:ext>
                </a:extLst>
              </p:cNvPr>
              <p:cNvPicPr/>
              <p:nvPr/>
            </p:nvPicPr>
            <p:blipFill>
              <a:blip r:embed="rId18"/>
              <a:stretch>
                <a:fillRect/>
              </a:stretch>
            </p:blipFill>
            <p:spPr>
              <a:xfrm>
                <a:off x="7757010" y="934380"/>
                <a:ext cx="3288960" cy="2080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8D0EA73-8F5E-097D-B612-3BDDAC74EF89}"/>
                  </a:ext>
                </a:extLst>
              </p14:cNvPr>
              <p14:cNvContentPartPr/>
              <p14:nvPr/>
            </p14:nvContentPartPr>
            <p14:xfrm>
              <a:off x="9017010" y="571500"/>
              <a:ext cx="195480" cy="2143800"/>
            </p14:xfrm>
          </p:contentPart>
        </mc:Choice>
        <mc:Fallback xmlns="">
          <p:pic>
            <p:nvPicPr>
              <p:cNvPr id="14" name="Ink 13">
                <a:extLst>
                  <a:ext uri="{FF2B5EF4-FFF2-40B4-BE49-F238E27FC236}">
                    <a16:creationId xmlns:a16="http://schemas.microsoft.com/office/drawing/2014/main" id="{F8D0EA73-8F5E-097D-B612-3BDDAC74EF89}"/>
                  </a:ext>
                </a:extLst>
              </p:cNvPr>
              <p:cNvPicPr/>
              <p:nvPr/>
            </p:nvPicPr>
            <p:blipFill>
              <a:blip r:embed="rId20"/>
              <a:stretch>
                <a:fillRect/>
              </a:stretch>
            </p:blipFill>
            <p:spPr>
              <a:xfrm>
                <a:off x="8927370" y="391860"/>
                <a:ext cx="375120" cy="2503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308195E0-A818-7862-AFDE-A1E065BF6600}"/>
                  </a:ext>
                </a:extLst>
              </p14:cNvPr>
              <p14:cNvContentPartPr/>
              <p14:nvPr/>
            </p14:nvContentPartPr>
            <p14:xfrm>
              <a:off x="9841050" y="2845980"/>
              <a:ext cx="468720" cy="58680"/>
            </p14:xfrm>
          </p:contentPart>
        </mc:Choice>
        <mc:Fallback xmlns="">
          <p:pic>
            <p:nvPicPr>
              <p:cNvPr id="26" name="Ink 25">
                <a:extLst>
                  <a:ext uri="{FF2B5EF4-FFF2-40B4-BE49-F238E27FC236}">
                    <a16:creationId xmlns:a16="http://schemas.microsoft.com/office/drawing/2014/main" id="{308195E0-A818-7862-AFDE-A1E065BF6600}"/>
                  </a:ext>
                </a:extLst>
              </p:cNvPr>
              <p:cNvPicPr/>
              <p:nvPr/>
            </p:nvPicPr>
            <p:blipFill>
              <a:blip r:embed="rId22"/>
              <a:stretch>
                <a:fillRect/>
              </a:stretch>
            </p:blipFill>
            <p:spPr>
              <a:xfrm>
                <a:off x="9778410" y="2783340"/>
                <a:ext cx="5943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656137D1-4746-F07A-9EF3-F52EB118A034}"/>
                  </a:ext>
                </a:extLst>
              </p14:cNvPr>
              <p14:cNvContentPartPr/>
              <p14:nvPr/>
            </p14:nvContentPartPr>
            <p14:xfrm>
              <a:off x="10176930" y="2857140"/>
              <a:ext cx="367560" cy="83520"/>
            </p14:xfrm>
          </p:contentPart>
        </mc:Choice>
        <mc:Fallback xmlns="">
          <p:pic>
            <p:nvPicPr>
              <p:cNvPr id="27" name="Ink 26">
                <a:extLst>
                  <a:ext uri="{FF2B5EF4-FFF2-40B4-BE49-F238E27FC236}">
                    <a16:creationId xmlns:a16="http://schemas.microsoft.com/office/drawing/2014/main" id="{656137D1-4746-F07A-9EF3-F52EB118A034}"/>
                  </a:ext>
                </a:extLst>
              </p:cNvPr>
              <p:cNvPicPr/>
              <p:nvPr/>
            </p:nvPicPr>
            <p:blipFill>
              <a:blip r:embed="rId24"/>
              <a:stretch>
                <a:fillRect/>
              </a:stretch>
            </p:blipFill>
            <p:spPr>
              <a:xfrm>
                <a:off x="10114290" y="2794500"/>
                <a:ext cx="4932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13D4C2E0-6A90-6AB9-3262-A4104D5DC46C}"/>
                  </a:ext>
                </a:extLst>
              </p14:cNvPr>
              <p14:cNvContentPartPr/>
              <p14:nvPr/>
            </p14:nvContentPartPr>
            <p14:xfrm>
              <a:off x="9852210" y="2935620"/>
              <a:ext cx="240840" cy="24840"/>
            </p14:xfrm>
          </p:contentPart>
        </mc:Choice>
        <mc:Fallback xmlns="">
          <p:pic>
            <p:nvPicPr>
              <p:cNvPr id="30" name="Ink 29">
                <a:extLst>
                  <a:ext uri="{FF2B5EF4-FFF2-40B4-BE49-F238E27FC236}">
                    <a16:creationId xmlns:a16="http://schemas.microsoft.com/office/drawing/2014/main" id="{13D4C2E0-6A90-6AB9-3262-A4104D5DC46C}"/>
                  </a:ext>
                </a:extLst>
              </p:cNvPr>
              <p:cNvPicPr/>
              <p:nvPr/>
            </p:nvPicPr>
            <p:blipFill>
              <a:blip r:embed="rId26"/>
              <a:stretch>
                <a:fillRect/>
              </a:stretch>
            </p:blipFill>
            <p:spPr>
              <a:xfrm>
                <a:off x="9789210" y="2872620"/>
                <a:ext cx="366480" cy="150480"/>
              </a:xfrm>
              <a:prstGeom prst="rect">
                <a:avLst/>
              </a:prstGeom>
            </p:spPr>
          </p:pic>
        </mc:Fallback>
      </mc:AlternateContent>
    </p:spTree>
    <p:extLst>
      <p:ext uri="{BB962C8B-B14F-4D97-AF65-F5344CB8AC3E}">
        <p14:creationId xmlns:p14="http://schemas.microsoft.com/office/powerpoint/2010/main" val="35984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p:txBody>
          <a:bodyPr/>
          <a:lstStyle/>
          <a:p>
            <a:r>
              <a:rPr lang="en-US" i="1" dirty="0">
                <a:solidFill>
                  <a:srgbClr val="002060"/>
                </a:solidFill>
              </a:rPr>
              <a:t>Episode4</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[-0.3259850715087582, -0.10850050997146776, 0.5888418970676128, 0.7267933842192404, 0.6514476174849202, 0.3934071720499941, 0.5032602808494024, -0.4240172281444168, -0.08212380145443365, -0.32577351438025337, -0.2532334387895214, 0.6811486339959723, 0.19962763724260535, 0.7208855611417915, -0.3162158730450373, -0.2977179901747504, 0.21558940706296426, -0.3584467959326183, 0.38626825029128575, -0.08407090381990656]</a:t>
            </a:r>
          </a:p>
          <a:p>
            <a:r>
              <a:rPr lang="en-IN" sz="2600" i="1" dirty="0">
                <a:solidFill>
                  <a:schemeClr val="tx1"/>
                </a:solidFill>
              </a:rPr>
              <a:t>Reward :- </a:t>
            </a:r>
            <a:r>
              <a:rPr lang="en-IN" sz="2000" b="0" i="0" dirty="0">
                <a:solidFill>
                  <a:srgbClr val="0070C0"/>
                </a:solidFill>
                <a:effectLst/>
                <a:latin typeface="Courier New" panose="02070309020205020404" pitchFamily="49" charset="0"/>
              </a:rPr>
              <a:t>6.39</a:t>
            </a:r>
            <a:endParaRPr lang="en-IN" sz="2400" b="0" i="0" dirty="0">
              <a:solidFill>
                <a:srgbClr val="0070C0"/>
              </a:solidFill>
              <a:effectLst/>
              <a:latin typeface="Courier New" panose="02070309020205020404" pitchFamily="49" charset="0"/>
            </a:endParaRP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4.49597925</a:t>
            </a:r>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[0.94745394]</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3074" name="Picture 2">
            <a:extLst>
              <a:ext uri="{FF2B5EF4-FFF2-40B4-BE49-F238E27FC236}">
                <a16:creationId xmlns:a16="http://schemas.microsoft.com/office/drawing/2014/main" id="{14909D9B-75D2-F8EB-73E7-61C4E8F68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70" y="2116454"/>
            <a:ext cx="4962638" cy="364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8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Episode5</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[0.8400656961075708, -0.10334350643666812, -0.439396146407252, -0.623351604057053, 0.860079702150377, 0.5456218625257185, -0.16225787314235163, 0.28776406300742297, -0.40268601841593954, 0.9276865074245431, -0.47731505729417645, -0.7884927868124367, -0.06911531540318139, 0.05520160407357366, 0.17848134004999383, 0.7983478980812617, 0.10880979205434316, -0.06773199979622113, 0.6607438135914945, 0.26806323111248465]</a:t>
            </a:r>
          </a:p>
          <a:p>
            <a:r>
              <a:rPr lang="en-IN" sz="2600" i="1" dirty="0">
                <a:solidFill>
                  <a:schemeClr val="tx1"/>
                </a:solidFill>
              </a:rPr>
              <a:t>Reward :- </a:t>
            </a:r>
            <a:r>
              <a:rPr lang="en-IN" sz="2000" b="0" i="0" dirty="0">
                <a:solidFill>
                  <a:srgbClr val="0070C0"/>
                </a:solidFill>
                <a:effectLst/>
                <a:latin typeface="Courier New" panose="02070309020205020404" pitchFamily="49" charset="0"/>
              </a:rPr>
              <a:t>2.57</a:t>
            </a:r>
            <a:endParaRPr lang="en-IN" sz="2400" b="0" i="0" dirty="0">
              <a:solidFill>
                <a:srgbClr val="0070C0"/>
              </a:solidFill>
              <a:effectLst/>
              <a:latin typeface="Courier New" panose="02070309020205020404" pitchFamily="49" charset="0"/>
            </a:endParaRP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4.110132200000001</a:t>
            </a:r>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[0.25490806]</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4098" name="Picture 2">
            <a:extLst>
              <a:ext uri="{FF2B5EF4-FFF2-40B4-BE49-F238E27FC236}">
                <a16:creationId xmlns:a16="http://schemas.microsoft.com/office/drawing/2014/main" id="{CB89767A-EFCC-9CF1-9A24-707BD8DA3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986" y="2262376"/>
            <a:ext cx="5020865" cy="360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9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Episode6</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[0.7675077469975715, 0.2430277488010426, -0.15504333233777579, -0.561798716264791, -0.5877737536154051, 0.2725585657551013, -0.44424315660182434, 0.07101082067810105, 0.4718734879520943, -0.8976738166528058, 0.4555762585911374, 0.9355946718873336, 0.0820262878136715, 0.4364994927382897, 0.40132332687371974, -0.7302326729326374, -0.12138243506805857, -0.4101243998752484, -0.24238637347366487, 0.3394951135205986] </a:t>
            </a:r>
          </a:p>
          <a:p>
            <a:r>
              <a:rPr lang="en-IN" sz="2600" i="1" dirty="0">
                <a:solidFill>
                  <a:schemeClr val="tx1"/>
                </a:solidFill>
              </a:rPr>
              <a:t>Reward :- </a:t>
            </a:r>
            <a:r>
              <a:rPr lang="en-IN" b="0" i="0" dirty="0">
                <a:solidFill>
                  <a:srgbClr val="0070C0"/>
                </a:solidFill>
                <a:effectLst/>
                <a:latin typeface="Courier New" panose="02070309020205020404" pitchFamily="49" charset="0"/>
              </a:rPr>
              <a:t>1.67</a:t>
            </a:r>
            <a:r>
              <a:rPr lang="en-IN" b="0" i="0" dirty="0">
                <a:solidFill>
                  <a:srgbClr val="D5D5D5"/>
                </a:solidFill>
                <a:effectLst/>
                <a:latin typeface="Courier New" panose="02070309020205020404" pitchFamily="49" charset="0"/>
              </a:rPr>
              <a:t> </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3.7038238333333333</a:t>
            </a:r>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[0.82513648]</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22</a:t>
            </a:fld>
            <a:endParaRPr lang="en-US" dirty="0"/>
          </a:p>
        </p:txBody>
      </p:sp>
      <p:pic>
        <p:nvPicPr>
          <p:cNvPr id="5122" name="Picture 2">
            <a:extLst>
              <a:ext uri="{FF2B5EF4-FFF2-40B4-BE49-F238E27FC236}">
                <a16:creationId xmlns:a16="http://schemas.microsoft.com/office/drawing/2014/main" id="{66C5CF78-02D6-2BB2-2F5E-012E28031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79" y="2265044"/>
            <a:ext cx="5160111" cy="373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91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Episode7</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[-0.38388260717117983, -0.8956877481869843, -0.3381195831264523, 0.13508533030454983, -0.018749879938030123, 0.866524432775936, 0.9941804116969104, 0.2167491539374038, -0.07696097886746012, -0.6600106486364281, -0.7992477963782048, -0.1597568430650005, 0.32630986747969004, 0.08725319039057466, -0.1677535771455092, -0.4866722341014773, -0.6085223450393669, 0.4947687272545038, 0.632362797841727, 0.09541392111994695]</a:t>
            </a:r>
          </a:p>
          <a:p>
            <a:r>
              <a:rPr lang="en-IN" sz="2600" i="1" dirty="0">
                <a:solidFill>
                  <a:schemeClr val="tx1"/>
                </a:solidFill>
              </a:rPr>
              <a:t>Reward :- </a:t>
            </a:r>
            <a:r>
              <a:rPr lang="en-IN" dirty="0">
                <a:solidFill>
                  <a:srgbClr val="0070C0"/>
                </a:solidFill>
                <a:latin typeface="Courier New" panose="02070309020205020404" pitchFamily="49" charset="0"/>
              </a:rPr>
              <a:t>2.51</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3.5334022142857147</a:t>
            </a:r>
            <a:r>
              <a:rPr lang="en-IN" b="0" i="0" dirty="0">
                <a:solidFill>
                  <a:srgbClr val="D5D5D5"/>
                </a:solidFill>
                <a:effectLst/>
                <a:latin typeface="Courier New" panose="02070309020205020404" pitchFamily="49" charset="0"/>
              </a:rPr>
              <a:t> </a:t>
            </a:r>
            <a:endParaRPr lang="en-IN" b="0" i="0" dirty="0">
              <a:solidFill>
                <a:srgbClr val="0070C0"/>
              </a:solidFill>
              <a:effectLst/>
              <a:latin typeface="Courier New" panose="02070309020205020404" pitchFamily="49" charset="0"/>
            </a:endParaRPr>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[0.21040023]</a:t>
            </a: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20482" name="Picture 2">
            <a:extLst>
              <a:ext uri="{FF2B5EF4-FFF2-40B4-BE49-F238E27FC236}">
                <a16:creationId xmlns:a16="http://schemas.microsoft.com/office/drawing/2014/main" id="{B99F4025-415A-0AED-5F0A-41AC8EBC4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67075"/>
            <a:ext cx="5452508" cy="401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1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Episode8</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[-0.9157860762258001, -0.7386484297765024, -0.8328499912832179, 0.6161212098305873, -0.8903516682737145, -0.7540676991981179, 0.4059587413621697, 0.14984610037897217, 0.14718983085228987, -0.3097647026502468, -0.46357479547528824, 0.9916449370235576, 0.38992036098656135, -0.8208979688765605, -0.8781014555398508, 0.6534037195004092, 0.03891544786916734, -0.5403466794901053, -0.5060633490922792, -0.5345498546601481]</a:t>
            </a:r>
          </a:p>
          <a:p>
            <a:r>
              <a:rPr lang="en-IN" sz="2600" i="1" dirty="0">
                <a:solidFill>
                  <a:schemeClr val="tx1"/>
                </a:solidFill>
              </a:rPr>
              <a:t>Reward :-</a:t>
            </a:r>
            <a:r>
              <a:rPr lang="en-IN" sz="2600" i="1" dirty="0">
                <a:solidFill>
                  <a:srgbClr val="0070C0"/>
                </a:solidFill>
              </a:rPr>
              <a:t> </a:t>
            </a:r>
            <a:r>
              <a:rPr lang="en-IN" b="0" i="0" dirty="0">
                <a:solidFill>
                  <a:srgbClr val="0070C0"/>
                </a:solidFill>
                <a:effectLst/>
                <a:latin typeface="Courier New" panose="02070309020205020404" pitchFamily="49" charset="0"/>
              </a:rPr>
              <a:t>7.18 </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3.9892000625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[0.24122282]</a:t>
            </a:r>
          </a:p>
          <a:p>
            <a:pPr marL="0" indent="0">
              <a:buNone/>
            </a:pP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6148" name="Picture 4">
            <a:extLst>
              <a:ext uri="{FF2B5EF4-FFF2-40B4-BE49-F238E27FC236}">
                <a16:creationId xmlns:a16="http://schemas.microsoft.com/office/drawing/2014/main" id="{A743F6AC-F149-4E6B-ED40-44B3A31FD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85035"/>
            <a:ext cx="5185410" cy="38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41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Episode9</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[0.36866715793901594, 0.11446615389302317, -0.2923181404546211, 0.4998408400138237, -0.2818830627862323, -0.6557781842504791, -0.9543817718333933, -0.0023886566616602156, -0.752297283104669, 0.849163690555242, 0.563740273651893, -0.9912516945075276, 0.44127778241103366, -0.8722701404100637, 0.1883027260667094, -0.810225716210967, -0.6547131256279941, -0.025642786323714084, -0.3145083183538746, -0.6978475534448774]</a:t>
            </a:r>
          </a:p>
          <a:p>
            <a:r>
              <a:rPr lang="en-IN" sz="2600" i="1" dirty="0">
                <a:solidFill>
                  <a:schemeClr val="tx1"/>
                </a:solidFill>
              </a:rPr>
              <a:t>Reward :-</a:t>
            </a:r>
            <a:r>
              <a:rPr lang="en-IN" sz="2600" i="1" dirty="0">
                <a:solidFill>
                  <a:srgbClr val="0070C0"/>
                </a:solidFill>
              </a:rPr>
              <a:t> </a:t>
            </a:r>
            <a:r>
              <a:rPr lang="en-IN" b="0" i="0" dirty="0">
                <a:solidFill>
                  <a:srgbClr val="0070C0"/>
                </a:solidFill>
                <a:effectLst/>
                <a:latin typeface="Courier New" panose="02070309020205020404" pitchFamily="49" charset="0"/>
              </a:rPr>
              <a:t>5.01</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4.103092333333333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[0.58578931]</a:t>
            </a:r>
          </a:p>
          <a:p>
            <a:endParaRPr lang="en-US" b="0" i="0" dirty="0">
              <a:solidFill>
                <a:srgbClr val="0070C0"/>
              </a:solidFill>
              <a:effectLst/>
              <a:latin typeface="Courier New" panose="02070309020205020404" pitchFamily="49" charset="0"/>
            </a:endParaRPr>
          </a:p>
          <a:p>
            <a:pPr marL="0" indent="0">
              <a:buNone/>
            </a:pP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7170" name="Picture 2">
            <a:extLst>
              <a:ext uri="{FF2B5EF4-FFF2-40B4-BE49-F238E27FC236}">
                <a16:creationId xmlns:a16="http://schemas.microsoft.com/office/drawing/2014/main" id="{30942247-5A21-7A9C-A885-2A937B796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985" y="2322194"/>
            <a:ext cx="4822765" cy="354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4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40883"/>
            <a:ext cx="10058400" cy="1450757"/>
          </a:xfrm>
        </p:spPr>
        <p:txBody>
          <a:bodyPr/>
          <a:lstStyle/>
          <a:p>
            <a:r>
              <a:rPr lang="en-US" i="1" dirty="0">
                <a:solidFill>
                  <a:srgbClr val="002060"/>
                </a:solidFill>
              </a:rPr>
              <a:t>Episode10</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[-0.06122722159456151, -0.5675505170379267, -0.5981612705002071, -0.3090914609762856, 0.4917463270143607, -0.48550821683957235, -0.973745509931794, 0.8810597493935863, 0.38023175212819593, -0.934289877689976, 0.8931799271143508, -0.9656859843018377, -0.806785122760052, -0.5321547166122078, -0.7734164838921647, 0.4832666819220224, 0.648276589818485, 0.9980871548154431, -0.502097787850565, 0.008049734267206565]</a:t>
            </a:r>
          </a:p>
          <a:p>
            <a:r>
              <a:rPr lang="en-IN" sz="2600" i="1" dirty="0">
                <a:solidFill>
                  <a:schemeClr val="tx1"/>
                </a:solidFill>
              </a:rPr>
              <a:t>Reward :-</a:t>
            </a:r>
            <a:r>
              <a:rPr lang="en-IN" sz="2600" i="1" dirty="0">
                <a:solidFill>
                  <a:srgbClr val="0070C0"/>
                </a:solidFill>
              </a:rPr>
              <a:t> </a:t>
            </a:r>
            <a:r>
              <a:rPr lang="en-IN" b="0" i="0" dirty="0">
                <a:solidFill>
                  <a:srgbClr val="0070C0"/>
                </a:solidFill>
                <a:effectLst/>
                <a:latin typeface="Courier New" panose="02070309020205020404" pitchFamily="49" charset="0"/>
              </a:rPr>
              <a:t>3.5</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4.0430839999999995</a:t>
            </a:r>
            <a:br>
              <a:rPr lang="en-IN" dirty="0"/>
            </a:br>
            <a:endParaRPr lang="en-IN" dirty="0"/>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[-2.14002694]</a:t>
            </a:r>
            <a:endParaRPr lang="en-US" b="0" i="0" dirty="0">
              <a:solidFill>
                <a:srgbClr val="0070C0"/>
              </a:solidFill>
              <a:effectLst/>
              <a:latin typeface="Courier New" panose="02070309020205020404" pitchFamily="49" charset="0"/>
            </a:endParaRPr>
          </a:p>
          <a:p>
            <a:pPr marL="0" indent="0">
              <a:buNone/>
            </a:pPr>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8194" name="Picture 2">
            <a:extLst>
              <a:ext uri="{FF2B5EF4-FFF2-40B4-BE49-F238E27FC236}">
                <a16:creationId xmlns:a16="http://schemas.microsoft.com/office/drawing/2014/main" id="{C1DB6067-B8EA-B508-3ED6-DF9F1DB4F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2215205"/>
            <a:ext cx="4968240" cy="365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9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8449-2D55-8C5D-7D62-A4E2F48807F3}"/>
              </a:ext>
            </a:extLst>
          </p:cNvPr>
          <p:cNvSpPr>
            <a:spLocks noGrp="1"/>
          </p:cNvSpPr>
          <p:nvPr>
            <p:ph type="title"/>
          </p:nvPr>
        </p:nvSpPr>
        <p:spPr>
          <a:xfrm>
            <a:off x="1097280" y="263526"/>
            <a:ext cx="10058400" cy="1450757"/>
          </a:xfrm>
        </p:spPr>
        <p:txBody>
          <a:bodyPr anchor="ctr"/>
          <a:lstStyle/>
          <a:p>
            <a:pPr algn="ctr"/>
            <a:r>
              <a:rPr lang="en-US" i="1" dirty="0">
                <a:solidFill>
                  <a:srgbClr val="00B050"/>
                </a:solidFill>
                <a:effectLst>
                  <a:glow rad="228600">
                    <a:srgbClr val="FFFF00">
                      <a:alpha val="40000"/>
                    </a:srgbClr>
                  </a:glow>
                  <a:innerShdw blurRad="63500" dist="50800" dir="13500000">
                    <a:prstClr val="black">
                      <a:alpha val="50000"/>
                    </a:prstClr>
                  </a:innerShdw>
                  <a:reflection blurRad="6350" stA="60000" endA="900" endPos="60000" dist="60007" dir="5400000" sy="-100000" algn="bl" rotWithShape="0"/>
                </a:effectLst>
              </a:rPr>
              <a:t>With Feedback Example</a:t>
            </a:r>
            <a:endParaRPr lang="en-IN" i="1" dirty="0">
              <a:solidFill>
                <a:srgbClr val="00B050"/>
              </a:solidFill>
              <a:effectLst>
                <a:glow rad="228600">
                  <a:srgbClr val="FFFF00">
                    <a:alpha val="40000"/>
                  </a:srgbClr>
                </a:glow>
                <a:innerShdw blurRad="63500" dist="50800" dir="13500000">
                  <a:prstClr val="black">
                    <a:alpha val="50000"/>
                  </a:prstClr>
                </a:innerShdw>
                <a:reflection blurRad="6350" stA="60000" endA="900" endPos="60000" dist="60007" dir="5400000" sy="-100000" algn="bl" rotWithShape="0"/>
              </a:effectLst>
            </a:endParaRPr>
          </a:p>
        </p:txBody>
      </p:sp>
      <p:sp>
        <p:nvSpPr>
          <p:cNvPr id="4" name="Content Placeholder 3">
            <a:extLst>
              <a:ext uri="{FF2B5EF4-FFF2-40B4-BE49-F238E27FC236}">
                <a16:creationId xmlns:a16="http://schemas.microsoft.com/office/drawing/2014/main" id="{06F4BFFB-8CAF-AA7F-4D7F-04902E734FA2}"/>
              </a:ext>
            </a:extLst>
          </p:cNvPr>
          <p:cNvSpPr>
            <a:spLocks noGrp="1"/>
          </p:cNvSpPr>
          <p:nvPr>
            <p:ph sz="half" idx="2"/>
          </p:nvPr>
        </p:nvSpPr>
        <p:spPr>
          <a:xfrm>
            <a:off x="1097280" y="1897381"/>
            <a:ext cx="4639736" cy="3971714"/>
          </a:xfrm>
        </p:spPr>
        <p:txBody>
          <a:bodyPr bIns="0">
            <a:normAutofit fontScale="55000" lnSpcReduction="20000"/>
          </a:bodyPr>
          <a:lstStyle/>
          <a:p>
            <a:pPr>
              <a:buFont typeface="Wingdings" panose="05000000000000000000" pitchFamily="2" charset="2"/>
              <a:buChar char="ü"/>
            </a:pPr>
            <a:r>
              <a:rPr lang="en-US" dirty="0"/>
              <a:t>Training Data : - </a:t>
            </a:r>
            <a:r>
              <a:rPr lang="en-US" dirty="0">
                <a:hlinkClick r:id="rId2"/>
              </a:rPr>
              <a:t>Brain Tumor Data</a:t>
            </a:r>
            <a:endParaRPr lang="en-US" dirty="0"/>
          </a:p>
          <a:p>
            <a:pPr>
              <a:buFont typeface="Wingdings" panose="05000000000000000000" pitchFamily="2" charset="2"/>
              <a:buChar char="ü"/>
            </a:pPr>
            <a:r>
              <a:rPr lang="en-US" sz="2900" i="1" u="sng" dirty="0">
                <a:solidFill>
                  <a:schemeClr val="accent6">
                    <a:lumMod val="75000"/>
                  </a:schemeClr>
                </a:solidFill>
              </a:rPr>
              <a:t> Training Data after preprocessing :- </a:t>
            </a:r>
          </a:p>
          <a:p>
            <a:r>
              <a:rPr lang="en-IN" b="0" i="0" dirty="0">
                <a:solidFill>
                  <a:schemeClr val="accent2"/>
                </a:solidFill>
                <a:effectLst/>
                <a:latin typeface="Courier New" panose="02070309020205020404" pitchFamily="49" charset="0"/>
              </a:rPr>
              <a:t>[-0.46243523640094003, -0.3841752075458228, 0.4569895514263396, -0.31184197799102814, 0.6326453442485581, 0.09294541964224708, 0.5624190891509335, 0.6927317514581823, -0.6060161615446631, -0.20323865362323623, -0.15464530453121192, -0.731881191675252, -0.7558254578516869, -0.6447539682682812, -0.7558254578516869, -0.4019470190100394, -0.7072650559530831, -0.36812318324775295, 0.8001358387870361, 0.3307553251967342, 0.29973476575610447, -0.06520896086950452, 0.8261295165970591, 0.8716239137746449, -0.10458603102431457, 0.06893190082489792, 0.3375711240860007, 0.8408416546280005, -0.6447539682682812, 0.5623417721824796, -0.6060161615446631, -0.10458603102431457, -0.5241046814507794, 0.870788180067988, -0.1868640393933036, 0.47750860124264016]</a:t>
            </a:r>
          </a:p>
          <a:p>
            <a:r>
              <a:rPr lang="en-IN" sz="2900" dirty="0">
                <a:solidFill>
                  <a:srgbClr val="FF0000"/>
                </a:solidFill>
              </a:rPr>
              <a:t>Note: - </a:t>
            </a:r>
            <a:r>
              <a:rPr lang="en-IN" sz="2900" dirty="0">
                <a:solidFill>
                  <a:srgbClr val="00B050"/>
                </a:solidFill>
              </a:rPr>
              <a:t>Action taken here are chosen by Agent based on feedback</a:t>
            </a:r>
          </a:p>
        </p:txBody>
      </p:sp>
      <p:sp>
        <p:nvSpPr>
          <p:cNvPr id="6" name="Content Placeholder 5">
            <a:extLst>
              <a:ext uri="{FF2B5EF4-FFF2-40B4-BE49-F238E27FC236}">
                <a16:creationId xmlns:a16="http://schemas.microsoft.com/office/drawing/2014/main" id="{29A3F0D2-9407-2B2B-8DF1-C88E76055836}"/>
              </a:ext>
            </a:extLst>
          </p:cNvPr>
          <p:cNvSpPr>
            <a:spLocks noGrp="1"/>
          </p:cNvSpPr>
          <p:nvPr>
            <p:ph sz="quarter" idx="4"/>
          </p:nvPr>
        </p:nvSpPr>
        <p:spPr>
          <a:xfrm>
            <a:off x="6515944" y="1897381"/>
            <a:ext cx="4639736" cy="3971713"/>
          </a:xfrm>
        </p:spPr>
        <p:txBody>
          <a:bodyPr>
            <a:normAutofit fontScale="55000" lnSpcReduction="20000"/>
          </a:bodyPr>
          <a:lstStyle/>
          <a:p>
            <a:pPr marL="0" indent="0">
              <a:buNone/>
            </a:pPr>
            <a:r>
              <a:rPr lang="en-US" sz="2800" i="1" dirty="0">
                <a:solidFill>
                  <a:schemeClr val="accent1">
                    <a:lumMod val="50000"/>
                  </a:schemeClr>
                </a:solidFill>
              </a:rPr>
              <a:t>Clusters formed after Kmeans on training data are as follows:-</a:t>
            </a:r>
          </a:p>
          <a:p>
            <a:pPr marL="0" indent="0">
              <a:buNone/>
            </a:pPr>
            <a:r>
              <a:rPr lang="en-US" sz="2800" dirty="0"/>
              <a:t>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Current State = </a:t>
            </a:r>
            <a:r>
              <a:rPr lang="en-IN" sz="2000" b="0" i="0" dirty="0">
                <a:solidFill>
                  <a:srgbClr val="FF0000"/>
                </a:solidFill>
                <a:effectLst/>
                <a:latin typeface="Courier New" panose="02070309020205020404" pitchFamily="49" charset="0"/>
              </a:rPr>
              <a:t>[0.40789687]</a:t>
            </a:r>
            <a:endParaRPr lang="en-IN" sz="2800" dirty="0">
              <a:solidFill>
                <a:srgbClr val="FF0000"/>
              </a:solidFill>
            </a:endParaRPr>
          </a:p>
        </p:txBody>
      </p:sp>
      <p:sp>
        <p:nvSpPr>
          <p:cNvPr id="8" name="Slide Number Placeholder 7">
            <a:extLst>
              <a:ext uri="{FF2B5EF4-FFF2-40B4-BE49-F238E27FC236}">
                <a16:creationId xmlns:a16="http://schemas.microsoft.com/office/drawing/2014/main" id="{5F69DB24-28B1-6D9E-44B6-2FA596E09E8D}"/>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1026" name="Picture 2">
            <a:extLst>
              <a:ext uri="{FF2B5EF4-FFF2-40B4-BE49-F238E27FC236}">
                <a16:creationId xmlns:a16="http://schemas.microsoft.com/office/drawing/2014/main" id="{C17F1C8F-6780-BD70-7E55-7631E1CEE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417" y="2371167"/>
            <a:ext cx="5005135" cy="300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Episode1</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[0.29170453260806833, -0.008101485133521269, 0.07872128591293912, 0.2035133366754175, -0.23015085956361414, -0.5171771759924498, -0.39345006406364547, -0.042829381705625835, -0.03481418915773646, 0.29779186550216896, -0.3107752747292495, 0.16904546279959975, -0.471280304063729, -0.4590686719471727, 0.06864819814322065, -0.06222821468897788, -0.1620075691941912, -0.14190901616488055, -0.37824286795613327, -0.6373639932869258]</a:t>
            </a:r>
          </a:p>
          <a:p>
            <a:r>
              <a:rPr lang="en-IN" sz="2600" i="1" dirty="0">
                <a:solidFill>
                  <a:schemeClr val="tx1"/>
                </a:solidFill>
              </a:rPr>
              <a:t>Reward :- </a:t>
            </a:r>
            <a:r>
              <a:rPr lang="en-IN" b="0" i="0" dirty="0">
                <a:solidFill>
                  <a:srgbClr val="0070C0"/>
                </a:solidFill>
                <a:effectLst/>
                <a:latin typeface="Courier New" panose="02070309020205020404" pitchFamily="49" charset="0"/>
              </a:rPr>
              <a:t>7.06</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7.0590090000000005</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[0.51877472]</a:t>
            </a:r>
            <a:endParaRPr lang="en-IN" b="0" i="0" dirty="0">
              <a:solidFill>
                <a:srgbClr val="0070C0"/>
              </a:solidFill>
              <a:effectLst/>
              <a:latin typeface="Courier New" panose="02070309020205020404" pitchFamily="49" charset="0"/>
            </a:endParaRP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9222" name="Picture 6">
            <a:extLst>
              <a:ext uri="{FF2B5EF4-FFF2-40B4-BE49-F238E27FC236}">
                <a16:creationId xmlns:a16="http://schemas.microsoft.com/office/drawing/2014/main" id="{FC9EC9D3-781C-CD5D-951E-CDD2B66ED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885" y="2105024"/>
            <a:ext cx="5250440" cy="386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01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Episode2</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[-0.6149413298902117, -0.7721804381328234, -0.985428856890963, -1.0, -0.5671427906217124, -0.36017288547449366, -0.6289773696883656, -0.4627466986028146, -0.6918333157333632, -0.7342707537781832, -1.0, -1.0, -1.0, -1.0, -1.0, -1.0, -1.0, -0.8899782904090549, -1.0, -1.0]</a:t>
            </a:r>
          </a:p>
          <a:p>
            <a:r>
              <a:rPr lang="en-IN" sz="2600" i="1" dirty="0">
                <a:solidFill>
                  <a:schemeClr val="tx1"/>
                </a:solidFill>
              </a:rPr>
              <a:t>Reward :- </a:t>
            </a:r>
            <a:r>
              <a:rPr lang="en-IN" b="0" i="0" dirty="0">
                <a:solidFill>
                  <a:srgbClr val="0070C0"/>
                </a:solidFill>
                <a:effectLst/>
                <a:latin typeface="Courier New" panose="02070309020205020404" pitchFamily="49" charset="0"/>
              </a:rPr>
              <a:t>9.65</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8.35332525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[0.63559]</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29</a:t>
            </a:fld>
            <a:endParaRPr lang="en-US" dirty="0"/>
          </a:p>
        </p:txBody>
      </p:sp>
      <p:pic>
        <p:nvPicPr>
          <p:cNvPr id="10242" name="Picture 2">
            <a:extLst>
              <a:ext uri="{FF2B5EF4-FFF2-40B4-BE49-F238E27FC236}">
                <a16:creationId xmlns:a16="http://schemas.microsoft.com/office/drawing/2014/main" id="{102A7AC1-AF6D-516B-270A-9861463E8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884" y="2105024"/>
            <a:ext cx="5118053" cy="376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5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Methodology</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404813" indent="-215900">
              <a:spcBef>
                <a:spcPts val="600"/>
              </a:spcBef>
              <a:spcAft>
                <a:spcPts val="0"/>
              </a:spcAft>
              <a:buFont typeface="Wingdings" panose="05000000000000000000" pitchFamily="2" charset="2"/>
              <a:buChar char="§"/>
            </a:pPr>
            <a:r>
              <a:rPr lang="en-US" dirty="0">
                <a:solidFill>
                  <a:srgbClr val="FFFFFF"/>
                </a:solidFill>
              </a:rPr>
              <a:t>Process</a:t>
            </a:r>
          </a:p>
          <a:p>
            <a:pPr marL="404813" indent="-215900">
              <a:spcBef>
                <a:spcPts val="600"/>
              </a:spcBef>
              <a:spcAft>
                <a:spcPts val="0"/>
              </a:spcAft>
              <a:buFont typeface="Wingdings" panose="05000000000000000000" pitchFamily="2" charset="2"/>
              <a:buChar char="§"/>
            </a:pPr>
            <a:r>
              <a:rPr lang="en-US" dirty="0">
                <a:solidFill>
                  <a:srgbClr val="FFFFFF"/>
                </a:solidFill>
              </a:rPr>
              <a:t>Sampling</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p:txBody>
          <a:bodyPr/>
          <a:lstStyle/>
          <a:p>
            <a:r>
              <a:rPr lang="en-US" dirty="0"/>
              <a:t>TEACH A COURSE</a:t>
            </a: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Episode3</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[-0.8417206839010499, -0.6454087357669803, -0.8248870913514352, -0.6470911476542991, -0.5317379393788526, -0.7637637201633487, -0.7467188423759668, -0.11909183770619547, -0.5251976882371205, -0.07508685189036646, -0.2821912471885586, -0.0016685043872244343, -0.08593789987989298, -0.5650481672404657, -0.5249768361163613, -0.9516858263973726, -0.4461958842555891, -0.552422041089087, -1.0, -1.0]</a:t>
            </a:r>
            <a:endParaRPr lang="en-US" b="0" i="0" dirty="0">
              <a:solidFill>
                <a:srgbClr val="D5D5D5"/>
              </a:solidFill>
              <a:effectLst/>
              <a:latin typeface="Courier New" panose="02070309020205020404" pitchFamily="49" charset="0"/>
            </a:endParaRPr>
          </a:p>
          <a:p>
            <a:r>
              <a:rPr lang="en-IN" sz="2600" i="1" dirty="0">
                <a:solidFill>
                  <a:schemeClr val="tx1"/>
                </a:solidFill>
              </a:rPr>
              <a:t>Reward :- </a:t>
            </a:r>
            <a:r>
              <a:rPr lang="en-IN" b="0" i="0" dirty="0">
                <a:solidFill>
                  <a:srgbClr val="0070C0"/>
                </a:solidFill>
                <a:effectLst/>
                <a:latin typeface="Courier New" panose="02070309020205020404" pitchFamily="49" charset="0"/>
              </a:rPr>
              <a:t>5.02</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7.242815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[0.17703581]</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30</a:t>
            </a:fld>
            <a:endParaRPr lang="en-US" dirty="0"/>
          </a:p>
        </p:txBody>
      </p:sp>
      <p:pic>
        <p:nvPicPr>
          <p:cNvPr id="11266" name="Picture 2">
            <a:extLst>
              <a:ext uri="{FF2B5EF4-FFF2-40B4-BE49-F238E27FC236}">
                <a16:creationId xmlns:a16="http://schemas.microsoft.com/office/drawing/2014/main" id="{305B9084-0E8A-4DB7-A1F0-F7F86CEC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485" y="2302379"/>
            <a:ext cx="4784195" cy="3518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97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Episode4</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IN" b="0" i="0" dirty="0">
                <a:solidFill>
                  <a:srgbClr val="0070C0"/>
                </a:solidFill>
                <a:effectLst/>
                <a:latin typeface="Courier New" panose="02070309020205020404" pitchFamily="49" charset="0"/>
              </a:rPr>
              <a:t>[-0.5998854725803203, -0.9983964002072503, -0.9179897557709076, -0.6528707909741498, -0.6545814721417835, -0.9034213243272052, -0.7315920330180219, -0.27663750035693946, -0.2096887603414903, -0.4724595494664199, -0.8151134176078672, -1.0, -1.0, -0.9896486240319219, -0.979811509821505, -1.0, -1.0, -1.0, -1.0, -0.9801561506947283]</a:t>
            </a:r>
          </a:p>
          <a:p>
            <a:r>
              <a:rPr lang="en-IN" sz="2600" i="1" dirty="0">
                <a:solidFill>
                  <a:schemeClr val="tx1"/>
                </a:solidFill>
              </a:rPr>
              <a:t>Reward :- </a:t>
            </a:r>
            <a:r>
              <a:rPr lang="en-IN" b="0" i="0" dirty="0">
                <a:solidFill>
                  <a:srgbClr val="0070C0"/>
                </a:solidFill>
                <a:effectLst/>
                <a:latin typeface="Courier New" panose="02070309020205020404" pitchFamily="49" charset="0"/>
              </a:rPr>
              <a:t>11.68</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8.352832625000001 </a:t>
            </a:r>
            <a:br>
              <a:rPr lang="en-IN" dirty="0"/>
            </a:br>
            <a:endParaRPr lang="en-IN" dirty="0"/>
          </a:p>
          <a:p>
            <a:r>
              <a:rPr lang="en-IN" sz="2600" b="1" i="1" dirty="0">
                <a:solidFill>
                  <a:srgbClr val="262626"/>
                </a:solidFill>
              </a:rPr>
              <a:t>Current State : - </a:t>
            </a:r>
            <a:r>
              <a:rPr lang="en-IN" b="0" i="0" dirty="0">
                <a:solidFill>
                  <a:srgbClr val="0070C0"/>
                </a:solidFill>
                <a:effectLst/>
                <a:latin typeface="Courier New" panose="02070309020205020404" pitchFamily="49" charset="0"/>
              </a:rPr>
              <a:t>[0.27261013]</a:t>
            </a:r>
            <a:endParaRPr lang="en-US" b="0" i="0" dirty="0">
              <a:solidFill>
                <a:srgbClr val="0070C0"/>
              </a:solidFill>
              <a:effectLst/>
              <a:latin typeface="Courier New" panose="02070309020205020404" pitchFamily="49" charset="0"/>
            </a:endParaRP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31</a:t>
            </a:fld>
            <a:endParaRPr lang="en-US" dirty="0"/>
          </a:p>
        </p:txBody>
      </p:sp>
      <p:pic>
        <p:nvPicPr>
          <p:cNvPr id="12290" name="Picture 2">
            <a:extLst>
              <a:ext uri="{FF2B5EF4-FFF2-40B4-BE49-F238E27FC236}">
                <a16:creationId xmlns:a16="http://schemas.microsoft.com/office/drawing/2014/main" id="{6A360D8C-B7D1-CB42-3B81-C1C9EAF53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986" y="2269845"/>
            <a:ext cx="4893945" cy="359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134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Episode5</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7500" lnSpcReduction="20000"/>
          </a:bodyPr>
          <a:lstStyle/>
          <a:p>
            <a:r>
              <a:rPr lang="en-US" sz="2900" i="1" dirty="0"/>
              <a:t>Actions taken : -</a:t>
            </a:r>
          </a:p>
          <a:p>
            <a:r>
              <a:rPr lang="en-US" b="0" i="0" dirty="0">
                <a:solidFill>
                  <a:srgbClr val="0070C0"/>
                </a:solidFill>
                <a:effectLst/>
                <a:latin typeface="Courier New" panose="02070309020205020404" pitchFamily="49" charset="0"/>
              </a:rPr>
              <a:t>[-0.8615400960956197, -1.0, -1.0, -1.0, -1.0, -0.7886629186520635, -1.0, -1.0, -1.0, -0.5637973331296255, -0.37374490122792836, -0.4780624078021708, -0.8586970398396857, -0.9595455146015233, -1.0, -1.0, -1.0, -1.0, -0.8969679890721264, -1.0]</a:t>
            </a:r>
          </a:p>
          <a:p>
            <a:r>
              <a:rPr lang="en-IN" sz="2600" i="1" dirty="0">
                <a:solidFill>
                  <a:schemeClr val="tx1"/>
                </a:solidFill>
              </a:rPr>
              <a:t>Reward :- </a:t>
            </a:r>
            <a:r>
              <a:rPr lang="en-IN" b="0" i="0" dirty="0">
                <a:solidFill>
                  <a:srgbClr val="0070C0"/>
                </a:solidFill>
                <a:effectLst/>
                <a:latin typeface="Courier New" panose="02070309020205020404" pitchFamily="49" charset="0"/>
              </a:rPr>
              <a:t>13.4</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9.3625085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[0.09893745</a:t>
            </a:r>
            <a:r>
              <a:rPr lang="en-IN" b="0" i="0" dirty="0">
                <a:solidFill>
                  <a:srgbClr val="0070C0"/>
                </a:solidFill>
                <a:effectLst/>
                <a:latin typeface="Courier New" panose="02070309020205020404" pitchFamily="49" charset="0"/>
              </a:rPr>
              <a:t>]</a:t>
            </a:r>
            <a:endParaRPr lang="en-US" b="0" i="0" dirty="0">
              <a:solidFill>
                <a:srgbClr val="0070C0"/>
              </a:solidFill>
              <a:effectLst/>
              <a:latin typeface="Courier New" panose="02070309020205020404" pitchFamily="49" charset="0"/>
            </a:endParaRP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32</a:t>
            </a:fld>
            <a:endParaRPr lang="en-US" dirty="0"/>
          </a:p>
        </p:txBody>
      </p:sp>
      <p:pic>
        <p:nvPicPr>
          <p:cNvPr id="13314" name="Picture 2">
            <a:extLst>
              <a:ext uri="{FF2B5EF4-FFF2-40B4-BE49-F238E27FC236}">
                <a16:creationId xmlns:a16="http://schemas.microsoft.com/office/drawing/2014/main" id="{6463D68D-B0CD-0EC1-DABA-CB8B21A8F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650" y="2270479"/>
            <a:ext cx="4812030" cy="353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9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Episode6</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[-0.742348229154586, -0.8372389451231811, -0.9539658854682401, -1.0, -1.0, -1.0, -0.8511806524136589, -0.48552542321397985, -0.5918530449143368, -0.3471907122662229, -0.740594963190567, -1.0, -1.0, -1.0, -1.0, -0.8006763756275344, -0.2435014682577492, -0.703001195080029, -0.47931237617677325, -0.7313675853716841] </a:t>
            </a:r>
          </a:p>
          <a:p>
            <a:r>
              <a:rPr lang="en-IN" sz="2600" i="1" dirty="0">
                <a:solidFill>
                  <a:schemeClr val="tx1"/>
                </a:solidFill>
              </a:rPr>
              <a:t>Reward :- </a:t>
            </a:r>
            <a:r>
              <a:rPr lang="en-IN" b="0" i="0" dirty="0">
                <a:solidFill>
                  <a:srgbClr val="0070C0"/>
                </a:solidFill>
                <a:effectLst/>
                <a:latin typeface="Courier New" panose="02070309020205020404" pitchFamily="49" charset="0"/>
              </a:rPr>
              <a:t>4.14</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8.4915075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[0.02739357]</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33</a:t>
            </a:fld>
            <a:endParaRPr lang="en-US" dirty="0"/>
          </a:p>
        </p:txBody>
      </p:sp>
      <p:pic>
        <p:nvPicPr>
          <p:cNvPr id="14338" name="Picture 2">
            <a:extLst>
              <a:ext uri="{FF2B5EF4-FFF2-40B4-BE49-F238E27FC236}">
                <a16:creationId xmlns:a16="http://schemas.microsoft.com/office/drawing/2014/main" id="{862B35A1-F1E3-9EDC-1940-81B1AA0B9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232" y="2154350"/>
            <a:ext cx="4706488" cy="346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85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Episode7</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70000" lnSpcReduction="20000"/>
          </a:bodyPr>
          <a:lstStyle/>
          <a:p>
            <a:r>
              <a:rPr lang="en-US" sz="2900" i="1" dirty="0"/>
              <a:t>Actions taken : -</a:t>
            </a:r>
          </a:p>
          <a:p>
            <a:r>
              <a:rPr lang="en-US" b="0" i="0" dirty="0">
                <a:solidFill>
                  <a:srgbClr val="0070C0"/>
                </a:solidFill>
                <a:effectLst/>
                <a:latin typeface="Courier New" panose="02070309020205020404" pitchFamily="49" charset="0"/>
              </a:rPr>
              <a:t>[-1.0, -1.0, -1.0, -1.0, -0.8101887038343702, -0.6525181660339922, -0.8409730094393151, -0.6520623086979098, -0.6902185078645425, -0.7070461010312907, -0.368773022701846, -0.4347224782576298, -0.8278141847888361, -0.770291537326126, -0.5256942397513927, -1.0, -1.0, -0.7604943966841038, -0.22620842389474694, -0.03640596856531564] </a:t>
            </a:r>
          </a:p>
          <a:p>
            <a:r>
              <a:rPr lang="en-IN" sz="2600" i="1" dirty="0">
                <a:solidFill>
                  <a:schemeClr val="tx1"/>
                </a:solidFill>
              </a:rPr>
              <a:t>Reward :- </a:t>
            </a:r>
            <a:r>
              <a:rPr lang="en-IN" b="0" i="0" dirty="0">
                <a:solidFill>
                  <a:srgbClr val="0070C0"/>
                </a:solidFill>
                <a:effectLst/>
                <a:latin typeface="Courier New" panose="02070309020205020404" pitchFamily="49" charset="0"/>
              </a:rPr>
              <a:t>8.74</a:t>
            </a:r>
          </a:p>
          <a:p>
            <a:r>
              <a:rPr lang="en-IN" sz="2600" b="1" i="1" dirty="0">
                <a:solidFill>
                  <a:srgbClr val="262626"/>
                </a:solidFill>
                <a:effectLst/>
                <a:latin typeface="+mj-lt"/>
              </a:rPr>
              <a:t>average _reward</a:t>
            </a:r>
            <a:r>
              <a:rPr lang="en-IN" sz="2600" b="1" i="1" dirty="0">
                <a:solidFill>
                  <a:srgbClr val="262626"/>
                </a:solidFill>
                <a:latin typeface="Courier New" panose="02070309020205020404" pitchFamily="49" charset="0"/>
              </a:rPr>
              <a:t>:-</a:t>
            </a:r>
            <a:r>
              <a:rPr lang="en-IN" b="1" i="1" dirty="0">
                <a:solidFill>
                  <a:srgbClr val="0070C0"/>
                </a:solidFill>
                <a:effectLst/>
                <a:latin typeface="Courier New" panose="02070309020205020404" pitchFamily="49" charset="0"/>
              </a:rPr>
              <a:t> </a:t>
            </a:r>
            <a:r>
              <a:rPr lang="en-IN" b="0" i="0" dirty="0">
                <a:solidFill>
                  <a:srgbClr val="0070C0"/>
                </a:solidFill>
                <a:effectLst/>
                <a:latin typeface="Courier New" panose="02070309020205020404" pitchFamily="49" charset="0"/>
              </a:rPr>
              <a:t>8.526770571428573 </a:t>
            </a:r>
            <a:br>
              <a:rPr lang="en-IN" dirty="0"/>
            </a:br>
            <a:endParaRPr lang="en-IN" dirty="0"/>
          </a:p>
          <a:p>
            <a:r>
              <a:rPr lang="en-IN" sz="2600" b="1" i="1" dirty="0">
                <a:solidFill>
                  <a:srgbClr val="262626"/>
                </a:solidFill>
              </a:rPr>
              <a:t>Current State : - </a:t>
            </a:r>
            <a:r>
              <a:rPr lang="en-US" b="0" i="0" dirty="0">
                <a:solidFill>
                  <a:srgbClr val="0070C0"/>
                </a:solidFill>
                <a:effectLst/>
                <a:latin typeface="Courier New" panose="02070309020205020404" pitchFamily="49" charset="0"/>
              </a:rPr>
              <a:t>[0.28441473]</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34</a:t>
            </a:fld>
            <a:endParaRPr lang="en-US" dirty="0"/>
          </a:p>
        </p:txBody>
      </p:sp>
      <p:pic>
        <p:nvPicPr>
          <p:cNvPr id="15362" name="Picture 2">
            <a:extLst>
              <a:ext uri="{FF2B5EF4-FFF2-40B4-BE49-F238E27FC236}">
                <a16:creationId xmlns:a16="http://schemas.microsoft.com/office/drawing/2014/main" id="{C3962886-10A7-80B3-B115-D900DF40D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307" y="2043387"/>
            <a:ext cx="5008245" cy="368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0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Episode8</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47500" lnSpcReduction="20000"/>
          </a:bodyPr>
          <a:lstStyle/>
          <a:p>
            <a:r>
              <a:rPr lang="en-US" sz="3800" i="1" dirty="0"/>
              <a:t>Actions taken :-</a:t>
            </a:r>
          </a:p>
          <a:p>
            <a:r>
              <a:rPr lang="en-US" sz="2900" dirty="0">
                <a:solidFill>
                  <a:srgbClr val="0070C0"/>
                </a:solidFill>
                <a:latin typeface="Courier New" panose="02070309020205020404" pitchFamily="49" charset="0"/>
              </a:rPr>
              <a:t>[-0.9704695810293498, -0.9490390812796611, -1.0, -0.902746464444401, -1.0, -0.7802482792419423, -0.9304221015885314, -1.0, -1.0, -1.0, -1.0, -1.0, -1.0, -0.8740799472684986, -0.7326025608043821, -0.6181938230447337, -0.8624106928805415, -0.0871930508659009, -0.22613337834021463, -0.07594297279178686]</a:t>
            </a:r>
            <a:endParaRPr lang="en-US" sz="2900" i="1" dirty="0"/>
          </a:p>
          <a:p>
            <a:r>
              <a:rPr lang="en-IN" sz="3800" i="1" dirty="0">
                <a:solidFill>
                  <a:schemeClr val="tx1"/>
                </a:solidFill>
              </a:rPr>
              <a:t>Reward :- </a:t>
            </a:r>
            <a:r>
              <a:rPr lang="en-IN" sz="3400" b="0" i="0" dirty="0">
                <a:solidFill>
                  <a:srgbClr val="0070C0"/>
                </a:solidFill>
                <a:effectLst/>
                <a:latin typeface="Courier New" panose="02070309020205020404" pitchFamily="49" charset="0"/>
              </a:rPr>
              <a:t>5.09 </a:t>
            </a:r>
          </a:p>
          <a:p>
            <a:r>
              <a:rPr lang="en-IN" sz="3800" b="1" i="1" dirty="0">
                <a:solidFill>
                  <a:srgbClr val="262626"/>
                </a:solidFill>
                <a:effectLst/>
                <a:latin typeface="+mj-lt"/>
              </a:rPr>
              <a:t>average _reward</a:t>
            </a:r>
            <a:r>
              <a:rPr lang="en-IN" sz="3800" b="1" i="1" dirty="0">
                <a:solidFill>
                  <a:srgbClr val="262626"/>
                </a:solidFill>
                <a:latin typeface="Courier New" panose="02070309020205020404" pitchFamily="49" charset="0"/>
              </a:rPr>
              <a:t>:-</a:t>
            </a:r>
            <a:r>
              <a:rPr lang="en-IN" sz="3800" b="1" i="1" dirty="0">
                <a:solidFill>
                  <a:srgbClr val="0070C0"/>
                </a:solidFill>
                <a:effectLst/>
                <a:latin typeface="Courier New" panose="02070309020205020404" pitchFamily="49" charset="0"/>
              </a:rPr>
              <a:t> </a:t>
            </a:r>
            <a:r>
              <a:rPr lang="en-IN" sz="3400" b="0" i="0" dirty="0">
                <a:solidFill>
                  <a:srgbClr val="0070C0"/>
                </a:solidFill>
                <a:effectLst/>
                <a:latin typeface="Courier New" panose="02070309020205020404" pitchFamily="49" charset="0"/>
              </a:rPr>
              <a:t>8.0967213125</a:t>
            </a:r>
            <a:br>
              <a:rPr lang="en-IN" dirty="0"/>
            </a:br>
            <a:endParaRPr lang="en-IN" dirty="0"/>
          </a:p>
          <a:p>
            <a:r>
              <a:rPr lang="en-IN" sz="3800" b="1" i="1" dirty="0">
                <a:solidFill>
                  <a:srgbClr val="262626"/>
                </a:solidFill>
              </a:rPr>
              <a:t>Current State : - </a:t>
            </a:r>
            <a:r>
              <a:rPr lang="en-US" sz="3400" b="0" i="0" dirty="0">
                <a:solidFill>
                  <a:srgbClr val="0070C0"/>
                </a:solidFill>
                <a:effectLst/>
                <a:latin typeface="Courier New" panose="02070309020205020404" pitchFamily="49" charset="0"/>
              </a:rPr>
              <a:t>[0.11386765]</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35</a:t>
            </a:fld>
            <a:endParaRPr lang="en-US" dirty="0"/>
          </a:p>
        </p:txBody>
      </p:sp>
      <p:pic>
        <p:nvPicPr>
          <p:cNvPr id="16386" name="Picture 2">
            <a:extLst>
              <a:ext uri="{FF2B5EF4-FFF2-40B4-BE49-F238E27FC236}">
                <a16:creationId xmlns:a16="http://schemas.microsoft.com/office/drawing/2014/main" id="{A1326F0B-173E-2229-9B8D-FD06F97A3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105" y="2196464"/>
            <a:ext cx="4566615" cy="335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19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Episode9</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47500" lnSpcReduction="20000"/>
          </a:bodyPr>
          <a:lstStyle/>
          <a:p>
            <a:r>
              <a:rPr lang="en-US" sz="3800" i="1" dirty="0"/>
              <a:t>Actions taken :-</a:t>
            </a:r>
          </a:p>
          <a:p>
            <a:r>
              <a:rPr lang="en-US" sz="2900" b="0" i="0" dirty="0">
                <a:solidFill>
                  <a:srgbClr val="0070C0"/>
                </a:solidFill>
                <a:effectLst/>
                <a:latin typeface="Courier New" panose="02070309020205020404" pitchFamily="49" charset="0"/>
              </a:rPr>
              <a:t>[-0.8435466826214763, -0.8201060083675404, -0.9972559382139525, -0.8536075525217762, -0.6289644470782572, -0.344359342662913, -0.21551949749137655, -0.49994379145326495, -0.761560721332233, -1.0, -1.0, -1.0, -1.0, -1.0, -1.0, -1.0, -1.0, -1.0, -1.0, -1.0]</a:t>
            </a:r>
            <a:endParaRPr lang="en-US" sz="2900" i="1" dirty="0">
              <a:solidFill>
                <a:srgbClr val="0070C0"/>
              </a:solidFill>
            </a:endParaRPr>
          </a:p>
          <a:p>
            <a:r>
              <a:rPr lang="en-IN" sz="3800" i="1" dirty="0">
                <a:solidFill>
                  <a:schemeClr val="tx1"/>
                </a:solidFill>
              </a:rPr>
              <a:t>Reward :- </a:t>
            </a:r>
            <a:r>
              <a:rPr lang="en-IN" sz="3200" b="0" i="0" dirty="0">
                <a:solidFill>
                  <a:srgbClr val="0070C0"/>
                </a:solidFill>
                <a:effectLst/>
                <a:latin typeface="Courier New" panose="02070309020205020404" pitchFamily="49" charset="0"/>
              </a:rPr>
              <a:t>12.58</a:t>
            </a:r>
            <a:r>
              <a:rPr lang="en-IN" sz="3400" b="0" i="0" dirty="0">
                <a:solidFill>
                  <a:srgbClr val="0070C0"/>
                </a:solidFill>
                <a:effectLst/>
                <a:latin typeface="Courier New" panose="02070309020205020404" pitchFamily="49" charset="0"/>
              </a:rPr>
              <a:t> </a:t>
            </a:r>
          </a:p>
          <a:p>
            <a:r>
              <a:rPr lang="en-IN" sz="3800" b="1" i="1" dirty="0">
                <a:solidFill>
                  <a:srgbClr val="262626"/>
                </a:solidFill>
                <a:effectLst/>
                <a:latin typeface="+mj-lt"/>
              </a:rPr>
              <a:t>average _reward</a:t>
            </a:r>
            <a:r>
              <a:rPr lang="en-IN" sz="3800" b="1" i="1" dirty="0">
                <a:solidFill>
                  <a:srgbClr val="262626"/>
                </a:solidFill>
                <a:latin typeface="Courier New" panose="02070309020205020404" pitchFamily="49" charset="0"/>
              </a:rPr>
              <a:t>:-</a:t>
            </a:r>
            <a:r>
              <a:rPr lang="en-IN" sz="3800" b="1" i="1" dirty="0">
                <a:solidFill>
                  <a:srgbClr val="0070C0"/>
                </a:solidFill>
                <a:effectLst/>
                <a:latin typeface="Courier New" panose="02070309020205020404" pitchFamily="49" charset="0"/>
              </a:rPr>
              <a:t> </a:t>
            </a:r>
            <a:r>
              <a:rPr lang="en-IN" sz="3200" b="0" i="0" dirty="0">
                <a:solidFill>
                  <a:srgbClr val="0070C0"/>
                </a:solidFill>
                <a:effectLst/>
                <a:latin typeface="Courier New" panose="02070309020205020404" pitchFamily="49" charset="0"/>
              </a:rPr>
              <a:t>8.594443277777778</a:t>
            </a:r>
            <a:br>
              <a:rPr lang="en-IN" dirty="0"/>
            </a:br>
            <a:endParaRPr lang="en-IN" dirty="0"/>
          </a:p>
          <a:p>
            <a:r>
              <a:rPr lang="en-IN" sz="3800" b="1" i="1" dirty="0">
                <a:solidFill>
                  <a:srgbClr val="262626"/>
                </a:solidFill>
              </a:rPr>
              <a:t>Current State : - </a:t>
            </a:r>
            <a:r>
              <a:rPr lang="en-US" sz="3600" b="0" i="0" dirty="0">
                <a:solidFill>
                  <a:srgbClr val="0070C0"/>
                </a:solidFill>
                <a:effectLst/>
                <a:latin typeface="Courier New" panose="02070309020205020404" pitchFamily="49" charset="0"/>
              </a:rPr>
              <a:t>[0.34198284</a:t>
            </a:r>
            <a:r>
              <a:rPr lang="en-US" sz="3400" b="0" i="0" dirty="0">
                <a:solidFill>
                  <a:srgbClr val="0070C0"/>
                </a:solidFill>
                <a:effectLst/>
                <a:latin typeface="Courier New" panose="02070309020205020404" pitchFamily="49" charset="0"/>
              </a:rPr>
              <a:t>]</a:t>
            </a: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36</a:t>
            </a:fld>
            <a:endParaRPr lang="en-US" dirty="0"/>
          </a:p>
        </p:txBody>
      </p:sp>
      <p:pic>
        <p:nvPicPr>
          <p:cNvPr id="17410" name="Picture 2">
            <a:extLst>
              <a:ext uri="{FF2B5EF4-FFF2-40B4-BE49-F238E27FC236}">
                <a16:creationId xmlns:a16="http://schemas.microsoft.com/office/drawing/2014/main" id="{4C35BCD1-E189-8C8A-0F4D-736336190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165" y="2089621"/>
            <a:ext cx="4882515" cy="359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855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0F2-0D00-80B8-8B1F-98FECCAC1395}"/>
              </a:ext>
            </a:extLst>
          </p:cNvPr>
          <p:cNvSpPr>
            <a:spLocks noGrp="1"/>
          </p:cNvSpPr>
          <p:nvPr>
            <p:ph type="title"/>
          </p:nvPr>
        </p:nvSpPr>
        <p:spPr>
          <a:xfrm>
            <a:off x="1097280" y="225699"/>
            <a:ext cx="10058400" cy="1450757"/>
          </a:xfrm>
        </p:spPr>
        <p:txBody>
          <a:bodyPr/>
          <a:lstStyle/>
          <a:p>
            <a:r>
              <a:rPr lang="en-US" i="1" dirty="0">
                <a:solidFill>
                  <a:srgbClr val="002060"/>
                </a:solidFill>
              </a:rPr>
              <a:t>Episode10</a:t>
            </a:r>
            <a:endParaRPr lang="en-IN" i="1" dirty="0">
              <a:solidFill>
                <a:srgbClr val="002060"/>
              </a:solidFill>
            </a:endParaRPr>
          </a:p>
        </p:txBody>
      </p:sp>
      <p:sp>
        <p:nvSpPr>
          <p:cNvPr id="4" name="Content Placeholder 3">
            <a:extLst>
              <a:ext uri="{FF2B5EF4-FFF2-40B4-BE49-F238E27FC236}">
                <a16:creationId xmlns:a16="http://schemas.microsoft.com/office/drawing/2014/main" id="{B3A2BF3F-93D9-AE9B-2235-8A22AAB0B67C}"/>
              </a:ext>
            </a:extLst>
          </p:cNvPr>
          <p:cNvSpPr>
            <a:spLocks noGrp="1"/>
          </p:cNvSpPr>
          <p:nvPr>
            <p:ph sz="half" idx="2"/>
          </p:nvPr>
        </p:nvSpPr>
        <p:spPr>
          <a:xfrm>
            <a:off x="1097280" y="1900990"/>
            <a:ext cx="4639736" cy="3968106"/>
          </a:xfrm>
        </p:spPr>
        <p:txBody>
          <a:bodyPr>
            <a:normAutofit fontScale="47500" lnSpcReduction="20000"/>
          </a:bodyPr>
          <a:lstStyle/>
          <a:p>
            <a:r>
              <a:rPr lang="en-US" sz="3800" i="1" dirty="0"/>
              <a:t>Actions taken :-</a:t>
            </a:r>
          </a:p>
          <a:p>
            <a:r>
              <a:rPr lang="en-IN" sz="2800" b="0" i="0" dirty="0">
                <a:solidFill>
                  <a:srgbClr val="0070C0"/>
                </a:solidFill>
                <a:effectLst/>
                <a:latin typeface="Courier New" panose="02070309020205020404" pitchFamily="49" charset="0"/>
              </a:rPr>
              <a:t>[-0.7220319047568212, -0.6533336960839444, -0.8234574593715933, -0.9469457016973761, -0.6947476376639076, -0.7405226985182891, -0.30336650674021315, -0.06357312827879424, -0.14477249351201216, -0.275450995004186, -0.049226672126286175, -0.6522160076049303, -0.7678910111164743, -0.5115993133093972, -0.6852656014645849, -0.2419119705966769, -0.6710872045763114, -0.14348745506801808, 0.30784799513738337, 0.42812193971992984]</a:t>
            </a:r>
            <a:endParaRPr lang="en-US" sz="2900" i="1" dirty="0">
              <a:solidFill>
                <a:srgbClr val="0070C0"/>
              </a:solidFill>
            </a:endParaRPr>
          </a:p>
          <a:p>
            <a:r>
              <a:rPr lang="en-IN" sz="3800" i="1" dirty="0">
                <a:solidFill>
                  <a:schemeClr val="tx1"/>
                </a:solidFill>
              </a:rPr>
              <a:t>Reward :- </a:t>
            </a:r>
            <a:r>
              <a:rPr lang="en-IN" sz="3400" b="0" i="0" dirty="0">
                <a:solidFill>
                  <a:srgbClr val="0070C0"/>
                </a:solidFill>
                <a:effectLst/>
                <a:latin typeface="Courier New" panose="02070309020205020404" pitchFamily="49" charset="0"/>
              </a:rPr>
              <a:t>5.21</a:t>
            </a:r>
          </a:p>
          <a:p>
            <a:r>
              <a:rPr lang="en-IN" sz="3800" b="1" i="1" dirty="0">
                <a:solidFill>
                  <a:srgbClr val="262626"/>
                </a:solidFill>
                <a:effectLst/>
                <a:latin typeface="+mj-lt"/>
              </a:rPr>
              <a:t>average _reward</a:t>
            </a:r>
            <a:r>
              <a:rPr lang="en-IN" sz="3800" b="1" i="1" dirty="0">
                <a:solidFill>
                  <a:srgbClr val="262626"/>
                </a:solidFill>
                <a:latin typeface="Courier New" panose="02070309020205020404" pitchFamily="49" charset="0"/>
              </a:rPr>
              <a:t>:-</a:t>
            </a:r>
            <a:r>
              <a:rPr lang="en-IN" sz="3800" b="1" i="1" dirty="0">
                <a:solidFill>
                  <a:srgbClr val="0070C0"/>
                </a:solidFill>
                <a:effectLst/>
                <a:latin typeface="Courier New" panose="02070309020205020404" pitchFamily="49" charset="0"/>
              </a:rPr>
              <a:t> </a:t>
            </a:r>
            <a:r>
              <a:rPr lang="en-IN" sz="3400" b="0" i="0" dirty="0">
                <a:solidFill>
                  <a:srgbClr val="0070C0"/>
                </a:solidFill>
                <a:effectLst/>
                <a:latin typeface="Courier New" panose="02070309020205020404" pitchFamily="49" charset="0"/>
              </a:rPr>
              <a:t>8.256171149999998 </a:t>
            </a:r>
            <a:br>
              <a:rPr lang="en-IN" sz="2800" dirty="0"/>
            </a:br>
            <a:br>
              <a:rPr lang="en-IN" dirty="0"/>
            </a:br>
            <a:endParaRPr lang="en-IN" dirty="0"/>
          </a:p>
          <a:p>
            <a:r>
              <a:rPr lang="en-IN" sz="3800" b="1" i="1" dirty="0">
                <a:solidFill>
                  <a:srgbClr val="262626"/>
                </a:solidFill>
              </a:rPr>
              <a:t>Current State : -</a:t>
            </a:r>
            <a:r>
              <a:rPr lang="en-IN" sz="3200" b="0" i="0" dirty="0">
                <a:solidFill>
                  <a:srgbClr val="D5D5D5"/>
                </a:solidFill>
                <a:effectLst/>
                <a:latin typeface="Courier New" panose="02070309020205020404" pitchFamily="49" charset="0"/>
              </a:rPr>
              <a:t> </a:t>
            </a:r>
            <a:r>
              <a:rPr lang="en-IN" sz="3200" b="0" i="0" dirty="0">
                <a:solidFill>
                  <a:srgbClr val="0070C0"/>
                </a:solidFill>
                <a:effectLst/>
                <a:latin typeface="Courier New" panose="02070309020205020404" pitchFamily="49" charset="0"/>
              </a:rPr>
              <a:t>[-8.01293468]</a:t>
            </a:r>
            <a:endParaRPr lang="en-US" sz="3400" b="0" i="0" dirty="0">
              <a:solidFill>
                <a:srgbClr val="0070C0"/>
              </a:solidFill>
              <a:effectLst/>
              <a:latin typeface="Courier New" panose="02070309020205020404" pitchFamily="49" charset="0"/>
            </a:endParaRPr>
          </a:p>
          <a:p>
            <a:endParaRPr lang="en-IN" dirty="0">
              <a:solidFill>
                <a:srgbClr val="0070C0"/>
              </a:solidFill>
            </a:endParaRPr>
          </a:p>
        </p:txBody>
      </p:sp>
      <p:sp>
        <p:nvSpPr>
          <p:cNvPr id="8" name="Slide Number Placeholder 7">
            <a:extLst>
              <a:ext uri="{FF2B5EF4-FFF2-40B4-BE49-F238E27FC236}">
                <a16:creationId xmlns:a16="http://schemas.microsoft.com/office/drawing/2014/main" id="{1850C64C-3B01-C358-0929-5C74E6570E99}"/>
              </a:ext>
            </a:extLst>
          </p:cNvPr>
          <p:cNvSpPr>
            <a:spLocks noGrp="1"/>
          </p:cNvSpPr>
          <p:nvPr>
            <p:ph type="sldNum" sz="quarter" idx="12"/>
          </p:nvPr>
        </p:nvSpPr>
        <p:spPr/>
        <p:txBody>
          <a:bodyPr/>
          <a:lstStyle/>
          <a:p>
            <a:fld id="{3A98EE3D-8CD1-4C3F-BD1C-C98C9596463C}" type="slidenum">
              <a:rPr lang="en-US" smtClean="0"/>
              <a:t>37</a:t>
            </a:fld>
            <a:endParaRPr lang="en-US" dirty="0"/>
          </a:p>
        </p:txBody>
      </p:sp>
      <p:pic>
        <p:nvPicPr>
          <p:cNvPr id="18434" name="Picture 2">
            <a:extLst>
              <a:ext uri="{FF2B5EF4-FFF2-40B4-BE49-F238E27FC236}">
                <a16:creationId xmlns:a16="http://schemas.microsoft.com/office/drawing/2014/main" id="{8BB0F9B9-C41E-4CFE-867C-1830BE80A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59" y="2279519"/>
            <a:ext cx="4846361" cy="356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701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0346-DFC9-8584-4EBA-5235FF03C45E}"/>
              </a:ext>
            </a:extLst>
          </p:cNvPr>
          <p:cNvSpPr>
            <a:spLocks noGrp="1"/>
          </p:cNvSpPr>
          <p:nvPr>
            <p:ph type="title"/>
          </p:nvPr>
        </p:nvSpPr>
        <p:spPr/>
        <p:txBody>
          <a:bodyPr/>
          <a:lstStyle/>
          <a:p>
            <a:r>
              <a:rPr lang="en-US" i="1" dirty="0">
                <a:solidFill>
                  <a:schemeClr val="accent6">
                    <a:lumMod val="50000"/>
                  </a:schemeClr>
                </a:solidFill>
              </a:rPr>
              <a:t>Graph between average rewards for each episode With and without feedback</a:t>
            </a:r>
            <a:endParaRPr lang="en-IN" i="1" dirty="0">
              <a:solidFill>
                <a:schemeClr val="accent6">
                  <a:lumMod val="50000"/>
                </a:schemeClr>
              </a:solidFill>
            </a:endParaRPr>
          </a:p>
        </p:txBody>
      </p:sp>
      <p:sp>
        <p:nvSpPr>
          <p:cNvPr id="8" name="Slide Number Placeholder 7">
            <a:extLst>
              <a:ext uri="{FF2B5EF4-FFF2-40B4-BE49-F238E27FC236}">
                <a16:creationId xmlns:a16="http://schemas.microsoft.com/office/drawing/2014/main" id="{A6035073-D92E-57DF-299D-F429634C62D6}"/>
              </a:ext>
            </a:extLst>
          </p:cNvPr>
          <p:cNvSpPr>
            <a:spLocks noGrp="1"/>
          </p:cNvSpPr>
          <p:nvPr>
            <p:ph type="sldNum" sz="quarter" idx="12"/>
          </p:nvPr>
        </p:nvSpPr>
        <p:spPr/>
        <p:txBody>
          <a:bodyPr/>
          <a:lstStyle/>
          <a:p>
            <a:fld id="{3A98EE3D-8CD1-4C3F-BD1C-C98C9596463C}" type="slidenum">
              <a:rPr lang="en-US" smtClean="0"/>
              <a:t>38</a:t>
            </a:fld>
            <a:endParaRPr lang="en-US" dirty="0"/>
          </a:p>
        </p:txBody>
      </p:sp>
      <p:pic>
        <p:nvPicPr>
          <p:cNvPr id="19458" name="Picture 2">
            <a:extLst>
              <a:ext uri="{FF2B5EF4-FFF2-40B4-BE49-F238E27FC236}">
                <a16:creationId xmlns:a16="http://schemas.microsoft.com/office/drawing/2014/main" id="{04B385ED-91A9-F8F8-CD3B-88FAF9138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016" y="2002154"/>
            <a:ext cx="5562764" cy="411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4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826E-15C3-572B-E334-361D533D48DF}"/>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8EA1333F-9148-7F1B-E536-22C723705C2E}"/>
              </a:ext>
            </a:extLst>
          </p:cNvPr>
          <p:cNvSpPr>
            <a:spLocks noGrp="1"/>
          </p:cNvSpPr>
          <p:nvPr>
            <p:ph sz="half" idx="2"/>
          </p:nvPr>
        </p:nvSpPr>
        <p:spPr>
          <a:xfrm>
            <a:off x="1097280" y="1908810"/>
            <a:ext cx="10229850" cy="3960285"/>
          </a:xfrm>
        </p:spPr>
        <p:txBody>
          <a:bodyPr/>
          <a:lstStyle/>
          <a:p>
            <a:pPr>
              <a:buFont typeface="Wingdings" panose="05000000000000000000" pitchFamily="2" charset="2"/>
              <a:buChar char="Ø"/>
            </a:pPr>
            <a:r>
              <a:rPr lang="en-US" dirty="0"/>
              <a:t>Thus model with feedback protocol is showing the best learning curve than the model without feedback protocol.</a:t>
            </a:r>
          </a:p>
          <a:p>
            <a:pPr>
              <a:buFont typeface="Wingdings" panose="05000000000000000000" pitchFamily="2" charset="2"/>
              <a:buChar char="Ø"/>
            </a:pPr>
            <a:r>
              <a:rPr lang="en-US" dirty="0"/>
              <a:t>From the above plot, we can see that average_rewards_per_episode is more in feedback protocol.</a:t>
            </a:r>
          </a:p>
          <a:p>
            <a:pPr>
              <a:buFont typeface="Wingdings" panose="05000000000000000000" pitchFamily="2" charset="2"/>
              <a:buChar char="Ø"/>
            </a:pPr>
            <a:r>
              <a:rPr lang="en-US" dirty="0"/>
              <a:t>So finally we can conclude that our model is more efficient with feedback protocol. </a:t>
            </a:r>
            <a:endParaRPr lang="en-IN" dirty="0"/>
          </a:p>
        </p:txBody>
      </p:sp>
      <p:sp>
        <p:nvSpPr>
          <p:cNvPr id="7" name="Footer Placeholder 6">
            <a:extLst>
              <a:ext uri="{FF2B5EF4-FFF2-40B4-BE49-F238E27FC236}">
                <a16:creationId xmlns:a16="http://schemas.microsoft.com/office/drawing/2014/main" id="{F37EE7C3-9729-845B-E2CF-064D89615B37}"/>
              </a:ext>
            </a:extLst>
          </p:cNvPr>
          <p:cNvSpPr>
            <a:spLocks noGrp="1"/>
          </p:cNvSpPr>
          <p:nvPr>
            <p:ph type="ftr" sz="quarter" idx="11"/>
          </p:nvPr>
        </p:nvSpPr>
        <p:spPr/>
        <p:txBody>
          <a:bodyPr/>
          <a:lstStyle/>
          <a:p>
            <a:r>
              <a:rPr lang="en-US"/>
              <a:t>TEACH A COURSE</a:t>
            </a:r>
            <a:endParaRPr lang="en-US" dirty="0"/>
          </a:p>
        </p:txBody>
      </p:sp>
      <p:sp>
        <p:nvSpPr>
          <p:cNvPr id="8" name="Slide Number Placeholder 7">
            <a:extLst>
              <a:ext uri="{FF2B5EF4-FFF2-40B4-BE49-F238E27FC236}">
                <a16:creationId xmlns:a16="http://schemas.microsoft.com/office/drawing/2014/main" id="{13A120A5-3E0B-1142-C895-B1DB4E21195E}"/>
              </a:ext>
            </a:extLst>
          </p:cNvPr>
          <p:cNvSpPr>
            <a:spLocks noGrp="1"/>
          </p:cNvSpPr>
          <p:nvPr>
            <p:ph type="sldNum" sz="quarter" idx="12"/>
          </p:nvPr>
        </p:nvSpPr>
        <p:spPr/>
        <p:txBody>
          <a:bodyPr/>
          <a:lstStyle/>
          <a:p>
            <a:fld id="{3A98EE3D-8CD1-4C3F-BD1C-C98C9596463C}" type="slidenum">
              <a:rPr lang="en-US" smtClean="0"/>
              <a:t>39</a:t>
            </a:fld>
            <a:endParaRPr lang="en-US" dirty="0"/>
          </a:p>
        </p:txBody>
      </p:sp>
    </p:spTree>
    <p:extLst>
      <p:ext uri="{BB962C8B-B14F-4D97-AF65-F5344CB8AC3E}">
        <p14:creationId xmlns:p14="http://schemas.microsoft.com/office/powerpoint/2010/main" val="69809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22FA0-BA43-4FB3-B8B8-40528C0A9633}"/>
              </a:ext>
            </a:extLst>
          </p:cNvPr>
          <p:cNvSpPr>
            <a:spLocks noGrp="1"/>
          </p:cNvSpPr>
          <p:nvPr>
            <p:ph type="ftr" sz="quarter" idx="11"/>
          </p:nvPr>
        </p:nvSpPr>
        <p:spPr/>
        <p:txBody>
          <a:bodyPr/>
          <a:lstStyle/>
          <a:p>
            <a:r>
              <a:rPr lang="en-US" dirty="0"/>
              <a:t>TEACH A COURSE</a:t>
            </a:r>
          </a:p>
        </p:txBody>
      </p:sp>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4</a:t>
            </a:fld>
            <a:endParaRPr lang="en-US" dirty="0"/>
          </a:p>
        </p:txBody>
      </p:sp>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rotWithShape="1">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t="14946" b="14946"/>
          <a:stretch/>
        </p:blipFill>
        <p:spPr>
          <a:xfrm>
            <a:off x="0" y="1860517"/>
            <a:ext cx="12192000" cy="4493433"/>
          </a:xfrm>
        </p:spPr>
      </p:pic>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a:xfrm>
            <a:off x="1066800" y="803494"/>
            <a:ext cx="10058400" cy="814278"/>
          </a:xfrm>
        </p:spPr>
        <p:txBody>
          <a:bodyPr anchor="ctr"/>
          <a:lstStyle/>
          <a:p>
            <a:pPr algn="ctr"/>
            <a:r>
              <a:rPr lang="en-IN" b="1" i="1" u="sng" dirty="0">
                <a:solidFill>
                  <a:schemeClr val="accent5">
                    <a:lumMod val="50000"/>
                  </a:schemeClr>
                </a:solidFill>
              </a:rPr>
              <a:t>Process</a:t>
            </a:r>
            <a:endParaRPr lang="ru-RU" b="1" i="1" u="sng" dirty="0">
              <a:solidFill>
                <a:schemeClr val="accent5">
                  <a:lumMod val="50000"/>
                </a:schemeClr>
              </a:solidFill>
            </a:endParaRPr>
          </a:p>
        </p:txBody>
      </p:sp>
      <p:sp>
        <p:nvSpPr>
          <p:cNvPr id="3" name="Content Placeholder 2">
            <a:extLst>
              <a:ext uri="{FF2B5EF4-FFF2-40B4-BE49-F238E27FC236}">
                <a16:creationId xmlns:a16="http://schemas.microsoft.com/office/drawing/2014/main" id="{ADD4AC67-C093-6E11-CA0C-9D7A122AC5F0}"/>
              </a:ext>
            </a:extLst>
          </p:cNvPr>
          <p:cNvSpPr>
            <a:spLocks noGrp="1"/>
          </p:cNvSpPr>
          <p:nvPr>
            <p:ph sz="half" idx="2"/>
          </p:nvPr>
        </p:nvSpPr>
        <p:spPr>
          <a:xfrm>
            <a:off x="0" y="1860517"/>
            <a:ext cx="12192000" cy="4493433"/>
          </a:xfrm>
        </p:spPr>
        <p:txBody>
          <a:bodyPr/>
          <a:lstStyle/>
          <a:p>
            <a:pPr>
              <a:buFont typeface="Wingdings" panose="05000000000000000000" pitchFamily="2" charset="2"/>
              <a:buChar char="ü"/>
            </a:pPr>
            <a:r>
              <a:rPr lang="en-US" sz="1600" dirty="0"/>
              <a:t>We are using reinforcement learning and kmeans techniques</a:t>
            </a:r>
            <a:r>
              <a:rPr lang="en-US" dirty="0"/>
              <a:t> to implement the scenario.</a:t>
            </a:r>
          </a:p>
          <a:p>
            <a:pPr>
              <a:buFont typeface="Wingdings" panose="05000000000000000000" pitchFamily="2" charset="2"/>
              <a:buChar char="ü"/>
            </a:pPr>
            <a:r>
              <a:rPr lang="en-US" dirty="0"/>
              <a:t>Reinforcement Learning has used to improve the working policy based on feedback, which can help in learning the new actions or modify the action which can lead to best output results.</a:t>
            </a:r>
          </a:p>
          <a:p>
            <a:pPr>
              <a:buFont typeface="Wingdings" panose="05000000000000000000" pitchFamily="2" charset="2"/>
              <a:buChar char="ü"/>
            </a:pPr>
            <a:r>
              <a:rPr lang="en-US" dirty="0"/>
              <a:t>Kmeans has used to find the way for learning. Initially there will be some clusters formed based on training data(note: data points in each cluster is representing the actions). If new action (new action is found based on the signal from Neuroprosthetic device) is needed to take then we mix this new action with the previous clusters and say that whole dataset of actions as D. Then we apply Kmeans on D which leads to formation of new clusters. Later we will collect all the actions which comes into the same cluster into which new action comes.  Then we do the improvised action of those actions.</a:t>
            </a:r>
          </a:p>
          <a:p>
            <a:pPr>
              <a:buFont typeface="Wingdings" panose="05000000000000000000" pitchFamily="2" charset="2"/>
              <a:buChar char="ü"/>
            </a:pPr>
            <a:r>
              <a:rPr lang="en-US" dirty="0"/>
              <a:t>If again any action arrives we will repeat the same process to find the best doable action for current situation, thus upon taking many actions number of clusters also increases because of boundary expansion.</a:t>
            </a:r>
          </a:p>
          <a:p>
            <a:pPr>
              <a:buFont typeface="Wingdings" panose="05000000000000000000" pitchFamily="2" charset="2"/>
              <a:buChar char="ü"/>
            </a:pPr>
            <a:r>
              <a:rPr lang="en-US" dirty="0"/>
              <a:t>Boundary Expansion can be done in two situations as follows</a:t>
            </a:r>
          </a:p>
          <a:p>
            <a:pPr lvl="1">
              <a:buFont typeface="Wingdings" panose="05000000000000000000" pitchFamily="2" charset="2"/>
              <a:buChar char="q"/>
            </a:pPr>
            <a:r>
              <a:rPr lang="en-US" dirty="0"/>
              <a:t>When Number of clusters decreases</a:t>
            </a:r>
          </a:p>
          <a:p>
            <a:pPr lvl="1">
              <a:buFont typeface="Wingdings" panose="05000000000000000000" pitchFamily="2" charset="2"/>
              <a:buChar char="q"/>
            </a:pPr>
            <a:r>
              <a:rPr lang="en-US" dirty="0"/>
              <a:t>When Number of clusters increases</a:t>
            </a:r>
          </a:p>
          <a:p>
            <a:pPr marL="201168"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ü"/>
            </a:pPr>
            <a:endParaRPr lang="en-US" dirty="0"/>
          </a:p>
          <a:p>
            <a:pPr marL="0" indent="0">
              <a:buNone/>
            </a:pPr>
            <a:endParaRPr lang="en-US" sz="1600" dirty="0"/>
          </a:p>
          <a:p>
            <a:endParaRPr lang="en-IN" dirty="0"/>
          </a:p>
        </p:txBody>
      </p:sp>
    </p:spTree>
    <p:extLst>
      <p:ext uri="{BB962C8B-B14F-4D97-AF65-F5344CB8AC3E}">
        <p14:creationId xmlns:p14="http://schemas.microsoft.com/office/powerpoint/2010/main" val="3007568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768667" y="5021544"/>
            <a:ext cx="10113645" cy="743682"/>
          </a:xfrm>
        </p:spPr>
        <p:txBody>
          <a:bodyPr anchor="ctr"/>
          <a:lstStyle/>
          <a:p>
            <a:pPr algn="ctr"/>
            <a:r>
              <a:rPr lang="en-US" sz="8800" b="1" i="1" dirty="0">
                <a:solidFill>
                  <a:srgbClr val="FFCC00"/>
                </a:solidFill>
                <a:latin typeface="Palatino Linotype" panose="02040502050505030304" pitchFamily="18" charset="0"/>
              </a:rPr>
              <a:t>Thank You!</a:t>
            </a:r>
          </a:p>
        </p:txBody>
      </p:sp>
      <p:pic>
        <p:nvPicPr>
          <p:cNvPr id="14" name="Picture Placeholder 13">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a:stretch/>
        </p:blipFill>
        <p:spPr>
          <a:xfrm>
            <a:off x="0" y="0"/>
            <a:ext cx="12191999" cy="4578350"/>
          </a:xfrm>
        </p:spPr>
      </p:pic>
    </p:spTree>
    <p:extLst>
      <p:ext uri="{BB962C8B-B14F-4D97-AF65-F5344CB8AC3E}">
        <p14:creationId xmlns:p14="http://schemas.microsoft.com/office/powerpoint/2010/main" val="14098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Man and woman discuss some document">
            <a:extLst>
              <a:ext uri="{FF2B5EF4-FFF2-40B4-BE49-F238E27FC236}">
                <a16:creationId xmlns:a16="http://schemas.microsoft.com/office/drawing/2014/main" id="{34A80249-1835-46E9-87C9-48F4BEE1EC64}"/>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Title 1">
            <a:extLst>
              <a:ext uri="{FF2B5EF4-FFF2-40B4-BE49-F238E27FC236}">
                <a16:creationId xmlns:a16="http://schemas.microsoft.com/office/drawing/2014/main" id="{EC6C92D3-8AE6-4260-8F63-97ED33A064D5}"/>
              </a:ext>
            </a:extLst>
          </p:cNvPr>
          <p:cNvSpPr>
            <a:spLocks noGrp="1"/>
          </p:cNvSpPr>
          <p:nvPr>
            <p:ph type="title"/>
          </p:nvPr>
        </p:nvSpPr>
        <p:spPr>
          <a:xfrm>
            <a:off x="0" y="-34476"/>
            <a:ext cx="12192000" cy="1296537"/>
          </a:xfrm>
        </p:spPr>
        <p:txBody>
          <a:bodyPr/>
          <a:lstStyle/>
          <a:p>
            <a:r>
              <a:rPr lang="en-US" b="1" i="1" u="sng" dirty="0">
                <a:solidFill>
                  <a:schemeClr val="accent2">
                    <a:lumMod val="50000"/>
                  </a:schemeClr>
                </a:solidFill>
              </a:rPr>
              <a:t>Boundary Expansion</a:t>
            </a:r>
          </a:p>
        </p:txBody>
      </p:sp>
      <p:graphicFrame>
        <p:nvGraphicFramePr>
          <p:cNvPr id="13" name="Content Placeholder 5" descr="Smart Art object">
            <a:extLst>
              <a:ext uri="{FF2B5EF4-FFF2-40B4-BE49-F238E27FC236}">
                <a16:creationId xmlns:a16="http://schemas.microsoft.com/office/drawing/2014/main" id="{4FB62979-011B-4BFB-BCF9-8CD712EA2332}"/>
              </a:ext>
            </a:extLst>
          </p:cNvPr>
          <p:cNvGraphicFramePr>
            <a:graphicFrameLocks noGrp="1"/>
          </p:cNvGraphicFramePr>
          <p:nvPr>
            <p:ph sz="half" idx="1"/>
            <p:extLst>
              <p:ext uri="{D42A27DB-BD31-4B8C-83A1-F6EECF244321}">
                <p14:modId xmlns:p14="http://schemas.microsoft.com/office/powerpoint/2010/main" val="2799353448"/>
              </p:ext>
            </p:extLst>
          </p:nvPr>
        </p:nvGraphicFramePr>
        <p:xfrm>
          <a:off x="707105" y="1508126"/>
          <a:ext cx="11211050"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Slide Number Placeholder 13">
            <a:extLst>
              <a:ext uri="{FF2B5EF4-FFF2-40B4-BE49-F238E27FC236}">
                <a16:creationId xmlns:a16="http://schemas.microsoft.com/office/drawing/2014/main" id="{D59E194F-ECD6-4685-8562-5B7AB400EC93}"/>
              </a:ext>
            </a:extLst>
          </p:cNvPr>
          <p:cNvSpPr>
            <a:spLocks noGrp="1"/>
          </p:cNvSpPr>
          <p:nvPr>
            <p:ph type="sldNum" sz="quarter" idx="12"/>
          </p:nvPr>
        </p:nvSpPr>
        <p:spPr/>
        <p:txBody>
          <a:bodyPr/>
          <a:lstStyle/>
          <a:p>
            <a:fld id="{3A98EE3D-8CD1-4C3F-BD1C-C98C9596463C}" type="slidenum">
              <a:rPr lang="en-US" smtClean="0"/>
              <a:pPr/>
              <a:t>5</a:t>
            </a:fld>
            <a:endParaRPr lang="en-US" dirty="0"/>
          </a:p>
        </p:txBody>
      </p:sp>
      <p:pic>
        <p:nvPicPr>
          <p:cNvPr id="5" name="Picture 4">
            <a:extLst>
              <a:ext uri="{FF2B5EF4-FFF2-40B4-BE49-F238E27FC236}">
                <a16:creationId xmlns:a16="http://schemas.microsoft.com/office/drawing/2014/main" id="{2E1249DC-FE84-7B5A-4DA5-431598C5E8AA}"/>
              </a:ext>
            </a:extLst>
          </p:cNvPr>
          <p:cNvPicPr>
            <a:picLocks noChangeAspect="1"/>
          </p:cNvPicPr>
          <p:nvPr/>
        </p:nvPicPr>
        <p:blipFill>
          <a:blip r:embed="rId9"/>
          <a:stretch>
            <a:fillRect/>
          </a:stretch>
        </p:blipFill>
        <p:spPr>
          <a:xfrm>
            <a:off x="704893" y="2897407"/>
            <a:ext cx="5111216" cy="1823134"/>
          </a:xfrm>
          <a:prstGeom prst="rect">
            <a:avLst/>
          </a:prstGeom>
        </p:spPr>
      </p:pic>
      <p:graphicFrame>
        <p:nvGraphicFramePr>
          <p:cNvPr id="6" name="Object 5">
            <a:extLst>
              <a:ext uri="{FF2B5EF4-FFF2-40B4-BE49-F238E27FC236}">
                <a16:creationId xmlns:a16="http://schemas.microsoft.com/office/drawing/2014/main" id="{8FB544F8-673A-96E9-2C22-AB262EFE0779}"/>
              </a:ext>
            </a:extLst>
          </p:cNvPr>
          <p:cNvGraphicFramePr>
            <a:graphicFrameLocks noChangeAspect="1"/>
          </p:cNvGraphicFramePr>
          <p:nvPr>
            <p:extLst>
              <p:ext uri="{D42A27DB-BD31-4B8C-83A1-F6EECF244321}">
                <p14:modId xmlns:p14="http://schemas.microsoft.com/office/powerpoint/2010/main" val="2834394198"/>
              </p:ext>
            </p:extLst>
          </p:nvPr>
        </p:nvGraphicFramePr>
        <p:xfrm>
          <a:off x="6803229" y="2806016"/>
          <a:ext cx="5114925" cy="1914525"/>
        </p:xfrm>
        <a:graphic>
          <a:graphicData uri="http://schemas.openxmlformats.org/presentationml/2006/ole">
            <mc:AlternateContent xmlns:mc="http://schemas.openxmlformats.org/markup-compatibility/2006">
              <mc:Choice xmlns:v="urn:schemas-microsoft-com:vml" Requires="v">
                <p:oleObj name="Bitmap Image" r:id="rId10" imgW="6867360" imgH="1533600" progId="PBrush">
                  <p:embed/>
                </p:oleObj>
              </mc:Choice>
              <mc:Fallback>
                <p:oleObj name="Bitmap Image" r:id="rId10" imgW="6867360" imgH="1533600" progId="PBrush">
                  <p:embed/>
                  <p:pic>
                    <p:nvPicPr>
                      <p:cNvPr id="6" name="Object 5">
                        <a:extLst>
                          <a:ext uri="{FF2B5EF4-FFF2-40B4-BE49-F238E27FC236}">
                            <a16:creationId xmlns:a16="http://schemas.microsoft.com/office/drawing/2014/main" id="{8FB544F8-673A-96E9-2C22-AB262EFE0779}"/>
                          </a:ext>
                        </a:extLst>
                      </p:cNvPr>
                      <p:cNvPicPr/>
                      <p:nvPr/>
                    </p:nvPicPr>
                    <p:blipFill>
                      <a:blip r:embed="rId11"/>
                      <a:stretch>
                        <a:fillRect/>
                      </a:stretch>
                    </p:blipFill>
                    <p:spPr>
                      <a:xfrm>
                        <a:off x="6803229" y="2806016"/>
                        <a:ext cx="5114925" cy="1914525"/>
                      </a:xfrm>
                      <a:prstGeom prst="rect">
                        <a:avLst/>
                      </a:prstGeom>
                    </p:spPr>
                  </p:pic>
                </p:oleObj>
              </mc:Fallback>
            </mc:AlternateContent>
          </a:graphicData>
        </a:graphic>
      </p:graphicFrame>
    </p:spTree>
    <p:extLst>
      <p:ext uri="{BB962C8B-B14F-4D97-AF65-F5344CB8AC3E}">
        <p14:creationId xmlns:p14="http://schemas.microsoft.com/office/powerpoint/2010/main" val="207582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2C9DFBED-0159-4EAC-AAAF-5AA47CA2F8AE}"/>
              </a:ext>
            </a:extLst>
          </p:cNvPr>
          <p:cNvSpPr>
            <a:spLocks noGrp="1"/>
          </p:cNvSpPr>
          <p:nvPr>
            <p:ph type="title"/>
          </p:nvPr>
        </p:nvSpPr>
        <p:spPr>
          <a:xfrm>
            <a:off x="0" y="0"/>
            <a:ext cx="12192000" cy="1296537"/>
          </a:xfrm>
        </p:spPr>
        <p:txBody>
          <a:bodyPr/>
          <a:lstStyle/>
          <a:p>
            <a:r>
              <a:rPr lang="en-US" b="1" i="1" u="sng" dirty="0">
                <a:solidFill>
                  <a:schemeClr val="accent5">
                    <a:lumMod val="50000"/>
                  </a:schemeClr>
                </a:solidFill>
              </a:rPr>
              <a:t>Reinforcement Learning</a:t>
            </a:r>
          </a:p>
        </p:txBody>
      </p:sp>
      <p:sp>
        <p:nvSpPr>
          <p:cNvPr id="3" name="Slide Number Placeholder 2">
            <a:extLst>
              <a:ext uri="{FF2B5EF4-FFF2-40B4-BE49-F238E27FC236}">
                <a16:creationId xmlns:a16="http://schemas.microsoft.com/office/drawing/2014/main" id="{937BB364-4E7C-4A74-9C1B-A29DA61C1487}"/>
              </a:ext>
            </a:extLst>
          </p:cNvPr>
          <p:cNvSpPr>
            <a:spLocks noGrp="1"/>
          </p:cNvSpPr>
          <p:nvPr>
            <p:ph type="sldNum" sz="quarter" idx="12"/>
          </p:nvPr>
        </p:nvSpPr>
        <p:spPr>
          <a:xfrm>
            <a:off x="10930596" y="6446838"/>
            <a:ext cx="617912" cy="365125"/>
          </a:xfrm>
          <a:prstGeom prst="rect">
            <a:avLst/>
          </a:prstGeo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5" name="Content Placeholder 4">
            <a:extLst>
              <a:ext uri="{FF2B5EF4-FFF2-40B4-BE49-F238E27FC236}">
                <a16:creationId xmlns:a16="http://schemas.microsoft.com/office/drawing/2014/main" id="{DD33334E-6782-FF52-E3B8-943D5FC048D9}"/>
              </a:ext>
            </a:extLst>
          </p:cNvPr>
          <p:cNvSpPr>
            <a:spLocks noGrp="1"/>
          </p:cNvSpPr>
          <p:nvPr>
            <p:ph sz="half" idx="1"/>
          </p:nvPr>
        </p:nvSpPr>
        <p:spPr/>
        <p:txBody>
          <a:bodyPr/>
          <a:lstStyle/>
          <a:p>
            <a:pPr>
              <a:buFont typeface="Wingdings" panose="05000000000000000000" pitchFamily="2" charset="2"/>
              <a:buChar char="v"/>
            </a:pPr>
            <a:r>
              <a:rPr lang="en-IN" dirty="0"/>
              <a:t>Implemented using DDPG(Deep Deterministic Policy Gradient) where we have Actor-Critic Network(input is current state and output is the action) to get best suitable action for the current state.</a:t>
            </a:r>
          </a:p>
          <a:p>
            <a:pPr>
              <a:buFont typeface="Wingdings" panose="05000000000000000000" pitchFamily="2" charset="2"/>
              <a:buChar char="v"/>
            </a:pPr>
            <a:r>
              <a:rPr lang="en-IN" dirty="0"/>
              <a:t>We store all information of present state in memory including the action need to be taken next.</a:t>
            </a:r>
          </a:p>
          <a:p>
            <a:pPr>
              <a:buFont typeface="Wingdings" panose="05000000000000000000" pitchFamily="2" charset="2"/>
              <a:buChar char="v"/>
            </a:pPr>
            <a:r>
              <a:rPr lang="en-IN" dirty="0"/>
              <a:t> After fixed iterations(commonly said as batch size), we update the policy of the agent i.e., the weights of the Actor-Critic Network are updated based on Gradient policy which can be treated as feedback.</a:t>
            </a:r>
          </a:p>
          <a:p>
            <a:pPr>
              <a:buFont typeface="Wingdings" panose="05000000000000000000" pitchFamily="2" charset="2"/>
              <a:buChar char="v"/>
            </a:pPr>
            <a:r>
              <a:rPr lang="en-IN" dirty="0"/>
              <a:t>Thus learning through feedback is achieved through reinforcement Learning.</a:t>
            </a:r>
          </a:p>
          <a:p>
            <a:pPr>
              <a:buFont typeface="Wingdings" panose="05000000000000000000" pitchFamily="2" charset="2"/>
              <a:buChar char="v"/>
            </a:pPr>
            <a:r>
              <a:rPr lang="en-IN" dirty="0"/>
              <a:t>Feedback is needed as it can correct the past errors and also improvises the past output.</a:t>
            </a:r>
          </a:p>
          <a:p>
            <a:pPr>
              <a:buFont typeface="Wingdings" panose="05000000000000000000" pitchFamily="2" charset="2"/>
              <a:buChar char="v"/>
            </a:pPr>
            <a:r>
              <a:rPr lang="en-IN" dirty="0"/>
              <a:t>Thus to we are choosing Reinforcement Learning with feedback protocol</a:t>
            </a:r>
          </a:p>
        </p:txBody>
      </p:sp>
    </p:spTree>
    <p:extLst>
      <p:ext uri="{BB962C8B-B14F-4D97-AF65-F5344CB8AC3E}">
        <p14:creationId xmlns:p14="http://schemas.microsoft.com/office/powerpoint/2010/main" val="111588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E83EE9-686B-49B9-8CF4-6F5F84A0A420}"/>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normAutofit/>
          </a:bodyPr>
          <a:lstStyle/>
          <a:p>
            <a:r>
              <a:rPr lang="en-US" dirty="0"/>
              <a:t>Steps to conduct the experiment without feedback</a:t>
            </a:r>
            <a:endParaRPr lang="ru-RU" dirty="0"/>
          </a:p>
        </p:txBody>
      </p:sp>
      <p:sp>
        <p:nvSpPr>
          <p:cNvPr id="4" name="Text Placeholder 3">
            <a:extLst>
              <a:ext uri="{FF2B5EF4-FFF2-40B4-BE49-F238E27FC236}">
                <a16:creationId xmlns:a16="http://schemas.microsoft.com/office/drawing/2014/main" id="{FBA1D6E0-6A9C-4ADB-984E-B54DD59C6DF0}"/>
              </a:ext>
            </a:extLst>
          </p:cNvPr>
          <p:cNvSpPr>
            <a:spLocks noGrp="1"/>
          </p:cNvSpPr>
          <p:nvPr>
            <p:ph sz="half" idx="2"/>
          </p:nvPr>
        </p:nvSpPr>
        <p:spPr/>
        <p:txBody>
          <a:bodyPr>
            <a:noAutofit/>
          </a:bodyPr>
          <a:lstStyle/>
          <a:p>
            <a:pPr>
              <a:buFont typeface="Wingdings" panose="05000000000000000000" pitchFamily="2" charset="2"/>
              <a:buChar char="v"/>
            </a:pPr>
            <a:r>
              <a:rPr lang="en-US" sz="1600" dirty="0"/>
              <a:t>First we have to create clusters based on training data using Kmeans algorithm.</a:t>
            </a:r>
          </a:p>
          <a:p>
            <a:pPr>
              <a:buFont typeface="Wingdings" panose="05000000000000000000" pitchFamily="2" charset="2"/>
              <a:buChar char="v"/>
            </a:pPr>
            <a:r>
              <a:rPr lang="en-US" sz="1600" dirty="0"/>
              <a:t>Then take random actions (since no feedback), observe </a:t>
            </a:r>
            <a:r>
              <a:rPr lang="en-US" dirty="0"/>
              <a:t>the </a:t>
            </a:r>
            <a:r>
              <a:rPr lang="en-US" sz="1600" dirty="0"/>
              <a:t>rewards for each step and store </a:t>
            </a:r>
            <a:r>
              <a:rPr lang="en-US" dirty="0"/>
              <a:t>those rewards</a:t>
            </a:r>
            <a:r>
              <a:rPr lang="en-US" sz="1600" dirty="0"/>
              <a:t> separately.</a:t>
            </a:r>
          </a:p>
          <a:p>
            <a:pPr>
              <a:buFont typeface="Wingdings" panose="05000000000000000000" pitchFamily="2" charset="2"/>
              <a:buChar char="v"/>
            </a:pPr>
            <a:r>
              <a:rPr lang="en-US" sz="1600" dirty="0"/>
              <a:t>An episode consists of taking some constant number of steps.</a:t>
            </a:r>
          </a:p>
          <a:p>
            <a:pPr>
              <a:buFont typeface="Wingdings" panose="05000000000000000000" pitchFamily="2" charset="2"/>
              <a:buChar char="v"/>
            </a:pPr>
            <a:r>
              <a:rPr lang="en-US" dirty="0"/>
              <a:t>In episode, Restart the agent and take specified steps.</a:t>
            </a:r>
          </a:p>
          <a:p>
            <a:pPr>
              <a:buFont typeface="Wingdings" panose="05000000000000000000" pitchFamily="2" charset="2"/>
              <a:buChar char="v"/>
            </a:pPr>
            <a:r>
              <a:rPr lang="en-US" dirty="0"/>
              <a:t>Store the total reward of each episode in a separate data structure and plot the graph with that data to observe the pattern of curve.</a:t>
            </a:r>
          </a:p>
          <a:p>
            <a:pPr marL="0" indent="0">
              <a:buNone/>
            </a:pPr>
            <a:endParaRPr lang="en-US" sz="1600" dirty="0"/>
          </a:p>
          <a:p>
            <a:endParaRPr lang="en-US" sz="1600" dirty="0"/>
          </a:p>
        </p:txBody>
      </p:sp>
    </p:spTree>
    <p:extLst>
      <p:ext uri="{BB962C8B-B14F-4D97-AF65-F5344CB8AC3E}">
        <p14:creationId xmlns:p14="http://schemas.microsoft.com/office/powerpoint/2010/main" val="318931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E83EE9-686B-49B9-8CF4-6F5F84A0A42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normAutofit/>
          </a:bodyPr>
          <a:lstStyle/>
          <a:p>
            <a:r>
              <a:rPr lang="en-US" dirty="0"/>
              <a:t>Steps to conduct the experiment with feedback</a:t>
            </a:r>
            <a:endParaRPr lang="ru-RU" dirty="0"/>
          </a:p>
        </p:txBody>
      </p:sp>
      <p:sp>
        <p:nvSpPr>
          <p:cNvPr id="4" name="Text Placeholder 3">
            <a:extLst>
              <a:ext uri="{FF2B5EF4-FFF2-40B4-BE49-F238E27FC236}">
                <a16:creationId xmlns:a16="http://schemas.microsoft.com/office/drawing/2014/main" id="{FBA1D6E0-6A9C-4ADB-984E-B54DD59C6DF0}"/>
              </a:ext>
            </a:extLst>
          </p:cNvPr>
          <p:cNvSpPr>
            <a:spLocks noGrp="1"/>
          </p:cNvSpPr>
          <p:nvPr>
            <p:ph sz="half" idx="2"/>
          </p:nvPr>
        </p:nvSpPr>
        <p:spPr>
          <a:xfrm>
            <a:off x="1066800" y="2346008"/>
            <a:ext cx="10058400" cy="3748194"/>
          </a:xfrm>
        </p:spPr>
        <p:txBody>
          <a:bodyPr>
            <a:noAutofit/>
          </a:bodyPr>
          <a:lstStyle/>
          <a:p>
            <a:pPr>
              <a:buFont typeface="Wingdings" panose="05000000000000000000" pitchFamily="2" charset="2"/>
              <a:buChar char="v"/>
            </a:pPr>
            <a:r>
              <a:rPr lang="en-US" sz="1600" dirty="0"/>
              <a:t>With feedback means Agent will have the memory of past experiences. Thus reinforcement Learning concept can help in implanting feedback.</a:t>
            </a:r>
          </a:p>
          <a:p>
            <a:pPr>
              <a:buFont typeface="Wingdings" panose="05000000000000000000" pitchFamily="2" charset="2"/>
              <a:buChar char="v"/>
            </a:pPr>
            <a:r>
              <a:rPr lang="en-US" sz="1600" dirty="0"/>
              <a:t>First we have to create clusters based on training data using Kmeans algorithm.</a:t>
            </a:r>
          </a:p>
          <a:p>
            <a:pPr>
              <a:buFont typeface="Wingdings" panose="05000000000000000000" pitchFamily="2" charset="2"/>
              <a:buChar char="v"/>
            </a:pPr>
            <a:r>
              <a:rPr lang="en-US" dirty="0"/>
              <a:t>Also create DDPG Agent who can update his policy based on feedback.</a:t>
            </a:r>
            <a:endParaRPr lang="en-US" sz="1600" dirty="0"/>
          </a:p>
          <a:p>
            <a:pPr>
              <a:buFont typeface="Wingdings" panose="05000000000000000000" pitchFamily="2" charset="2"/>
              <a:buChar char="v"/>
            </a:pPr>
            <a:r>
              <a:rPr lang="en-US" sz="1600" dirty="0"/>
              <a:t>An episode consists of taking some constant number of steps.</a:t>
            </a:r>
          </a:p>
          <a:p>
            <a:pPr>
              <a:buFont typeface="Wingdings" panose="05000000000000000000" pitchFamily="2" charset="2"/>
              <a:buChar char="v"/>
            </a:pPr>
            <a:r>
              <a:rPr lang="en-US" dirty="0"/>
              <a:t>In episode, Restart the agent and take specified steps.</a:t>
            </a:r>
          </a:p>
          <a:p>
            <a:pPr>
              <a:buFont typeface="Wingdings" panose="05000000000000000000" pitchFamily="2" charset="2"/>
              <a:buChar char="v"/>
            </a:pPr>
            <a:r>
              <a:rPr lang="en-US" dirty="0"/>
              <a:t>In each step of episode, we pass current state to agent and gets the corresponding action in return from the agent.</a:t>
            </a:r>
          </a:p>
          <a:p>
            <a:pPr>
              <a:buFont typeface="Wingdings" panose="05000000000000000000" pitchFamily="2" charset="2"/>
              <a:buChar char="v"/>
            </a:pPr>
            <a:r>
              <a:rPr lang="en-US" dirty="0"/>
              <a:t>Implement that action on environment and get reward.</a:t>
            </a:r>
          </a:p>
          <a:p>
            <a:pPr>
              <a:buFont typeface="Wingdings" panose="05000000000000000000" pitchFamily="2" charset="2"/>
              <a:buChar char="v"/>
            </a:pPr>
            <a:r>
              <a:rPr lang="en-US" dirty="0"/>
              <a:t>Store the reward of each episode in a separate data structure and plot the graph with that data to observe the pattern of curve.</a:t>
            </a:r>
          </a:p>
          <a:p>
            <a:pPr marL="0" indent="0">
              <a:buNone/>
            </a:pPr>
            <a:endParaRPr lang="en-US" sz="1600" dirty="0"/>
          </a:p>
          <a:p>
            <a:endParaRPr lang="en-US" sz="1600" dirty="0"/>
          </a:p>
        </p:txBody>
      </p:sp>
    </p:spTree>
    <p:extLst>
      <p:ext uri="{BB962C8B-B14F-4D97-AF65-F5344CB8AC3E}">
        <p14:creationId xmlns:p14="http://schemas.microsoft.com/office/powerpoint/2010/main" val="404591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p:txBody>
          <a:bodyPr/>
          <a:lstStyle/>
          <a:p>
            <a:r>
              <a:rPr lang="en-US" dirty="0"/>
              <a:t>Reward Criteria</a:t>
            </a:r>
          </a:p>
        </p:txBody>
      </p:sp>
      <p:sp>
        <p:nvSpPr>
          <p:cNvPr id="18" name="Content Placeholder 17">
            <a:extLst>
              <a:ext uri="{FF2B5EF4-FFF2-40B4-BE49-F238E27FC236}">
                <a16:creationId xmlns:a16="http://schemas.microsoft.com/office/drawing/2014/main" id="{23EB864E-13B0-7A6E-0B25-A739299F127F}"/>
              </a:ext>
            </a:extLst>
          </p:cNvPr>
          <p:cNvSpPr>
            <a:spLocks noGrp="1"/>
          </p:cNvSpPr>
          <p:nvPr>
            <p:ph sz="half" idx="2"/>
          </p:nvPr>
        </p:nvSpPr>
        <p:spPr/>
        <p:txBody>
          <a:bodyPr/>
          <a:lstStyle/>
          <a:p>
            <a:r>
              <a:rPr lang="en-IN" dirty="0"/>
              <a:t>Reward is distributed for the action based on following criteria:-</a:t>
            </a:r>
          </a:p>
          <a:p>
            <a:pPr>
              <a:buFont typeface="Wingdings" panose="05000000000000000000" pitchFamily="2" charset="2"/>
              <a:buChar char="Ø"/>
            </a:pPr>
            <a:r>
              <a:rPr lang="en-IN" dirty="0"/>
              <a:t>We are giving reward after applying Kmeans on the D(discussed in fourth slide) based on output of the Kmeans</a:t>
            </a:r>
          </a:p>
          <a:p>
            <a:pPr>
              <a:buFont typeface="Wingdings" panose="05000000000000000000" pitchFamily="2" charset="2"/>
              <a:buChar char="Ø"/>
            </a:pPr>
            <a:r>
              <a:rPr lang="en-IN" dirty="0"/>
              <a:t>First of all, we apply Kmeans on D. Then find the cluster which has the new data point and get the similarity among the data points of that cluster and call that similarity as S.</a:t>
            </a:r>
          </a:p>
          <a:p>
            <a:pPr lvl="1">
              <a:buFont typeface="Wingdings" panose="05000000000000000000" pitchFamily="2" charset="2"/>
              <a:buChar char="Ø"/>
            </a:pPr>
            <a:r>
              <a:rPr lang="en-IN" dirty="0"/>
              <a:t>If S&lt;=0.005 then reward = 1</a:t>
            </a:r>
          </a:p>
          <a:p>
            <a:pPr lvl="1">
              <a:buFont typeface="Wingdings" panose="05000000000000000000" pitchFamily="2" charset="2"/>
              <a:buChar char="Ø"/>
            </a:pPr>
            <a:r>
              <a:rPr lang="en-IN" dirty="0"/>
              <a:t>Else If 0.005&lt;S&lt;=0.05 then reward = S*5</a:t>
            </a:r>
          </a:p>
          <a:p>
            <a:pPr lvl="1">
              <a:buFont typeface="Wingdings" panose="05000000000000000000" pitchFamily="2" charset="2"/>
              <a:buChar char="Ø"/>
            </a:pPr>
            <a:r>
              <a:rPr lang="en-IN" dirty="0"/>
              <a:t>Else reward = 0</a:t>
            </a:r>
          </a:p>
          <a:p>
            <a:pPr lvl="1">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2716836432"/>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2.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569</TotalTime>
  <Words>3315</Words>
  <Application>Microsoft Office PowerPoint</Application>
  <PresentationFormat>Widescreen</PresentationFormat>
  <Paragraphs>295</Paragraphs>
  <Slides>40</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Courier New</vt:lpstr>
      <vt:lpstr>Palatino Linotype</vt:lpstr>
      <vt:lpstr>Wingdings</vt:lpstr>
      <vt:lpstr>RetrospectVTI</vt:lpstr>
      <vt:lpstr>Bitmap Image</vt:lpstr>
      <vt:lpstr>Protocol</vt:lpstr>
      <vt:lpstr>Introduction</vt:lpstr>
      <vt:lpstr>Methodology</vt:lpstr>
      <vt:lpstr>Process</vt:lpstr>
      <vt:lpstr>Boundary Expansion</vt:lpstr>
      <vt:lpstr>Reinforcement Learning</vt:lpstr>
      <vt:lpstr>Steps to conduct the experiment without feedback</vt:lpstr>
      <vt:lpstr>Steps to conduct the experiment with feedback</vt:lpstr>
      <vt:lpstr>Reward Criteria</vt:lpstr>
      <vt:lpstr>Sampling</vt:lpstr>
      <vt:lpstr>Average Rewards per episode Flow chart</vt:lpstr>
      <vt:lpstr>Results</vt:lpstr>
      <vt:lpstr>Flow chart of Whole process</vt:lpstr>
      <vt:lpstr>PowerPoint Presentation</vt:lpstr>
      <vt:lpstr>Feedback Protocol Criteria</vt:lpstr>
      <vt:lpstr>Without feedback Example</vt:lpstr>
      <vt:lpstr>Episode1</vt:lpstr>
      <vt:lpstr>Episode2</vt:lpstr>
      <vt:lpstr>Episode3</vt:lpstr>
      <vt:lpstr>Episode4</vt:lpstr>
      <vt:lpstr>Episode5</vt:lpstr>
      <vt:lpstr>Episode6</vt:lpstr>
      <vt:lpstr>Episode7</vt:lpstr>
      <vt:lpstr>Episode8</vt:lpstr>
      <vt:lpstr>Episode9</vt:lpstr>
      <vt:lpstr>Episode10</vt:lpstr>
      <vt:lpstr>With Feedback Example</vt:lpstr>
      <vt:lpstr>Episode1</vt:lpstr>
      <vt:lpstr>Episode2</vt:lpstr>
      <vt:lpstr>Episode3</vt:lpstr>
      <vt:lpstr>Episode4</vt:lpstr>
      <vt:lpstr>Episode5</vt:lpstr>
      <vt:lpstr>Episode6</vt:lpstr>
      <vt:lpstr>Episode7</vt:lpstr>
      <vt:lpstr>Episode8</vt:lpstr>
      <vt:lpstr>Episode9</vt:lpstr>
      <vt:lpstr>Episode10</vt:lpstr>
      <vt:lpstr>Graph between average rewards for each episode With and without feedback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dc:title>
  <dc:creator>Kadiri</dc:creator>
  <cp:lastModifiedBy>Kadiri</cp:lastModifiedBy>
  <cp:revision>9</cp:revision>
  <dcterms:created xsi:type="dcterms:W3CDTF">2022-07-24T10:38:58Z</dcterms:created>
  <dcterms:modified xsi:type="dcterms:W3CDTF">2022-07-26T11:43:39Z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