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Boston Angel Bold" charset="1" panose="00000000000000000000"/>
      <p:regular r:id="rId21"/>
    </p:embeddedFont>
    <p:embeddedFont>
      <p:font typeface="Be Vietnam" charset="1" panose="00000500000000000000"/>
      <p:regular r:id="rId22"/>
    </p:embeddedFont>
    <p:embeddedFont>
      <p:font typeface="Be Vietnam Ultra-Bold" charset="1" panose="00000900000000000000"/>
      <p:regular r:id="rId23"/>
    </p:embeddedFont>
    <p:embeddedFont>
      <p:font typeface="Boston Angel"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028700" y="1511282"/>
            <a:ext cx="16230600" cy="6416450"/>
            <a:chOff x="0" y="0"/>
            <a:chExt cx="21640800" cy="8555267"/>
          </a:xfrm>
        </p:grpSpPr>
        <p:sp>
          <p:nvSpPr>
            <p:cNvPr name="AutoShape 7" id="7"/>
            <p:cNvSpPr/>
            <p:nvPr/>
          </p:nvSpPr>
          <p:spPr>
            <a:xfrm flipV="true">
              <a:off x="6" y="5924196"/>
              <a:ext cx="21640783" cy="12700"/>
            </a:xfrm>
            <a:prstGeom prst="line">
              <a:avLst/>
            </a:prstGeom>
            <a:ln cap="flat" w="12700">
              <a:solidFill>
                <a:srgbClr val="4A236D"/>
              </a:solidFill>
              <a:prstDash val="solid"/>
              <a:headEnd type="none" len="sm" w="sm"/>
              <a:tailEnd type="none" len="sm" w="sm"/>
            </a:ln>
          </p:spPr>
        </p:sp>
        <p:sp>
          <p:nvSpPr>
            <p:cNvPr name="AutoShape 8" id="8"/>
            <p:cNvSpPr/>
            <p:nvPr/>
          </p:nvSpPr>
          <p:spPr>
            <a:xfrm>
              <a:off x="6" y="8548917"/>
              <a:ext cx="21640794" cy="0"/>
            </a:xfrm>
            <a:prstGeom prst="line">
              <a:avLst/>
            </a:prstGeom>
            <a:ln cap="flat" w="12700">
              <a:solidFill>
                <a:srgbClr val="4A236D"/>
              </a:solidFill>
              <a:prstDash val="solid"/>
              <a:headEnd type="none" len="sm" w="sm"/>
              <a:tailEnd type="none" len="sm" w="sm"/>
            </a:ln>
          </p:spPr>
        </p:sp>
        <p:sp>
          <p:nvSpPr>
            <p:cNvPr name="TextBox 9" id="9"/>
            <p:cNvSpPr txBox="true"/>
            <p:nvPr/>
          </p:nvSpPr>
          <p:spPr>
            <a:xfrm rot="0">
              <a:off x="0" y="-333375"/>
              <a:ext cx="21600505" cy="5591188"/>
            </a:xfrm>
            <a:prstGeom prst="rect">
              <a:avLst/>
            </a:prstGeom>
          </p:spPr>
          <p:txBody>
            <a:bodyPr anchor="t" rtlCol="false" tIns="0" lIns="0" bIns="0" rIns="0">
              <a:spAutoFit/>
            </a:bodyPr>
            <a:lstStyle/>
            <a:p>
              <a:pPr algn="ctr">
                <a:lnSpc>
                  <a:spcPts val="16799"/>
                </a:lnSpc>
              </a:pPr>
              <a:r>
                <a:rPr lang="en-US" sz="11999" b="true">
                  <a:solidFill>
                    <a:srgbClr val="4A236D"/>
                  </a:solidFill>
                  <a:latin typeface="Boston Angel Bold"/>
                  <a:ea typeface="Boston Angel Bold"/>
                  <a:cs typeface="Boston Angel Bold"/>
                  <a:sym typeface="Boston Angel Bold"/>
                </a:rPr>
                <a:t>Ekspresi </a:t>
              </a:r>
            </a:p>
            <a:p>
              <a:pPr algn="ctr">
                <a:lnSpc>
                  <a:spcPts val="16799"/>
                </a:lnSpc>
              </a:pPr>
              <a:r>
                <a:rPr lang="en-US" b="true" sz="11999">
                  <a:solidFill>
                    <a:srgbClr val="4A236D"/>
                  </a:solidFill>
                  <a:latin typeface="Boston Angel Bold"/>
                  <a:ea typeface="Boston Angel Bold"/>
                  <a:cs typeface="Boston Angel Bold"/>
                  <a:sym typeface="Boston Angel Bold"/>
                </a:rPr>
                <a:t>Kondisional</a:t>
              </a:r>
            </a:p>
          </p:txBody>
        </p:sp>
        <p:sp>
          <p:nvSpPr>
            <p:cNvPr name="TextBox 10" id="10"/>
            <p:cNvSpPr txBox="true"/>
            <p:nvPr/>
          </p:nvSpPr>
          <p:spPr>
            <a:xfrm rot="0">
              <a:off x="6" y="6385880"/>
              <a:ext cx="21600505" cy="676275"/>
            </a:xfrm>
            <a:prstGeom prst="rect">
              <a:avLst/>
            </a:prstGeom>
          </p:spPr>
          <p:txBody>
            <a:bodyPr anchor="t" rtlCol="false" tIns="0" lIns="0" bIns="0" rIns="0">
              <a:spAutoFit/>
            </a:bodyPr>
            <a:lstStyle/>
            <a:p>
              <a:pPr algn="ctr">
                <a:lnSpc>
                  <a:spcPts val="4200"/>
                </a:lnSpc>
              </a:pPr>
              <a:r>
                <a:rPr lang="en-US" sz="3000">
                  <a:solidFill>
                    <a:srgbClr val="202020"/>
                  </a:solidFill>
                  <a:latin typeface="Be Vietnam"/>
                  <a:ea typeface="Be Vietnam"/>
                  <a:cs typeface="Be Vietnam"/>
                  <a:sym typeface="Be Vietnam"/>
                </a:rPr>
                <a:t>Dasar Pemrograman</a:t>
              </a:r>
            </a:p>
          </p:txBody>
        </p:sp>
        <p:sp>
          <p:nvSpPr>
            <p:cNvPr name="TextBox 11" id="11"/>
            <p:cNvSpPr txBox="true"/>
            <p:nvPr/>
          </p:nvSpPr>
          <p:spPr>
            <a:xfrm rot="0">
              <a:off x="6" y="7220625"/>
              <a:ext cx="21600505" cy="773642"/>
            </a:xfrm>
            <a:prstGeom prst="rect">
              <a:avLst/>
            </a:prstGeom>
          </p:spPr>
          <p:txBody>
            <a:bodyPr anchor="t" rtlCol="false" tIns="0" lIns="0" bIns="0" rIns="0">
              <a:spAutoFit/>
            </a:bodyPr>
            <a:lstStyle/>
            <a:p>
              <a:pPr algn="ctr">
                <a:lnSpc>
                  <a:spcPts val="4899"/>
                </a:lnSpc>
              </a:pPr>
              <a:r>
                <a:rPr lang="en-US" b="true" sz="3499">
                  <a:solidFill>
                    <a:srgbClr val="4A236D"/>
                  </a:solidFill>
                  <a:latin typeface="Be Vietnam Ultra-Bold"/>
                  <a:ea typeface="Be Vietnam Ultra-Bold"/>
                  <a:cs typeface="Be Vietnam Ultra-Bold"/>
                  <a:sym typeface="Be Vietnam Ultra-Bold"/>
                </a:rPr>
                <a:t>PRAKTIKUM 3</a:t>
              </a:r>
            </a:p>
          </p:txBody>
        </p:sp>
      </p:grpSp>
      <p:sp>
        <p:nvSpPr>
          <p:cNvPr name="TextBox 12" id="12"/>
          <p:cNvSpPr txBox="true"/>
          <p:nvPr/>
        </p:nvSpPr>
        <p:spPr>
          <a:xfrm rot="0">
            <a:off x="1028700" y="426146"/>
            <a:ext cx="5837985"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S1 INFORMATIKA </a:t>
            </a:r>
          </a:p>
        </p:txBody>
      </p:sp>
      <p:sp>
        <p:nvSpPr>
          <p:cNvPr name="TextBox 13" id="13"/>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UNIVERSITAS DIPONEGORO</a:t>
            </a:r>
            <a:r>
              <a:rPr lang="en-US" sz="1800">
                <a:solidFill>
                  <a:srgbClr val="FFFFFF"/>
                </a:solidFill>
                <a:latin typeface="Be Vietnam"/>
                <a:ea typeface="Be Vietnam"/>
                <a:cs typeface="Be Vietnam"/>
                <a:sym typeface="Be Vietnam"/>
              </a:rPr>
              <a:t> </a:t>
            </a:r>
          </a:p>
        </p:txBody>
      </p:sp>
      <p:sp>
        <p:nvSpPr>
          <p:cNvPr name="TextBox 14" id="14"/>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FAKULTAS SAINS DAN MATEMATIKA</a:t>
            </a:r>
          </a:p>
        </p:txBody>
      </p:sp>
      <p:sp>
        <p:nvSpPr>
          <p:cNvPr name="TextBox 15" id="15"/>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2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734617" y="2699523"/>
            <a:ext cx="9373836" cy="6384342"/>
          </a:xfrm>
          <a:custGeom>
            <a:avLst/>
            <a:gdLst/>
            <a:ahLst/>
            <a:cxnLst/>
            <a:rect r="r" b="b" t="t" l="l"/>
            <a:pathLst>
              <a:path h="6384342" w="9373836">
                <a:moveTo>
                  <a:pt x="0" y="0"/>
                </a:moveTo>
                <a:lnTo>
                  <a:pt x="9373836" y="0"/>
                </a:lnTo>
                <a:lnTo>
                  <a:pt x="9373836" y="6384343"/>
                </a:lnTo>
                <a:lnTo>
                  <a:pt x="0" y="6384343"/>
                </a:lnTo>
                <a:lnTo>
                  <a:pt x="0" y="0"/>
                </a:lnTo>
                <a:close/>
              </a:path>
            </a:pathLst>
          </a:custGeom>
          <a:blipFill>
            <a:blip r:embed="rId2"/>
            <a:stretch>
              <a:fillRect l="0" t="0" r="0" b="0"/>
            </a:stretch>
          </a:blipFill>
        </p:spPr>
      </p:sp>
      <p:sp>
        <p:nvSpPr>
          <p:cNvPr name="TextBox 7" id="7"/>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2024</a:t>
            </a:r>
          </a:p>
        </p:txBody>
      </p:sp>
      <p:sp>
        <p:nvSpPr>
          <p:cNvPr name="TextBox 8" id="8"/>
          <p:cNvSpPr txBox="true"/>
          <p:nvPr/>
        </p:nvSpPr>
        <p:spPr>
          <a:xfrm rot="0">
            <a:off x="1257006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HALAMAN 10</a:t>
            </a:r>
          </a:p>
        </p:txBody>
      </p:sp>
      <p:sp>
        <p:nvSpPr>
          <p:cNvPr name="TextBox 9" id="9"/>
          <p:cNvSpPr txBox="true"/>
          <p:nvPr/>
        </p:nvSpPr>
        <p:spPr>
          <a:xfrm rot="0">
            <a:off x="2162736" y="1624138"/>
            <a:ext cx="13962529" cy="900951"/>
          </a:xfrm>
          <a:prstGeom prst="rect">
            <a:avLst/>
          </a:prstGeom>
        </p:spPr>
        <p:txBody>
          <a:bodyPr anchor="t" rtlCol="false" tIns="0" lIns="0" bIns="0" rIns="0">
            <a:spAutoFit/>
          </a:bodyPr>
          <a:lstStyle/>
          <a:p>
            <a:pPr algn="ctr">
              <a:lnSpc>
                <a:spcPts val="3450"/>
              </a:lnSpc>
            </a:pPr>
            <a:r>
              <a:rPr lang="en-US" b="true" sz="2875" u="sng">
                <a:solidFill>
                  <a:srgbClr val="4A236D"/>
                </a:solidFill>
                <a:latin typeface="Boston Angel Bold"/>
                <a:ea typeface="Boston Angel Bold"/>
                <a:cs typeface="Boston Angel Bold"/>
                <a:sym typeface="Boston Angel Bold"/>
              </a:rPr>
              <a:t> CONTOH 2: MAKSIMUM 3 NILAI – MENGGUNAKAN EKSPRESI KONDISIONAL VERSI 1 (MULTIPLE IF)</a:t>
            </a: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AF4EB"/>
                </a:solidFill>
                <a:latin typeface="Be Vietnam"/>
                <a:ea typeface="Be Vietnam"/>
                <a:cs typeface="Be Vietnam"/>
                <a:sym typeface="Be Vietnam"/>
              </a:rPr>
              <a:t>PRAKTIKUM DASPRO</a:t>
            </a:r>
          </a:p>
        </p:txBody>
      </p:sp>
      <p:sp>
        <p:nvSpPr>
          <p:cNvPr name="TextBox 11" id="11"/>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CONTOH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2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806399" y="2016295"/>
            <a:ext cx="8675202" cy="7000163"/>
          </a:xfrm>
          <a:custGeom>
            <a:avLst/>
            <a:gdLst/>
            <a:ahLst/>
            <a:cxnLst/>
            <a:rect r="r" b="b" t="t" l="l"/>
            <a:pathLst>
              <a:path h="7000163" w="8675202">
                <a:moveTo>
                  <a:pt x="0" y="0"/>
                </a:moveTo>
                <a:lnTo>
                  <a:pt x="8675202" y="0"/>
                </a:lnTo>
                <a:lnTo>
                  <a:pt x="8675202" y="7000162"/>
                </a:lnTo>
                <a:lnTo>
                  <a:pt x="0" y="7000162"/>
                </a:lnTo>
                <a:lnTo>
                  <a:pt x="0" y="0"/>
                </a:lnTo>
                <a:close/>
              </a:path>
            </a:pathLst>
          </a:custGeom>
          <a:blipFill>
            <a:blip r:embed="rId2"/>
            <a:stretch>
              <a:fillRect l="0" t="0" r="0" b="0"/>
            </a:stretch>
          </a:blipFill>
        </p:spPr>
      </p:sp>
      <p:sp>
        <p:nvSpPr>
          <p:cNvPr name="TextBox 7" id="7"/>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2024</a:t>
            </a:r>
          </a:p>
        </p:txBody>
      </p:sp>
      <p:sp>
        <p:nvSpPr>
          <p:cNvPr name="TextBox 8" id="8"/>
          <p:cNvSpPr txBox="true"/>
          <p:nvPr/>
        </p:nvSpPr>
        <p:spPr>
          <a:xfrm rot="0">
            <a:off x="1257006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HALAMAN 11</a:t>
            </a:r>
          </a:p>
        </p:txBody>
      </p:sp>
      <p:sp>
        <p:nvSpPr>
          <p:cNvPr name="TextBox 9" id="9"/>
          <p:cNvSpPr txBox="true"/>
          <p:nvPr/>
        </p:nvSpPr>
        <p:spPr>
          <a:xfrm rot="0">
            <a:off x="2162726" y="1115344"/>
            <a:ext cx="13962529" cy="900951"/>
          </a:xfrm>
          <a:prstGeom prst="rect">
            <a:avLst/>
          </a:prstGeom>
        </p:spPr>
        <p:txBody>
          <a:bodyPr anchor="t" rtlCol="false" tIns="0" lIns="0" bIns="0" rIns="0">
            <a:spAutoFit/>
          </a:bodyPr>
          <a:lstStyle/>
          <a:p>
            <a:pPr algn="ctr">
              <a:lnSpc>
                <a:spcPts val="3450"/>
              </a:lnSpc>
            </a:pPr>
            <a:r>
              <a:rPr lang="en-US" b="true" sz="2875" u="sng">
                <a:solidFill>
                  <a:srgbClr val="4A236D"/>
                </a:solidFill>
                <a:latin typeface="Boston Angel Bold"/>
                <a:ea typeface="Boston Angel Bold"/>
                <a:cs typeface="Boston Angel Bold"/>
                <a:sym typeface="Boston Angel Bold"/>
              </a:rPr>
              <a:t> CONTOH 2: MAKSIMUM 3 NILAI – MENGGUNAKAN EKSPRESI KONDISIONAL VERSI 1 (NESTED IF)</a:t>
            </a: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AF4EB"/>
                </a:solidFill>
                <a:latin typeface="Be Vietnam"/>
                <a:ea typeface="Be Vietnam"/>
                <a:cs typeface="Be Vietnam"/>
                <a:sym typeface="Be Vietnam"/>
              </a:rPr>
              <a:t>PRAKTIKUM DASPRO</a:t>
            </a:r>
          </a:p>
        </p:txBody>
      </p:sp>
      <p:sp>
        <p:nvSpPr>
          <p:cNvPr name="TextBox 11" id="11"/>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CONTOH</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4A236D"/>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FAF4EB"/>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FAF4EB"/>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2024</a:t>
            </a:r>
          </a:p>
        </p:txBody>
      </p:sp>
      <p:sp>
        <p:nvSpPr>
          <p:cNvPr name="TextBox 7" id="7"/>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4A236D"/>
                </a:solidFill>
                <a:latin typeface="Be Vietnam"/>
                <a:ea typeface="Be Vietnam"/>
                <a:cs typeface="Be Vietnam"/>
                <a:sym typeface="Be Vietnam"/>
              </a:rPr>
              <a:t>HALAMAN 12</a:t>
            </a:r>
          </a:p>
        </p:txBody>
      </p:sp>
      <p:sp>
        <p:nvSpPr>
          <p:cNvPr name="TextBox 8" id="8"/>
          <p:cNvSpPr txBox="true"/>
          <p:nvPr/>
        </p:nvSpPr>
        <p:spPr>
          <a:xfrm rot="0">
            <a:off x="1360468" y="3701490"/>
            <a:ext cx="15567063" cy="1535281"/>
          </a:xfrm>
          <a:prstGeom prst="rect">
            <a:avLst/>
          </a:prstGeom>
        </p:spPr>
        <p:txBody>
          <a:bodyPr anchor="t" rtlCol="false" tIns="0" lIns="0" bIns="0" rIns="0">
            <a:spAutoFit/>
          </a:bodyPr>
          <a:lstStyle/>
          <a:p>
            <a:pPr algn="ctr">
              <a:lnSpc>
                <a:spcPts val="11978"/>
              </a:lnSpc>
            </a:pPr>
            <a:r>
              <a:rPr lang="en-US" sz="8555">
                <a:solidFill>
                  <a:srgbClr val="FAF4EB"/>
                </a:solidFill>
                <a:latin typeface="Boston Angel"/>
                <a:ea typeface="Boston Angel"/>
                <a:cs typeface="Boston Angel"/>
                <a:sym typeface="Boston Angel"/>
              </a:rPr>
              <a:t>LATIHAN</a:t>
            </a:r>
          </a:p>
        </p:txBody>
      </p:sp>
      <p:sp>
        <p:nvSpPr>
          <p:cNvPr name="TextBox 9" id="9"/>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LATIHAN</a:t>
            </a: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4A236D"/>
                </a:solidFill>
                <a:latin typeface="Be Vietnam"/>
                <a:ea typeface="Be Vietnam"/>
                <a:cs typeface="Be Vietnam"/>
                <a:sym typeface="Be Vietnam"/>
              </a:rPr>
              <a:t>PRAKTIKUM DASPRO</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2024</a:t>
            </a:r>
          </a:p>
        </p:txBody>
      </p:sp>
      <p:sp>
        <p:nvSpPr>
          <p:cNvPr name="TextBox 7" id="7"/>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HALAMAN 13</a:t>
            </a:r>
          </a:p>
        </p:txBody>
      </p:sp>
      <p:sp>
        <p:nvSpPr>
          <p:cNvPr name="TextBox 8" id="8"/>
          <p:cNvSpPr txBox="true"/>
          <p:nvPr/>
        </p:nvSpPr>
        <p:spPr>
          <a:xfrm rot="0">
            <a:off x="1135732" y="1958077"/>
            <a:ext cx="11053248" cy="1304925"/>
          </a:xfrm>
          <a:prstGeom prst="rect">
            <a:avLst/>
          </a:prstGeom>
        </p:spPr>
        <p:txBody>
          <a:bodyPr anchor="t" rtlCol="false" tIns="0" lIns="0" bIns="0" rIns="0">
            <a:spAutoFit/>
          </a:bodyPr>
          <a:lstStyle/>
          <a:p>
            <a:pPr algn="l">
              <a:lnSpc>
                <a:spcPts val="9600"/>
              </a:lnSpc>
            </a:pPr>
            <a:r>
              <a:rPr lang="en-US" sz="8000">
                <a:solidFill>
                  <a:srgbClr val="4A236D"/>
                </a:solidFill>
                <a:latin typeface="Boston Angel"/>
                <a:ea typeface="Boston Angel"/>
                <a:cs typeface="Boston Angel"/>
                <a:sym typeface="Boston Angel"/>
              </a:rPr>
              <a:t>LATIHAN</a:t>
            </a:r>
          </a:p>
        </p:txBody>
      </p:sp>
      <p:sp>
        <p:nvSpPr>
          <p:cNvPr name="TextBox 9" id="9"/>
          <p:cNvSpPr txBox="true"/>
          <p:nvPr/>
        </p:nvSpPr>
        <p:spPr>
          <a:xfrm rot="0">
            <a:off x="1135732" y="4196452"/>
            <a:ext cx="16016536" cy="1746249"/>
          </a:xfrm>
          <a:prstGeom prst="rect">
            <a:avLst/>
          </a:prstGeom>
        </p:spPr>
        <p:txBody>
          <a:bodyPr anchor="t" rtlCol="false" tIns="0" lIns="0" bIns="0" rIns="0">
            <a:spAutoFit/>
          </a:bodyPr>
          <a:lstStyle/>
          <a:p>
            <a:pPr algn="just">
              <a:lnSpc>
                <a:spcPts val="3500"/>
              </a:lnSpc>
            </a:pPr>
            <a:r>
              <a:rPr lang="en-US" sz="2500">
                <a:solidFill>
                  <a:srgbClr val="4A236D"/>
                </a:solidFill>
                <a:latin typeface="Be Vietnam"/>
                <a:ea typeface="Be Vietnam"/>
                <a:cs typeface="Be Vietnam"/>
                <a:sym typeface="Be Vietnam"/>
              </a:rPr>
              <a:t>Terjemakanlah contoh notasi fungsional pada Diktat berikut ke dalam bahasa pemrograman Python (perhatikan aturan standar penulisan program): </a:t>
            </a:r>
          </a:p>
          <a:p>
            <a:pPr algn="just">
              <a:lnSpc>
                <a:spcPts val="3500"/>
              </a:lnSpc>
            </a:pPr>
            <a:r>
              <a:rPr lang="en-US" sz="2500">
                <a:solidFill>
                  <a:srgbClr val="4A236D"/>
                </a:solidFill>
                <a:latin typeface="Be Vietnam"/>
                <a:ea typeface="Be Vietnam"/>
                <a:cs typeface="Be Vietnam"/>
                <a:sym typeface="Be Vietnam"/>
              </a:rPr>
              <a:t>1. Ekspresi kondisional: penanggalan versi 1 (tanpa memperhitungkan tahun kabisat) </a:t>
            </a:r>
          </a:p>
          <a:p>
            <a:pPr algn="just">
              <a:lnSpc>
                <a:spcPts val="3500"/>
              </a:lnSpc>
            </a:pPr>
            <a:r>
              <a:rPr lang="en-US" sz="2500">
                <a:solidFill>
                  <a:srgbClr val="4A236D"/>
                </a:solidFill>
                <a:latin typeface="Be Vietnam"/>
                <a:ea typeface="Be Vietnam"/>
                <a:cs typeface="Be Vietnam"/>
                <a:sym typeface="Be Vietnam"/>
              </a:rPr>
              <a:t>2. Ekspresi kondisional: penanggalan versi 2 (dengan memperhitungkan tahun kabisat) </a:t>
            </a:r>
          </a:p>
        </p:txBody>
      </p:sp>
      <p:sp>
        <p:nvSpPr>
          <p:cNvPr name="TextBox 10" id="10"/>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LATIHAN</a:t>
            </a:r>
          </a:p>
        </p:txBody>
      </p:sp>
      <p:sp>
        <p:nvSpPr>
          <p:cNvPr name="TextBox 11" id="11"/>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AF4EB"/>
                </a:solidFill>
                <a:latin typeface="Be Vietnam"/>
                <a:ea typeface="Be Vietnam"/>
                <a:cs typeface="Be Vietnam"/>
                <a:sym typeface="Be Vietnam"/>
              </a:rPr>
              <a:t>PRAKTIKUM DASPRO</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2024</a:t>
            </a:r>
          </a:p>
        </p:txBody>
      </p:sp>
      <p:sp>
        <p:nvSpPr>
          <p:cNvPr name="TextBox 7" id="7"/>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HALAMAN 14</a:t>
            </a:r>
          </a:p>
        </p:txBody>
      </p:sp>
      <p:sp>
        <p:nvSpPr>
          <p:cNvPr name="TextBox 8" id="8"/>
          <p:cNvSpPr txBox="true"/>
          <p:nvPr/>
        </p:nvSpPr>
        <p:spPr>
          <a:xfrm rot="0">
            <a:off x="1135732" y="952500"/>
            <a:ext cx="9569545" cy="1131744"/>
          </a:xfrm>
          <a:prstGeom prst="rect">
            <a:avLst/>
          </a:prstGeom>
        </p:spPr>
        <p:txBody>
          <a:bodyPr anchor="t" rtlCol="false" tIns="0" lIns="0" bIns="0" rIns="0">
            <a:spAutoFit/>
          </a:bodyPr>
          <a:lstStyle/>
          <a:p>
            <a:pPr algn="l">
              <a:lnSpc>
                <a:spcPts val="8311"/>
              </a:lnSpc>
            </a:pPr>
            <a:r>
              <a:rPr lang="en-US" sz="6926">
                <a:solidFill>
                  <a:srgbClr val="4A236D"/>
                </a:solidFill>
                <a:latin typeface="Boston Angel"/>
                <a:ea typeface="Boston Angel"/>
                <a:cs typeface="Boston Angel"/>
                <a:sym typeface="Boston Angel"/>
              </a:rPr>
              <a:t>LATIHAN</a:t>
            </a:r>
          </a:p>
        </p:txBody>
      </p:sp>
      <p:sp>
        <p:nvSpPr>
          <p:cNvPr name="TextBox 9" id="9"/>
          <p:cNvSpPr txBox="true"/>
          <p:nvPr/>
        </p:nvSpPr>
        <p:spPr>
          <a:xfrm rot="0">
            <a:off x="1135732" y="2027094"/>
            <a:ext cx="16016536" cy="7004049"/>
          </a:xfrm>
          <a:prstGeom prst="rect">
            <a:avLst/>
          </a:prstGeom>
        </p:spPr>
        <p:txBody>
          <a:bodyPr anchor="t" rtlCol="false" tIns="0" lIns="0" bIns="0" rIns="0">
            <a:spAutoFit/>
          </a:bodyPr>
          <a:lstStyle/>
          <a:p>
            <a:pPr algn="just" marL="539754" indent="-269877" lvl="1">
              <a:lnSpc>
                <a:spcPts val="3500"/>
              </a:lnSpc>
              <a:buFont typeface="Arial"/>
              <a:buChar char="•"/>
            </a:pPr>
            <a:r>
              <a:rPr lang="en-US" sz="2500">
                <a:solidFill>
                  <a:srgbClr val="4A236D"/>
                </a:solidFill>
                <a:latin typeface="Be Vietnam"/>
                <a:ea typeface="Be Vietnam"/>
                <a:cs typeface="Be Vietnam"/>
                <a:sym typeface="Be Vietnam"/>
              </a:rPr>
              <a:t>Tuliskanlah sebuah fungsi yang menerima suatu besaran dalam dalam derajat Celcius dan kode konversi ke derajat Reamur, Fahrenheit atau Kelvin, dan mengirimkan nilai derajat sesuai kode konversi. (Diktat, halaman 34, no 6). </a:t>
            </a:r>
          </a:p>
          <a:p>
            <a:pPr algn="just">
              <a:lnSpc>
                <a:spcPts val="3500"/>
              </a:lnSpc>
            </a:pPr>
          </a:p>
          <a:p>
            <a:pPr algn="just" marL="539754" indent="-269877" lvl="1">
              <a:lnSpc>
                <a:spcPts val="3500"/>
              </a:lnSpc>
              <a:buFont typeface="Arial"/>
              <a:buChar char="•"/>
            </a:pPr>
            <a:r>
              <a:rPr lang="en-US" sz="2500">
                <a:solidFill>
                  <a:srgbClr val="4A236D"/>
                </a:solidFill>
                <a:latin typeface="Be Vietnam"/>
                <a:ea typeface="Be Vietnam"/>
                <a:cs typeface="Be Vietnam"/>
                <a:sym typeface="Be Vietnam"/>
              </a:rPr>
              <a:t>Buatlah program fungsional yang menerima masukan suatu besaran yang menyatakan temperatur air dalam derajat Celcius dan pada tekanan 1 atm dan menghasilkan wujudnya, apakah berwujud es (padat), cair atau uap. (Diktat, halaman 34, no 7). </a:t>
            </a:r>
          </a:p>
          <a:p>
            <a:pPr algn="just">
              <a:lnSpc>
                <a:spcPts val="3500"/>
              </a:lnSpc>
            </a:pPr>
          </a:p>
          <a:p>
            <a:pPr algn="just" marL="539754" indent="-269877" lvl="1">
              <a:lnSpc>
                <a:spcPts val="3500"/>
              </a:lnSpc>
              <a:buFont typeface="Arial"/>
              <a:buChar char="•"/>
            </a:pPr>
            <a:r>
              <a:rPr lang="en-US" sz="2500">
                <a:solidFill>
                  <a:srgbClr val="4A236D"/>
                </a:solidFill>
                <a:latin typeface="Be Vietnam"/>
                <a:ea typeface="Be Vietnam"/>
                <a:cs typeface="Be Vietnam"/>
                <a:sym typeface="Be Vietnam"/>
              </a:rPr>
              <a:t>Buatlah program fungsional yang menerima sebuah masukan berupa 3 buah bilangan integer lebih besar dari 0, yaitu a,b dan c yang menyatakan panjang setiap sisi pada sebuah segitiga. Tentukanlah apakah segitiga tersebut sama sisi, sama kaki atau sembarang. </a:t>
            </a:r>
          </a:p>
          <a:p>
            <a:pPr algn="just">
              <a:lnSpc>
                <a:spcPts val="3500"/>
              </a:lnSpc>
            </a:pPr>
          </a:p>
          <a:p>
            <a:pPr algn="just" marL="539754" indent="-269877" lvl="1">
              <a:lnSpc>
                <a:spcPts val="3500"/>
              </a:lnSpc>
              <a:buFont typeface="Arial"/>
              <a:buChar char="•"/>
            </a:pPr>
            <a:r>
              <a:rPr lang="en-US" sz="2500">
                <a:solidFill>
                  <a:srgbClr val="4A236D"/>
                </a:solidFill>
                <a:latin typeface="Be Vietnam"/>
                <a:ea typeface="Be Vietnam"/>
                <a:cs typeface="Be Vietnam"/>
                <a:sym typeface="Be Vietnam"/>
              </a:rPr>
              <a:t>Buatlah program fungsional untuk menghitung hasil pembagian antara akar-akar persamaan kuadrat ax2 + bx + c = 0 menggunakan rumus abc dengan masukan berupa 3 buah koefisien, yaitu a, b dan c . (pembagian dihitung dari akar persamaan kuadrat yang lebih besar dibagi dengan akar persamaan kuadrat yang lebih kecil). </a:t>
            </a:r>
          </a:p>
        </p:txBody>
      </p:sp>
      <p:sp>
        <p:nvSpPr>
          <p:cNvPr name="TextBox 10" id="10"/>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LATIHAN</a:t>
            </a:r>
          </a:p>
        </p:txBody>
      </p:sp>
      <p:sp>
        <p:nvSpPr>
          <p:cNvPr name="TextBox 11" id="11"/>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AF4EB"/>
                </a:solidFill>
                <a:latin typeface="Be Vietnam"/>
                <a:ea typeface="Be Vietnam"/>
                <a:cs typeface="Be Vietnam"/>
                <a:sym typeface="Be Vietnam"/>
              </a:rPr>
              <a:t>PRAKTIKUM DASPRO</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28700" y="426146"/>
            <a:ext cx="5837985"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S1 INFORMATIKA </a:t>
            </a:r>
          </a:p>
        </p:txBody>
      </p:sp>
      <p:sp>
        <p:nvSpPr>
          <p:cNvPr name="TextBox 7" id="7"/>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UNIVERSITAS DIPONEGORO</a:t>
            </a:r>
            <a:r>
              <a:rPr lang="en-US" sz="1800">
                <a:solidFill>
                  <a:srgbClr val="FFFFFF"/>
                </a:solidFill>
                <a:latin typeface="Be Vietnam"/>
                <a:ea typeface="Be Vietnam"/>
                <a:cs typeface="Be Vietnam"/>
                <a:sym typeface="Be Vietnam"/>
              </a:rPr>
              <a:t> </a:t>
            </a:r>
          </a:p>
        </p:txBody>
      </p:sp>
      <p:sp>
        <p:nvSpPr>
          <p:cNvPr name="TextBox 8" id="8"/>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FAKULTAS SAINS DAN MATEMATIKA</a:t>
            </a:r>
          </a:p>
        </p:txBody>
      </p:sp>
      <p:sp>
        <p:nvSpPr>
          <p:cNvPr name="TextBox 9" id="9"/>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2024</a:t>
            </a:r>
          </a:p>
        </p:txBody>
      </p:sp>
      <p:sp>
        <p:nvSpPr>
          <p:cNvPr name="AutoShape 10" id="10"/>
          <p:cNvSpPr/>
          <p:nvPr/>
        </p:nvSpPr>
        <p:spPr>
          <a:xfrm>
            <a:off x="2500924" y="7368986"/>
            <a:ext cx="13286153" cy="0"/>
          </a:xfrm>
          <a:prstGeom prst="line">
            <a:avLst/>
          </a:prstGeom>
          <a:ln cap="flat" w="9525">
            <a:solidFill>
              <a:srgbClr val="4A236D"/>
            </a:solidFill>
            <a:prstDash val="solid"/>
            <a:headEnd type="none" len="sm" w="sm"/>
            <a:tailEnd type="none" len="sm" w="sm"/>
          </a:ln>
        </p:spPr>
      </p:sp>
      <p:sp>
        <p:nvSpPr>
          <p:cNvPr name="TextBox 11" id="11"/>
          <p:cNvSpPr txBox="true"/>
          <p:nvPr/>
        </p:nvSpPr>
        <p:spPr>
          <a:xfrm rot="0">
            <a:off x="1231584" y="2934547"/>
            <a:ext cx="15824831" cy="3726814"/>
          </a:xfrm>
          <a:prstGeom prst="rect">
            <a:avLst/>
          </a:prstGeom>
        </p:spPr>
        <p:txBody>
          <a:bodyPr anchor="t" rtlCol="false" tIns="0" lIns="0" bIns="0" rIns="0">
            <a:spAutoFit/>
          </a:bodyPr>
          <a:lstStyle/>
          <a:p>
            <a:pPr algn="ctr">
              <a:lnSpc>
                <a:spcPts val="14560"/>
              </a:lnSpc>
            </a:pPr>
            <a:r>
              <a:rPr lang="en-US" sz="10400">
                <a:solidFill>
                  <a:srgbClr val="4A236D"/>
                </a:solidFill>
                <a:latin typeface="Boston Angel"/>
                <a:ea typeface="Boston Angel"/>
                <a:cs typeface="Boston Angel"/>
                <a:sym typeface="Boston Angel"/>
              </a:rPr>
              <a:t>Sekian dari tim asprak daspro,</a:t>
            </a:r>
          </a:p>
          <a:p>
            <a:pPr algn="ctr">
              <a:lnSpc>
                <a:spcPts val="14560"/>
              </a:lnSpc>
            </a:pPr>
            <a:r>
              <a:rPr lang="en-US" sz="10400">
                <a:solidFill>
                  <a:srgbClr val="4A236D"/>
                </a:solidFill>
                <a:latin typeface="Boston Angel"/>
                <a:ea typeface="Boston Angel"/>
                <a:cs typeface="Boston Angel"/>
                <a:sym typeface="Boston Angel"/>
              </a:rPr>
              <a:t>terima kasih.</a:t>
            </a:r>
          </a:p>
        </p:txBody>
      </p:sp>
      <p:sp>
        <p:nvSpPr>
          <p:cNvPr name="AutoShape 12" id="12"/>
          <p:cNvSpPr/>
          <p:nvPr/>
        </p:nvSpPr>
        <p:spPr>
          <a:xfrm>
            <a:off x="2500924" y="2929784"/>
            <a:ext cx="13286153" cy="0"/>
          </a:xfrm>
          <a:prstGeom prst="line">
            <a:avLst/>
          </a:prstGeom>
          <a:ln cap="flat" w="9525">
            <a:solidFill>
              <a:srgbClr val="4A236D"/>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4A236D"/>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FAF4EB"/>
            </a:solidFill>
            <a:prstDash val="solid"/>
            <a:headEnd type="none" len="sm" w="sm"/>
            <a:tailEnd type="none" len="sm" w="sm"/>
          </a:ln>
        </p:spPr>
      </p:sp>
      <p:grpSp>
        <p:nvGrpSpPr>
          <p:cNvPr name="Group 3" id="3"/>
          <p:cNvGrpSpPr/>
          <p:nvPr/>
        </p:nvGrpSpPr>
        <p:grpSpPr>
          <a:xfrm rot="0">
            <a:off x="-1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FAF4EB"/>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2024</a:t>
            </a:r>
          </a:p>
        </p:txBody>
      </p:sp>
      <p:sp>
        <p:nvSpPr>
          <p:cNvPr name="TextBox 7" id="7"/>
          <p:cNvSpPr txBox="true"/>
          <p:nvPr/>
        </p:nvSpPr>
        <p:spPr>
          <a:xfrm rot="0">
            <a:off x="12570070" y="9600248"/>
            <a:ext cx="4689230" cy="306704"/>
          </a:xfrm>
          <a:prstGeom prst="rect">
            <a:avLst/>
          </a:prstGeom>
        </p:spPr>
        <p:txBody>
          <a:bodyPr anchor="t" rtlCol="false" tIns="0" lIns="0" bIns="0" rIns="0">
            <a:spAutoFit/>
          </a:bodyPr>
          <a:lstStyle/>
          <a:p>
            <a:pPr algn="r">
              <a:lnSpc>
                <a:spcPts val="2520"/>
              </a:lnSpc>
            </a:pPr>
            <a:r>
              <a:rPr lang="en-US" sz="1800">
                <a:solidFill>
                  <a:srgbClr val="4A236D"/>
                </a:solidFill>
                <a:latin typeface="Be Vietnam"/>
                <a:ea typeface="Be Vietnam"/>
                <a:cs typeface="Be Vietnam"/>
                <a:sym typeface="Be Vietnam"/>
              </a:rPr>
              <a:t>HALAMAN 02</a:t>
            </a:r>
          </a:p>
        </p:txBody>
      </p:sp>
      <p:sp>
        <p:nvSpPr>
          <p:cNvPr name="TextBox 8" id="8"/>
          <p:cNvSpPr txBox="true"/>
          <p:nvPr/>
        </p:nvSpPr>
        <p:spPr>
          <a:xfrm rot="0">
            <a:off x="1360468" y="1543399"/>
            <a:ext cx="15567063" cy="6384773"/>
          </a:xfrm>
          <a:prstGeom prst="rect">
            <a:avLst/>
          </a:prstGeom>
        </p:spPr>
        <p:txBody>
          <a:bodyPr anchor="t" rtlCol="false" tIns="0" lIns="0" bIns="0" rIns="0">
            <a:spAutoFit/>
          </a:bodyPr>
          <a:lstStyle/>
          <a:p>
            <a:pPr algn="ctr">
              <a:lnSpc>
                <a:spcPts val="11978"/>
              </a:lnSpc>
            </a:pPr>
            <a:r>
              <a:rPr lang="en-US" sz="8555">
                <a:solidFill>
                  <a:srgbClr val="FAF4EB"/>
                </a:solidFill>
                <a:latin typeface="Boston Angel"/>
                <a:ea typeface="Boston Angel"/>
                <a:cs typeface="Boston Angel"/>
                <a:sym typeface="Boston Angel"/>
              </a:rPr>
              <a:t>OVERVIEW</a:t>
            </a:r>
          </a:p>
          <a:p>
            <a:pPr algn="l" marL="1177983" indent="-588992" lvl="1">
              <a:lnSpc>
                <a:spcPts val="7638"/>
              </a:lnSpc>
              <a:buAutoNum type="arabicPeriod" startAt="1"/>
            </a:pPr>
            <a:r>
              <a:rPr lang="en-US" sz="5456">
                <a:solidFill>
                  <a:srgbClr val="FAF4EB"/>
                </a:solidFill>
                <a:latin typeface="Boston Angel"/>
                <a:ea typeface="Boston Angel"/>
                <a:cs typeface="Boston Angel"/>
                <a:sym typeface="Boston Angel"/>
              </a:rPr>
              <a:t> Tujuan Praktikum</a:t>
            </a:r>
          </a:p>
          <a:p>
            <a:pPr algn="l" marL="1177983" indent="-588992" lvl="1">
              <a:lnSpc>
                <a:spcPts val="7638"/>
              </a:lnSpc>
              <a:buAutoNum type="arabicPeriod" startAt="1"/>
            </a:pPr>
            <a:r>
              <a:rPr lang="en-US" sz="5456">
                <a:solidFill>
                  <a:srgbClr val="FAF4EB"/>
                </a:solidFill>
                <a:latin typeface="Boston Angel"/>
                <a:ea typeface="Boston Angel"/>
                <a:cs typeface="Boston Angel"/>
                <a:sym typeface="Boston Angel"/>
              </a:rPr>
              <a:t> Ekspresi Kondisional</a:t>
            </a:r>
          </a:p>
          <a:p>
            <a:pPr algn="l" marL="1177983" indent="-588992" lvl="1">
              <a:lnSpc>
                <a:spcPts val="7638"/>
              </a:lnSpc>
              <a:buAutoNum type="arabicPeriod" startAt="1"/>
            </a:pPr>
            <a:r>
              <a:rPr lang="en-US" sz="5456">
                <a:solidFill>
                  <a:srgbClr val="FAF4EB"/>
                </a:solidFill>
                <a:latin typeface="Boston Angel"/>
                <a:ea typeface="Boston Angel"/>
                <a:cs typeface="Boston Angel"/>
                <a:sym typeface="Boston Angel"/>
              </a:rPr>
              <a:t> Ekspresi Kondisional dalam python</a:t>
            </a:r>
          </a:p>
          <a:p>
            <a:pPr algn="l" marL="1177983" indent="-588992" lvl="1">
              <a:lnSpc>
                <a:spcPts val="7638"/>
              </a:lnSpc>
              <a:buAutoNum type="arabicPeriod" startAt="1"/>
            </a:pPr>
            <a:r>
              <a:rPr lang="en-US" sz="5456">
                <a:solidFill>
                  <a:srgbClr val="FAF4EB"/>
                </a:solidFill>
                <a:latin typeface="Boston Angel"/>
                <a:ea typeface="Boston Angel"/>
                <a:cs typeface="Boston Angel"/>
                <a:sym typeface="Boston Angel"/>
              </a:rPr>
              <a:t> Contoh-contoh</a:t>
            </a:r>
          </a:p>
          <a:p>
            <a:pPr algn="l" marL="1177983" indent="-588992" lvl="1">
              <a:lnSpc>
                <a:spcPts val="7638"/>
              </a:lnSpc>
              <a:buAutoNum type="arabicPeriod" startAt="1"/>
            </a:pPr>
            <a:r>
              <a:rPr lang="en-US" sz="5456">
                <a:solidFill>
                  <a:srgbClr val="FAF4EB"/>
                </a:solidFill>
                <a:latin typeface="Boston Angel"/>
                <a:ea typeface="Boston Angel"/>
                <a:cs typeface="Boston Angel"/>
                <a:sym typeface="Boston Angel"/>
              </a:rPr>
              <a:t> Latihan</a:t>
            </a:r>
          </a:p>
        </p:txBody>
      </p:sp>
      <p:sp>
        <p:nvSpPr>
          <p:cNvPr name="TextBox 9" id="9"/>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FFFFFF"/>
                </a:solidFill>
                <a:latin typeface="Be Vietnam"/>
                <a:ea typeface="Be Vietnam"/>
                <a:cs typeface="Be Vietnam"/>
                <a:sym typeface="Be Vietnam"/>
              </a:rPr>
              <a:t>EKSPRESI FUNGSIONAL DASAR</a:t>
            </a: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4A236D"/>
                </a:solidFill>
                <a:latin typeface="Be Vietnam"/>
                <a:ea typeface="Be Vietnam"/>
                <a:cs typeface="Be Vietnam"/>
                <a:sym typeface="Be Vietnam"/>
              </a:rPr>
              <a:t>PRAKTIKUM DASPRO</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2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2024</a:t>
            </a:r>
          </a:p>
        </p:txBody>
      </p:sp>
      <p:sp>
        <p:nvSpPr>
          <p:cNvPr name="TextBox 7" id="7"/>
          <p:cNvSpPr txBox="true"/>
          <p:nvPr/>
        </p:nvSpPr>
        <p:spPr>
          <a:xfrm rot="0">
            <a:off x="1257006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HALAMAN 03</a:t>
            </a:r>
          </a:p>
        </p:txBody>
      </p:sp>
      <p:sp>
        <p:nvSpPr>
          <p:cNvPr name="TextBox 8" id="8"/>
          <p:cNvSpPr txBox="true"/>
          <p:nvPr/>
        </p:nvSpPr>
        <p:spPr>
          <a:xfrm rot="0">
            <a:off x="2588671" y="1408873"/>
            <a:ext cx="13110638" cy="1304925"/>
          </a:xfrm>
          <a:prstGeom prst="rect">
            <a:avLst/>
          </a:prstGeom>
        </p:spPr>
        <p:txBody>
          <a:bodyPr anchor="t" rtlCol="false" tIns="0" lIns="0" bIns="0" rIns="0">
            <a:spAutoFit/>
          </a:bodyPr>
          <a:lstStyle/>
          <a:p>
            <a:pPr algn="ctr">
              <a:lnSpc>
                <a:spcPts val="9600"/>
              </a:lnSpc>
            </a:pPr>
            <a:r>
              <a:rPr lang="en-US" b="true" sz="8000" u="sng">
                <a:solidFill>
                  <a:srgbClr val="4A236D"/>
                </a:solidFill>
                <a:latin typeface="Boston Angel Bold"/>
                <a:ea typeface="Boston Angel Bold"/>
                <a:cs typeface="Boston Angel Bold"/>
                <a:sym typeface="Boston Angel Bold"/>
              </a:rPr>
              <a:t>TUJUAN PRAKTIKUM 3</a:t>
            </a:r>
          </a:p>
        </p:txBody>
      </p:sp>
      <p:sp>
        <p:nvSpPr>
          <p:cNvPr name="TextBox 9" id="9"/>
          <p:cNvSpPr txBox="true"/>
          <p:nvPr/>
        </p:nvSpPr>
        <p:spPr>
          <a:xfrm rot="0">
            <a:off x="2157036" y="3615230"/>
            <a:ext cx="14168792" cy="3403250"/>
          </a:xfrm>
          <a:prstGeom prst="rect">
            <a:avLst/>
          </a:prstGeom>
        </p:spPr>
        <p:txBody>
          <a:bodyPr anchor="t" rtlCol="false" tIns="0" lIns="0" bIns="0" rIns="0">
            <a:spAutoFit/>
          </a:bodyPr>
          <a:lstStyle/>
          <a:p>
            <a:pPr algn="just">
              <a:lnSpc>
                <a:spcPts val="4569"/>
              </a:lnSpc>
            </a:pPr>
            <a:r>
              <a:rPr lang="en-US" sz="3263">
                <a:solidFill>
                  <a:srgbClr val="202020"/>
                </a:solidFill>
                <a:latin typeface="Be Vietnam"/>
                <a:ea typeface="Be Vietnam"/>
                <a:cs typeface="Be Vietnam"/>
                <a:sym typeface="Be Vietnam"/>
              </a:rPr>
              <a:t>Pada praktikum kali ini mahasiswa akan berlatih </a:t>
            </a:r>
            <a:r>
              <a:rPr lang="en-US" b="true" sz="3263">
                <a:solidFill>
                  <a:srgbClr val="202020"/>
                </a:solidFill>
                <a:latin typeface="Be Vietnam Ultra-Bold"/>
                <a:ea typeface="Be Vietnam Ultra-Bold"/>
                <a:cs typeface="Be Vietnam Ultra-Bold"/>
                <a:sym typeface="Be Vietnam Ultra-Bold"/>
              </a:rPr>
              <a:t>menerjemahkan</a:t>
            </a:r>
            <a:r>
              <a:rPr lang="en-US" sz="3263">
                <a:solidFill>
                  <a:srgbClr val="202020"/>
                </a:solidFill>
                <a:latin typeface="Be Vietnam"/>
                <a:ea typeface="Be Vietnam"/>
                <a:cs typeface="Be Vietnam"/>
                <a:sym typeface="Be Vietnam"/>
              </a:rPr>
              <a:t> contoh </a:t>
            </a:r>
            <a:r>
              <a:rPr lang="en-US" b="true" sz="3263">
                <a:solidFill>
                  <a:srgbClr val="202020"/>
                </a:solidFill>
                <a:latin typeface="Be Vietnam Ultra-Bold"/>
                <a:ea typeface="Be Vietnam Ultra-Bold"/>
                <a:cs typeface="Be Vietnam Ultra-Bold"/>
                <a:sym typeface="Be Vietnam Ultra-Bold"/>
              </a:rPr>
              <a:t>kasus ekspresi kondisional</a:t>
            </a:r>
            <a:r>
              <a:rPr lang="en-US" sz="3263">
                <a:solidFill>
                  <a:srgbClr val="202020"/>
                </a:solidFill>
                <a:latin typeface="Be Vietnam"/>
                <a:ea typeface="Be Vietnam"/>
                <a:cs typeface="Be Vietnam"/>
                <a:sym typeface="Be Vietnam"/>
              </a:rPr>
              <a:t> yang terdapat pada </a:t>
            </a:r>
            <a:r>
              <a:rPr lang="en-US" b="true" sz="3263">
                <a:solidFill>
                  <a:srgbClr val="202020"/>
                </a:solidFill>
                <a:latin typeface="Be Vietnam Ultra-Bold"/>
                <a:ea typeface="Be Vietnam Ultra-Bold"/>
                <a:cs typeface="Be Vietnam Ultra-Bold"/>
                <a:sym typeface="Be Vietnam Ultra-Bold"/>
              </a:rPr>
              <a:t>Diktat dari notasi fungsional ke bahasa pemrograman Python</a:t>
            </a:r>
            <a:r>
              <a:rPr lang="en-US" sz="3263">
                <a:solidFill>
                  <a:srgbClr val="202020"/>
                </a:solidFill>
                <a:latin typeface="Be Vietnam"/>
                <a:ea typeface="Be Vietnam"/>
                <a:cs typeface="Be Vietnam"/>
                <a:sym typeface="Be Vietnam"/>
              </a:rPr>
              <a:t>. Setelah praktikum ini, diharapkan mahasiswa mampu menyelesaikan persoalan yang </a:t>
            </a:r>
            <a:r>
              <a:rPr lang="en-US" b="true" sz="3263">
                <a:solidFill>
                  <a:srgbClr val="202020"/>
                </a:solidFill>
                <a:latin typeface="Be Vietnam Ultra-Bold"/>
                <a:ea typeface="Be Vietnam Ultra-Bold"/>
                <a:cs typeface="Be Vietnam Ultra-Bold"/>
                <a:sym typeface="Be Vietnam Ultra-Bold"/>
              </a:rPr>
              <a:t>mengaplikasikan ekspresi kondisional</a:t>
            </a:r>
            <a:r>
              <a:rPr lang="en-US" sz="3263">
                <a:solidFill>
                  <a:srgbClr val="202020"/>
                </a:solidFill>
                <a:latin typeface="Be Vietnam"/>
                <a:ea typeface="Be Vietnam"/>
                <a:cs typeface="Be Vietnam"/>
                <a:sym typeface="Be Vietnam"/>
              </a:rPr>
              <a:t> dalam bahasa pemrograman </a:t>
            </a:r>
            <a:r>
              <a:rPr lang="en-US" b="true" sz="3263">
                <a:solidFill>
                  <a:srgbClr val="202020"/>
                </a:solidFill>
                <a:latin typeface="Be Vietnam Ultra-Bold"/>
                <a:ea typeface="Be Vietnam Ultra-Bold"/>
                <a:cs typeface="Be Vietnam Ultra-Bold"/>
                <a:sym typeface="Be Vietnam Ultra-Bold"/>
              </a:rPr>
              <a:t>Python. </a:t>
            </a: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AF4EB"/>
                </a:solidFill>
                <a:latin typeface="Be Vietnam"/>
                <a:ea typeface="Be Vietnam"/>
                <a:cs typeface="Be Vietnam"/>
                <a:sym typeface="Be Vietnam"/>
              </a:rPr>
              <a:t>PRAKTIKUM DASPRO</a:t>
            </a:r>
          </a:p>
        </p:txBody>
      </p:sp>
      <p:sp>
        <p:nvSpPr>
          <p:cNvPr name="TextBox 11" id="11"/>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TUJUAN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2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2024</a:t>
            </a:r>
          </a:p>
        </p:txBody>
      </p:sp>
      <p:sp>
        <p:nvSpPr>
          <p:cNvPr name="TextBox 7" id="7"/>
          <p:cNvSpPr txBox="true"/>
          <p:nvPr/>
        </p:nvSpPr>
        <p:spPr>
          <a:xfrm rot="0">
            <a:off x="1257006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HALAMAN 04</a:t>
            </a:r>
          </a:p>
        </p:txBody>
      </p:sp>
      <p:sp>
        <p:nvSpPr>
          <p:cNvPr name="TextBox 8" id="8"/>
          <p:cNvSpPr txBox="true"/>
          <p:nvPr/>
        </p:nvSpPr>
        <p:spPr>
          <a:xfrm rot="0">
            <a:off x="2588671" y="1857859"/>
            <a:ext cx="13110638" cy="1304925"/>
          </a:xfrm>
          <a:prstGeom prst="rect">
            <a:avLst/>
          </a:prstGeom>
        </p:spPr>
        <p:txBody>
          <a:bodyPr anchor="t" rtlCol="false" tIns="0" lIns="0" bIns="0" rIns="0">
            <a:spAutoFit/>
          </a:bodyPr>
          <a:lstStyle/>
          <a:p>
            <a:pPr algn="ctr">
              <a:lnSpc>
                <a:spcPts val="9600"/>
              </a:lnSpc>
            </a:pPr>
            <a:r>
              <a:rPr lang="en-US" b="true" sz="8000" u="sng">
                <a:solidFill>
                  <a:srgbClr val="4A236D"/>
                </a:solidFill>
                <a:latin typeface="Boston Angel Bold"/>
                <a:ea typeface="Boston Angel Bold"/>
                <a:cs typeface="Boston Angel Bold"/>
                <a:sym typeface="Boston Angel Bold"/>
              </a:rPr>
              <a:t>EKSPRESI KONDISIONAL</a:t>
            </a:r>
          </a:p>
        </p:txBody>
      </p:sp>
      <p:sp>
        <p:nvSpPr>
          <p:cNvPr name="TextBox 9" id="9"/>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AF4EB"/>
                </a:solidFill>
                <a:latin typeface="Be Vietnam"/>
                <a:ea typeface="Be Vietnam"/>
                <a:cs typeface="Be Vietnam"/>
                <a:sym typeface="Be Vietnam"/>
              </a:rPr>
              <a:t>PRAKTIKUM DASPRO</a:t>
            </a:r>
          </a:p>
        </p:txBody>
      </p:sp>
      <p:sp>
        <p:nvSpPr>
          <p:cNvPr name="TextBox 10" id="10"/>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EKSPRESI KONDISIONAL</a:t>
            </a:r>
          </a:p>
        </p:txBody>
      </p:sp>
      <p:sp>
        <p:nvSpPr>
          <p:cNvPr name="TextBox 11" id="11"/>
          <p:cNvSpPr txBox="true"/>
          <p:nvPr/>
        </p:nvSpPr>
        <p:spPr>
          <a:xfrm rot="0">
            <a:off x="2170956" y="3996706"/>
            <a:ext cx="14168792" cy="2831750"/>
          </a:xfrm>
          <a:prstGeom prst="rect">
            <a:avLst/>
          </a:prstGeom>
        </p:spPr>
        <p:txBody>
          <a:bodyPr anchor="t" rtlCol="false" tIns="0" lIns="0" bIns="0" rIns="0">
            <a:spAutoFit/>
          </a:bodyPr>
          <a:lstStyle/>
          <a:p>
            <a:pPr algn="just">
              <a:lnSpc>
                <a:spcPts val="4569"/>
              </a:lnSpc>
            </a:pPr>
            <a:r>
              <a:rPr lang="en-US" b="true" sz="3263">
                <a:solidFill>
                  <a:srgbClr val="202020"/>
                </a:solidFill>
                <a:latin typeface="Be Vietnam Ultra-Bold"/>
                <a:ea typeface="Be Vietnam Ultra-Bold"/>
                <a:cs typeface="Be Vietnam Ultra-Bold"/>
                <a:sym typeface="Be Vietnam Ultra-Bold"/>
              </a:rPr>
              <a:t>Ekspresi kondisiona</a:t>
            </a:r>
            <a:r>
              <a:rPr lang="en-US" sz="3263">
                <a:solidFill>
                  <a:srgbClr val="202020"/>
                </a:solidFill>
                <a:latin typeface="Be Vietnam"/>
                <a:ea typeface="Be Vietnam"/>
                <a:cs typeface="Be Vietnam"/>
                <a:sym typeface="Be Vietnam"/>
              </a:rPr>
              <a:t>l merupakan ekspresi yang </a:t>
            </a:r>
            <a:r>
              <a:rPr lang="en-US" b="true" sz="3263">
                <a:solidFill>
                  <a:srgbClr val="202020"/>
                </a:solidFill>
                <a:latin typeface="Be Vietnam Ultra-Bold"/>
                <a:ea typeface="Be Vietnam Ultra-Bold"/>
                <a:cs typeface="Be Vietnam Ultra-Bold"/>
                <a:sym typeface="Be Vietnam Ultra-Bold"/>
              </a:rPr>
              <a:t>evaluasinya bergantung</a:t>
            </a:r>
            <a:r>
              <a:rPr lang="en-US" sz="3263">
                <a:solidFill>
                  <a:srgbClr val="202020"/>
                </a:solidFill>
                <a:latin typeface="Be Vietnam"/>
                <a:ea typeface="Be Vietnam"/>
                <a:cs typeface="Be Vietnam"/>
                <a:sym typeface="Be Vietnam"/>
              </a:rPr>
              <a:t> pada </a:t>
            </a:r>
            <a:r>
              <a:rPr lang="en-US" b="true" sz="3263">
                <a:solidFill>
                  <a:srgbClr val="202020"/>
                </a:solidFill>
                <a:latin typeface="Be Vietnam Ultra-Bold"/>
                <a:ea typeface="Be Vietnam Ultra-Bold"/>
                <a:cs typeface="Be Vietnam Ultra-Bold"/>
                <a:sym typeface="Be Vietnam Ultra-Bold"/>
              </a:rPr>
              <a:t>hasil evaluasi dari beberapa kondisi</a:t>
            </a:r>
            <a:r>
              <a:rPr lang="en-US" sz="3263">
                <a:solidFill>
                  <a:srgbClr val="202020"/>
                </a:solidFill>
                <a:latin typeface="Be Vietnam"/>
                <a:ea typeface="Be Vietnam"/>
                <a:cs typeface="Be Vietnam"/>
                <a:sym typeface="Be Vietnam"/>
              </a:rPr>
              <a:t>. Ekspresi kondisional digunakan pada </a:t>
            </a:r>
            <a:r>
              <a:rPr lang="en-US" b="true" sz="3263">
                <a:solidFill>
                  <a:srgbClr val="202020"/>
                </a:solidFill>
                <a:latin typeface="Be Vietnam Ultra-Bold"/>
                <a:ea typeface="Be Vietnam Ultra-Bold"/>
                <a:cs typeface="Be Vietnam Ultra-Bold"/>
                <a:sym typeface="Be Vietnam Ultra-Bold"/>
              </a:rPr>
              <a:t>pemecahan masalah</a:t>
            </a:r>
            <a:r>
              <a:rPr lang="en-US" sz="3263">
                <a:solidFill>
                  <a:srgbClr val="202020"/>
                </a:solidFill>
                <a:latin typeface="Be Vietnam"/>
                <a:ea typeface="Be Vietnam"/>
                <a:cs typeface="Be Vietnam"/>
                <a:sym typeface="Be Vietnam"/>
              </a:rPr>
              <a:t> yang dapat dibagi menjadi beberapa kasus atau kondisi, dikenal pula sebagai </a:t>
            </a:r>
            <a:r>
              <a:rPr lang="en-US" b="true" sz="3263">
                <a:solidFill>
                  <a:srgbClr val="202020"/>
                </a:solidFill>
                <a:latin typeface="Be Vietnam Ultra-Bold"/>
                <a:ea typeface="Be Vietnam Ultra-Bold"/>
                <a:cs typeface="Be Vietnam Ultra-Bold"/>
                <a:sym typeface="Be Vietnam Ultra-Bold"/>
              </a:rPr>
              <a:t>analisa kasus.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2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2024</a:t>
            </a:r>
          </a:p>
        </p:txBody>
      </p:sp>
      <p:sp>
        <p:nvSpPr>
          <p:cNvPr name="TextBox 7" id="7"/>
          <p:cNvSpPr txBox="true"/>
          <p:nvPr/>
        </p:nvSpPr>
        <p:spPr>
          <a:xfrm rot="0">
            <a:off x="1257006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HALAMAN 05</a:t>
            </a:r>
          </a:p>
        </p:txBody>
      </p:sp>
      <p:sp>
        <p:nvSpPr>
          <p:cNvPr name="TextBox 8" id="8"/>
          <p:cNvSpPr txBox="true"/>
          <p:nvPr/>
        </p:nvSpPr>
        <p:spPr>
          <a:xfrm rot="0">
            <a:off x="2588681" y="2487048"/>
            <a:ext cx="13110638" cy="1304925"/>
          </a:xfrm>
          <a:prstGeom prst="rect">
            <a:avLst/>
          </a:prstGeom>
        </p:spPr>
        <p:txBody>
          <a:bodyPr anchor="t" rtlCol="false" tIns="0" lIns="0" bIns="0" rIns="0">
            <a:spAutoFit/>
          </a:bodyPr>
          <a:lstStyle/>
          <a:p>
            <a:pPr algn="ctr">
              <a:lnSpc>
                <a:spcPts val="9600"/>
              </a:lnSpc>
            </a:pPr>
            <a:r>
              <a:rPr lang="en-US" b="true" sz="8000" u="sng">
                <a:solidFill>
                  <a:srgbClr val="4A236D"/>
                </a:solidFill>
                <a:latin typeface="Boston Angel Bold"/>
                <a:ea typeface="Boston Angel Bold"/>
                <a:cs typeface="Boston Angel Bold"/>
                <a:sym typeface="Boston Angel Bold"/>
              </a:rPr>
              <a:t>EKSPRESI KONDISIONAL</a:t>
            </a:r>
          </a:p>
        </p:txBody>
      </p:sp>
      <p:sp>
        <p:nvSpPr>
          <p:cNvPr name="TextBox 9" id="9"/>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AF4EB"/>
                </a:solidFill>
                <a:latin typeface="Be Vietnam"/>
                <a:ea typeface="Be Vietnam"/>
                <a:cs typeface="Be Vietnam"/>
                <a:sym typeface="Be Vietnam"/>
              </a:rPr>
              <a:t>PRAKTIKUM DASPRO</a:t>
            </a:r>
          </a:p>
        </p:txBody>
      </p:sp>
      <p:sp>
        <p:nvSpPr>
          <p:cNvPr name="TextBox 10" id="10"/>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EKSPRESI KONDISIONAL</a:t>
            </a:r>
          </a:p>
        </p:txBody>
      </p:sp>
      <p:sp>
        <p:nvSpPr>
          <p:cNvPr name="TextBox 11" id="11"/>
          <p:cNvSpPr txBox="true"/>
          <p:nvPr/>
        </p:nvSpPr>
        <p:spPr>
          <a:xfrm rot="0">
            <a:off x="2059604" y="4378105"/>
            <a:ext cx="14168792" cy="2260250"/>
          </a:xfrm>
          <a:prstGeom prst="rect">
            <a:avLst/>
          </a:prstGeom>
        </p:spPr>
        <p:txBody>
          <a:bodyPr anchor="t" rtlCol="false" tIns="0" lIns="0" bIns="0" rIns="0">
            <a:spAutoFit/>
          </a:bodyPr>
          <a:lstStyle/>
          <a:p>
            <a:pPr algn="just">
              <a:lnSpc>
                <a:spcPts val="4569"/>
              </a:lnSpc>
            </a:pPr>
            <a:r>
              <a:rPr lang="en-US" b="true" sz="3263">
                <a:solidFill>
                  <a:srgbClr val="202020"/>
                </a:solidFill>
                <a:latin typeface="Be Vietnam Ultra-Bold"/>
                <a:ea typeface="Be Vietnam Ultra-Bold"/>
                <a:cs typeface="Be Vietnam Ultra-Bold"/>
                <a:sym typeface="Be Vietnam Ultra-Bold"/>
              </a:rPr>
              <a:t>Domain fungsi</a:t>
            </a:r>
            <a:r>
              <a:rPr lang="en-US" sz="3263">
                <a:solidFill>
                  <a:srgbClr val="202020"/>
                </a:solidFill>
                <a:latin typeface="Be Vietnam"/>
                <a:ea typeface="Be Vietnam"/>
                <a:cs typeface="Be Vietnam"/>
                <a:sym typeface="Be Vietnam"/>
              </a:rPr>
              <a:t> untuk mendapatkan solusi, </a:t>
            </a:r>
            <a:r>
              <a:rPr lang="en-US" b="true" sz="3263">
                <a:solidFill>
                  <a:srgbClr val="202020"/>
                </a:solidFill>
                <a:latin typeface="Be Vietnam Ultra-Bold"/>
                <a:ea typeface="Be Vietnam Ultra-Bold"/>
                <a:cs typeface="Be Vietnam Ultra-Bold"/>
                <a:sym typeface="Be Vietnam Ultra-Bold"/>
              </a:rPr>
              <a:t>dipartisi</a:t>
            </a:r>
            <a:r>
              <a:rPr lang="en-US" sz="3263">
                <a:solidFill>
                  <a:srgbClr val="202020"/>
                </a:solidFill>
                <a:latin typeface="Be Vietnam"/>
                <a:ea typeface="Be Vietnam"/>
                <a:cs typeface="Be Vietnam"/>
                <a:sym typeface="Be Vietnam"/>
              </a:rPr>
              <a:t> menjadi beberapa kasus atau kondisi. </a:t>
            </a:r>
            <a:r>
              <a:rPr lang="en-US" b="true" sz="3263">
                <a:solidFill>
                  <a:srgbClr val="202020"/>
                </a:solidFill>
                <a:latin typeface="Be Vietnam Ultra-Bold"/>
                <a:ea typeface="Be Vietnam Ultra-Bold"/>
                <a:cs typeface="Be Vietnam Ultra-Bold"/>
                <a:sym typeface="Be Vietnam Ultra-Bold"/>
              </a:rPr>
              <a:t>Kondisi</a:t>
            </a:r>
            <a:r>
              <a:rPr lang="en-US" sz="3263">
                <a:solidFill>
                  <a:srgbClr val="202020"/>
                </a:solidFill>
                <a:latin typeface="Be Vietnam"/>
                <a:ea typeface="Be Vietnam"/>
                <a:cs typeface="Be Vietnam"/>
                <a:sym typeface="Be Vietnam"/>
              </a:rPr>
              <a:t> sendiri </a:t>
            </a:r>
            <a:r>
              <a:rPr lang="en-US" b="true" sz="3263">
                <a:solidFill>
                  <a:srgbClr val="202020"/>
                </a:solidFill>
                <a:latin typeface="Be Vietnam Ultra-Bold"/>
                <a:ea typeface="Be Vietnam Ultra-Bold"/>
                <a:cs typeface="Be Vietnam Ultra-Bold"/>
                <a:sym typeface="Be Vietnam Ultra-Bold"/>
              </a:rPr>
              <a:t>merupakan ekspresi Boolean</a:t>
            </a:r>
            <a:r>
              <a:rPr lang="en-US" sz="3263">
                <a:solidFill>
                  <a:srgbClr val="202020"/>
                </a:solidFill>
                <a:latin typeface="Be Vietnam"/>
                <a:ea typeface="Be Vietnam"/>
                <a:cs typeface="Be Vietnam"/>
                <a:sym typeface="Be Vietnam"/>
              </a:rPr>
              <a:t> yang dapat bernilai benar atau salah. Jika suatu kondisi bernilai benar, maka ekspresi yang berada di dalam kondisi tersebut akan dievaluasi.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2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434601" y="3224891"/>
            <a:ext cx="11418799" cy="2616240"/>
          </a:xfrm>
          <a:custGeom>
            <a:avLst/>
            <a:gdLst/>
            <a:ahLst/>
            <a:cxnLst/>
            <a:rect r="r" b="b" t="t" l="l"/>
            <a:pathLst>
              <a:path h="2616240" w="11418799">
                <a:moveTo>
                  <a:pt x="0" y="0"/>
                </a:moveTo>
                <a:lnTo>
                  <a:pt x="11418798" y="0"/>
                </a:lnTo>
                <a:lnTo>
                  <a:pt x="11418798" y="2616240"/>
                </a:lnTo>
                <a:lnTo>
                  <a:pt x="0" y="2616240"/>
                </a:lnTo>
                <a:lnTo>
                  <a:pt x="0" y="0"/>
                </a:lnTo>
                <a:close/>
              </a:path>
            </a:pathLst>
          </a:custGeom>
          <a:blipFill>
            <a:blip r:embed="rId2"/>
            <a:stretch>
              <a:fillRect l="0" t="0" r="0" b="0"/>
            </a:stretch>
          </a:blipFill>
        </p:spPr>
      </p:sp>
      <p:sp>
        <p:nvSpPr>
          <p:cNvPr name="Freeform 7" id="7"/>
          <p:cNvSpPr/>
          <p:nvPr/>
        </p:nvSpPr>
        <p:spPr>
          <a:xfrm flipH="false" flipV="false" rot="0">
            <a:off x="3440691" y="5841131"/>
            <a:ext cx="11412708" cy="3208118"/>
          </a:xfrm>
          <a:custGeom>
            <a:avLst/>
            <a:gdLst/>
            <a:ahLst/>
            <a:cxnLst/>
            <a:rect r="r" b="b" t="t" l="l"/>
            <a:pathLst>
              <a:path h="3208118" w="11412708">
                <a:moveTo>
                  <a:pt x="0" y="0"/>
                </a:moveTo>
                <a:lnTo>
                  <a:pt x="11412708" y="0"/>
                </a:lnTo>
                <a:lnTo>
                  <a:pt x="11412708" y="3208118"/>
                </a:lnTo>
                <a:lnTo>
                  <a:pt x="0" y="3208118"/>
                </a:lnTo>
                <a:lnTo>
                  <a:pt x="0" y="0"/>
                </a:lnTo>
                <a:close/>
              </a:path>
            </a:pathLst>
          </a:custGeom>
          <a:blipFill>
            <a:blip r:embed="rId3"/>
            <a:stretch>
              <a:fillRect l="0" t="0" r="0" b="0"/>
            </a:stretch>
          </a:blipFill>
        </p:spPr>
      </p:sp>
      <p:sp>
        <p:nvSpPr>
          <p:cNvPr name="TextBox 8" id="8"/>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2024</a:t>
            </a:r>
          </a:p>
        </p:txBody>
      </p:sp>
      <p:sp>
        <p:nvSpPr>
          <p:cNvPr name="TextBox 9" id="9"/>
          <p:cNvSpPr txBox="true"/>
          <p:nvPr/>
        </p:nvSpPr>
        <p:spPr>
          <a:xfrm rot="0">
            <a:off x="1257006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HALAMAN 06</a:t>
            </a:r>
          </a:p>
        </p:txBody>
      </p:sp>
      <p:sp>
        <p:nvSpPr>
          <p:cNvPr name="TextBox 10" id="10"/>
          <p:cNvSpPr txBox="true"/>
          <p:nvPr/>
        </p:nvSpPr>
        <p:spPr>
          <a:xfrm rot="0">
            <a:off x="2588681" y="1262062"/>
            <a:ext cx="13110638" cy="1304925"/>
          </a:xfrm>
          <a:prstGeom prst="rect">
            <a:avLst/>
          </a:prstGeom>
        </p:spPr>
        <p:txBody>
          <a:bodyPr anchor="t" rtlCol="false" tIns="0" lIns="0" bIns="0" rIns="0">
            <a:spAutoFit/>
          </a:bodyPr>
          <a:lstStyle/>
          <a:p>
            <a:pPr algn="ctr">
              <a:lnSpc>
                <a:spcPts val="9600"/>
              </a:lnSpc>
            </a:pPr>
            <a:r>
              <a:rPr lang="en-US" b="true" sz="8000" u="sng">
                <a:solidFill>
                  <a:srgbClr val="4A236D"/>
                </a:solidFill>
                <a:latin typeface="Boston Angel Bold"/>
                <a:ea typeface="Boston Angel Bold"/>
                <a:cs typeface="Boston Angel Bold"/>
                <a:sym typeface="Boston Angel Bold"/>
              </a:rPr>
              <a:t>EKSPRESI KONDISIONAL</a:t>
            </a:r>
          </a:p>
        </p:txBody>
      </p:sp>
      <p:sp>
        <p:nvSpPr>
          <p:cNvPr name="TextBox 11" id="11"/>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AF4EB"/>
                </a:solidFill>
                <a:latin typeface="Be Vietnam"/>
                <a:ea typeface="Be Vietnam"/>
                <a:cs typeface="Be Vietnam"/>
                <a:sym typeface="Be Vietnam"/>
              </a:rPr>
              <a:t>PRAKTIKUM DASPRO</a:t>
            </a:r>
          </a:p>
        </p:txBody>
      </p:sp>
      <p:sp>
        <p:nvSpPr>
          <p:cNvPr name="TextBox 12" id="12"/>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PYTHON</a:t>
            </a:r>
          </a:p>
        </p:txBody>
      </p:sp>
      <p:sp>
        <p:nvSpPr>
          <p:cNvPr name="TextBox 13" id="13"/>
          <p:cNvSpPr txBox="true"/>
          <p:nvPr/>
        </p:nvSpPr>
        <p:spPr>
          <a:xfrm rot="0">
            <a:off x="2588671" y="2320016"/>
            <a:ext cx="13110638" cy="904875"/>
          </a:xfrm>
          <a:prstGeom prst="rect">
            <a:avLst/>
          </a:prstGeom>
        </p:spPr>
        <p:txBody>
          <a:bodyPr anchor="t" rtlCol="false" tIns="0" lIns="0" bIns="0" rIns="0">
            <a:spAutoFit/>
          </a:bodyPr>
          <a:lstStyle/>
          <a:p>
            <a:pPr algn="ctr">
              <a:lnSpc>
                <a:spcPts val="6720"/>
              </a:lnSpc>
            </a:pPr>
            <a:r>
              <a:rPr lang="en-US" b="true" sz="5600" u="sng">
                <a:solidFill>
                  <a:srgbClr val="4A236D"/>
                </a:solidFill>
                <a:latin typeface="Boston Angel Bold"/>
                <a:ea typeface="Boston Angel Bold"/>
                <a:cs typeface="Boston Angel Bold"/>
                <a:sym typeface="Boston Angel Bold"/>
              </a:rPr>
              <a:t>Dalam Python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2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448345" y="3331715"/>
            <a:ext cx="11391309" cy="2871874"/>
          </a:xfrm>
          <a:custGeom>
            <a:avLst/>
            <a:gdLst/>
            <a:ahLst/>
            <a:cxnLst/>
            <a:rect r="r" b="b" t="t" l="l"/>
            <a:pathLst>
              <a:path h="2871874" w="11391309">
                <a:moveTo>
                  <a:pt x="0" y="0"/>
                </a:moveTo>
                <a:lnTo>
                  <a:pt x="11391310" y="0"/>
                </a:lnTo>
                <a:lnTo>
                  <a:pt x="11391310" y="2871874"/>
                </a:lnTo>
                <a:lnTo>
                  <a:pt x="0" y="2871874"/>
                </a:lnTo>
                <a:lnTo>
                  <a:pt x="0" y="0"/>
                </a:lnTo>
                <a:close/>
              </a:path>
            </a:pathLst>
          </a:custGeom>
          <a:blipFill>
            <a:blip r:embed="rId2"/>
            <a:stretch>
              <a:fillRect l="0" t="0" r="0" b="0"/>
            </a:stretch>
          </a:blipFill>
        </p:spPr>
      </p:sp>
      <p:sp>
        <p:nvSpPr>
          <p:cNvPr name="Freeform 7" id="7"/>
          <p:cNvSpPr/>
          <p:nvPr/>
        </p:nvSpPr>
        <p:spPr>
          <a:xfrm flipH="false" flipV="false" rot="0">
            <a:off x="3448345" y="6203589"/>
            <a:ext cx="11406608" cy="2489212"/>
          </a:xfrm>
          <a:custGeom>
            <a:avLst/>
            <a:gdLst/>
            <a:ahLst/>
            <a:cxnLst/>
            <a:rect r="r" b="b" t="t" l="l"/>
            <a:pathLst>
              <a:path h="2489212" w="11406608">
                <a:moveTo>
                  <a:pt x="0" y="0"/>
                </a:moveTo>
                <a:lnTo>
                  <a:pt x="11406608" y="0"/>
                </a:lnTo>
                <a:lnTo>
                  <a:pt x="11406608" y="2489212"/>
                </a:lnTo>
                <a:lnTo>
                  <a:pt x="0" y="2489212"/>
                </a:lnTo>
                <a:lnTo>
                  <a:pt x="0" y="0"/>
                </a:lnTo>
                <a:close/>
              </a:path>
            </a:pathLst>
          </a:custGeom>
          <a:blipFill>
            <a:blip r:embed="rId3"/>
            <a:stretch>
              <a:fillRect l="0" t="0" r="0" b="0"/>
            </a:stretch>
          </a:blipFill>
        </p:spPr>
      </p:sp>
      <p:sp>
        <p:nvSpPr>
          <p:cNvPr name="TextBox 8" id="8"/>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2024</a:t>
            </a:r>
          </a:p>
        </p:txBody>
      </p:sp>
      <p:sp>
        <p:nvSpPr>
          <p:cNvPr name="TextBox 9" id="9"/>
          <p:cNvSpPr txBox="true"/>
          <p:nvPr/>
        </p:nvSpPr>
        <p:spPr>
          <a:xfrm rot="0">
            <a:off x="1257006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HALAMAN 07</a:t>
            </a:r>
          </a:p>
        </p:txBody>
      </p:sp>
      <p:sp>
        <p:nvSpPr>
          <p:cNvPr name="TextBox 10" id="10"/>
          <p:cNvSpPr txBox="true"/>
          <p:nvPr/>
        </p:nvSpPr>
        <p:spPr>
          <a:xfrm rot="0">
            <a:off x="2588681" y="1262062"/>
            <a:ext cx="13110638" cy="1304925"/>
          </a:xfrm>
          <a:prstGeom prst="rect">
            <a:avLst/>
          </a:prstGeom>
        </p:spPr>
        <p:txBody>
          <a:bodyPr anchor="t" rtlCol="false" tIns="0" lIns="0" bIns="0" rIns="0">
            <a:spAutoFit/>
          </a:bodyPr>
          <a:lstStyle/>
          <a:p>
            <a:pPr algn="ctr">
              <a:lnSpc>
                <a:spcPts val="9600"/>
              </a:lnSpc>
            </a:pPr>
            <a:r>
              <a:rPr lang="en-US" b="true" sz="8000" u="sng">
                <a:solidFill>
                  <a:srgbClr val="4A236D"/>
                </a:solidFill>
                <a:latin typeface="Boston Angel Bold"/>
                <a:ea typeface="Boston Angel Bold"/>
                <a:cs typeface="Boston Angel Bold"/>
                <a:sym typeface="Boston Angel Bold"/>
              </a:rPr>
              <a:t>EKSPRESI KONDISIONAL</a:t>
            </a:r>
          </a:p>
        </p:txBody>
      </p:sp>
      <p:sp>
        <p:nvSpPr>
          <p:cNvPr name="TextBox 11" id="11"/>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AF4EB"/>
                </a:solidFill>
                <a:latin typeface="Be Vietnam"/>
                <a:ea typeface="Be Vietnam"/>
                <a:cs typeface="Be Vietnam"/>
                <a:sym typeface="Be Vietnam"/>
              </a:rPr>
              <a:t>PRAKTIKUM DASPRO</a:t>
            </a:r>
          </a:p>
        </p:txBody>
      </p:sp>
      <p:sp>
        <p:nvSpPr>
          <p:cNvPr name="TextBox 12" id="12"/>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PYTHON</a:t>
            </a:r>
          </a:p>
        </p:txBody>
      </p:sp>
      <p:sp>
        <p:nvSpPr>
          <p:cNvPr name="TextBox 13" id="13"/>
          <p:cNvSpPr txBox="true"/>
          <p:nvPr/>
        </p:nvSpPr>
        <p:spPr>
          <a:xfrm rot="0">
            <a:off x="2588671" y="2320016"/>
            <a:ext cx="13110638" cy="904875"/>
          </a:xfrm>
          <a:prstGeom prst="rect">
            <a:avLst/>
          </a:prstGeom>
        </p:spPr>
        <p:txBody>
          <a:bodyPr anchor="t" rtlCol="false" tIns="0" lIns="0" bIns="0" rIns="0">
            <a:spAutoFit/>
          </a:bodyPr>
          <a:lstStyle/>
          <a:p>
            <a:pPr algn="ctr">
              <a:lnSpc>
                <a:spcPts val="6720"/>
              </a:lnSpc>
            </a:pPr>
            <a:r>
              <a:rPr lang="en-US" b="true" sz="5600" u="sng">
                <a:solidFill>
                  <a:srgbClr val="4A236D"/>
                </a:solidFill>
                <a:latin typeface="Boston Angel Bold"/>
                <a:ea typeface="Boston Angel Bold"/>
                <a:cs typeface="Boston Angel Bold"/>
                <a:sym typeface="Boston Angel Bold"/>
              </a:rPr>
              <a:t>Dalam Python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2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778461" y="2242465"/>
            <a:ext cx="10424831" cy="6165056"/>
          </a:xfrm>
          <a:custGeom>
            <a:avLst/>
            <a:gdLst/>
            <a:ahLst/>
            <a:cxnLst/>
            <a:rect r="r" b="b" t="t" l="l"/>
            <a:pathLst>
              <a:path h="6165056" w="10424831">
                <a:moveTo>
                  <a:pt x="0" y="0"/>
                </a:moveTo>
                <a:lnTo>
                  <a:pt x="10424832" y="0"/>
                </a:lnTo>
                <a:lnTo>
                  <a:pt x="10424832" y="6165056"/>
                </a:lnTo>
                <a:lnTo>
                  <a:pt x="0" y="6165056"/>
                </a:lnTo>
                <a:lnTo>
                  <a:pt x="0" y="0"/>
                </a:lnTo>
                <a:close/>
              </a:path>
            </a:pathLst>
          </a:custGeom>
          <a:blipFill>
            <a:blip r:embed="rId2"/>
            <a:stretch>
              <a:fillRect l="0" t="0" r="0" b="0"/>
            </a:stretch>
          </a:blipFill>
        </p:spPr>
      </p:sp>
      <p:sp>
        <p:nvSpPr>
          <p:cNvPr name="TextBox 7" id="7"/>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2024</a:t>
            </a:r>
          </a:p>
        </p:txBody>
      </p:sp>
      <p:sp>
        <p:nvSpPr>
          <p:cNvPr name="TextBox 8" id="8"/>
          <p:cNvSpPr txBox="true"/>
          <p:nvPr/>
        </p:nvSpPr>
        <p:spPr>
          <a:xfrm rot="0">
            <a:off x="1257006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HALAMAN 08</a:t>
            </a:r>
          </a:p>
        </p:txBody>
      </p:sp>
      <p:sp>
        <p:nvSpPr>
          <p:cNvPr name="TextBox 9" id="9"/>
          <p:cNvSpPr txBox="true"/>
          <p:nvPr/>
        </p:nvSpPr>
        <p:spPr>
          <a:xfrm rot="0">
            <a:off x="2588681" y="1309687"/>
            <a:ext cx="13110638" cy="628650"/>
          </a:xfrm>
          <a:prstGeom prst="rect">
            <a:avLst/>
          </a:prstGeom>
        </p:spPr>
        <p:txBody>
          <a:bodyPr anchor="t" rtlCol="false" tIns="0" lIns="0" bIns="0" rIns="0">
            <a:spAutoFit/>
          </a:bodyPr>
          <a:lstStyle/>
          <a:p>
            <a:pPr algn="ctr">
              <a:lnSpc>
                <a:spcPts val="4680"/>
              </a:lnSpc>
            </a:pPr>
            <a:r>
              <a:rPr lang="en-US" b="true" sz="3900" u="sng">
                <a:solidFill>
                  <a:srgbClr val="4A236D"/>
                </a:solidFill>
                <a:latin typeface="Boston Angel Bold"/>
                <a:ea typeface="Boston Angel Bold"/>
                <a:cs typeface="Boston Angel Bold"/>
                <a:sym typeface="Boston Angel Bold"/>
              </a:rPr>
              <a:t>Contoh 1: Maksimum 2 Nilai – menggunakan ekspresi kondisional </a:t>
            </a: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AF4EB"/>
                </a:solidFill>
                <a:latin typeface="Be Vietnam"/>
                <a:ea typeface="Be Vietnam"/>
                <a:cs typeface="Be Vietnam"/>
                <a:sym typeface="Be Vietnam"/>
              </a:rPr>
              <a:t>PRAKTIKUM DASPRO</a:t>
            </a:r>
          </a:p>
        </p:txBody>
      </p:sp>
      <p:sp>
        <p:nvSpPr>
          <p:cNvPr name="TextBox 11" id="11"/>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CONTOH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4EB"/>
        </a:solidFill>
      </p:bgPr>
    </p:bg>
    <p:spTree>
      <p:nvGrpSpPr>
        <p:cNvPr id="1" name=""/>
        <p:cNvGrpSpPr/>
        <p:nvPr/>
      </p:nvGrpSpPr>
      <p:grpSpPr>
        <a:xfrm>
          <a:off x="0" y="0"/>
          <a:ext cx="0" cy="0"/>
          <a:chOff x="0" y="0"/>
          <a:chExt cx="0" cy="0"/>
        </a:xfrm>
      </p:grpSpPr>
      <p:sp>
        <p:nvSpPr>
          <p:cNvPr name="AutoShape 2" id="2"/>
          <p:cNvSpPr/>
          <p:nvPr/>
        </p:nvSpPr>
        <p:spPr>
          <a:xfrm rot="-3580">
            <a:off x="-5" y="1033462"/>
            <a:ext cx="18288010" cy="0"/>
          </a:xfrm>
          <a:prstGeom prst="line">
            <a:avLst/>
          </a:prstGeom>
          <a:ln cap="flat" w="9525">
            <a:solidFill>
              <a:srgbClr val="4A236D"/>
            </a:solidFill>
            <a:prstDash val="solid"/>
            <a:headEnd type="none" len="sm" w="sm"/>
            <a:tailEnd type="none" len="sm" w="sm"/>
          </a:ln>
        </p:spPr>
      </p:sp>
      <p:grpSp>
        <p:nvGrpSpPr>
          <p:cNvPr name="Group 3" id="3"/>
          <p:cNvGrpSpPr/>
          <p:nvPr/>
        </p:nvGrpSpPr>
        <p:grpSpPr>
          <a:xfrm rot="0">
            <a:off x="-20" y="9258300"/>
            <a:ext cx="18288020" cy="1028700"/>
            <a:chOff x="0" y="0"/>
            <a:chExt cx="4816598" cy="270933"/>
          </a:xfrm>
        </p:grpSpPr>
        <p:sp>
          <p:nvSpPr>
            <p:cNvPr name="Freeform 4" id="4"/>
            <p:cNvSpPr/>
            <p:nvPr/>
          </p:nvSpPr>
          <p:spPr>
            <a:xfrm flipH="false" flipV="false" rot="0">
              <a:off x="0" y="0"/>
              <a:ext cx="4816598" cy="270933"/>
            </a:xfrm>
            <a:custGeom>
              <a:avLst/>
              <a:gdLst/>
              <a:ahLst/>
              <a:cxnLst/>
              <a:rect r="r" b="b" t="t" l="l"/>
              <a:pathLst>
                <a:path h="270933" w="4816598">
                  <a:moveTo>
                    <a:pt x="0" y="0"/>
                  </a:moveTo>
                  <a:lnTo>
                    <a:pt x="4816598" y="0"/>
                  </a:lnTo>
                  <a:lnTo>
                    <a:pt x="4816598" y="270933"/>
                  </a:lnTo>
                  <a:lnTo>
                    <a:pt x="0" y="270933"/>
                  </a:lnTo>
                  <a:close/>
                </a:path>
              </a:pathLst>
            </a:custGeom>
            <a:solidFill>
              <a:srgbClr val="4A236D"/>
            </a:solidFill>
          </p:spPr>
        </p:sp>
        <p:sp>
          <p:nvSpPr>
            <p:cNvPr name="TextBox 5" id="5"/>
            <p:cNvSpPr txBox="true"/>
            <p:nvPr/>
          </p:nvSpPr>
          <p:spPr>
            <a:xfrm>
              <a:off x="0" y="-38100"/>
              <a:ext cx="4816598" cy="3090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563872" y="3233436"/>
            <a:ext cx="11160236" cy="4753434"/>
          </a:xfrm>
          <a:custGeom>
            <a:avLst/>
            <a:gdLst/>
            <a:ahLst/>
            <a:cxnLst/>
            <a:rect r="r" b="b" t="t" l="l"/>
            <a:pathLst>
              <a:path h="4753434" w="11160236">
                <a:moveTo>
                  <a:pt x="0" y="0"/>
                </a:moveTo>
                <a:lnTo>
                  <a:pt x="11160236" y="0"/>
                </a:lnTo>
                <a:lnTo>
                  <a:pt x="11160236" y="4753434"/>
                </a:lnTo>
                <a:lnTo>
                  <a:pt x="0" y="4753434"/>
                </a:lnTo>
                <a:lnTo>
                  <a:pt x="0" y="0"/>
                </a:lnTo>
                <a:close/>
              </a:path>
            </a:pathLst>
          </a:custGeom>
          <a:blipFill>
            <a:blip r:embed="rId2"/>
            <a:stretch>
              <a:fillRect l="0" t="0" r="0" b="0"/>
            </a:stretch>
          </a:blipFill>
        </p:spPr>
      </p:sp>
      <p:sp>
        <p:nvSpPr>
          <p:cNvPr name="TextBox 7" id="7"/>
          <p:cNvSpPr txBox="true"/>
          <p:nvPr/>
        </p:nvSpPr>
        <p:spPr>
          <a:xfrm rot="0">
            <a:off x="12570070" y="426146"/>
            <a:ext cx="4689230" cy="306704"/>
          </a:xfrm>
          <a:prstGeom prst="rect">
            <a:avLst/>
          </a:prstGeom>
        </p:spPr>
        <p:txBody>
          <a:bodyPr anchor="t" rtlCol="false" tIns="0" lIns="0" bIns="0" rIns="0">
            <a:spAutoFit/>
          </a:bodyPr>
          <a:lstStyle/>
          <a:p>
            <a:pPr algn="r">
              <a:lnSpc>
                <a:spcPts val="2520"/>
              </a:lnSpc>
            </a:pPr>
            <a:r>
              <a:rPr lang="en-US" sz="1800">
                <a:solidFill>
                  <a:srgbClr val="202020"/>
                </a:solidFill>
                <a:latin typeface="Be Vietnam"/>
                <a:ea typeface="Be Vietnam"/>
                <a:cs typeface="Be Vietnam"/>
                <a:sym typeface="Be Vietnam"/>
              </a:rPr>
              <a:t>2024</a:t>
            </a:r>
          </a:p>
        </p:txBody>
      </p:sp>
      <p:sp>
        <p:nvSpPr>
          <p:cNvPr name="TextBox 8" id="8"/>
          <p:cNvSpPr txBox="true"/>
          <p:nvPr/>
        </p:nvSpPr>
        <p:spPr>
          <a:xfrm rot="0">
            <a:off x="12570060" y="9600248"/>
            <a:ext cx="4689230" cy="306704"/>
          </a:xfrm>
          <a:prstGeom prst="rect">
            <a:avLst/>
          </a:prstGeom>
        </p:spPr>
        <p:txBody>
          <a:bodyPr anchor="t" rtlCol="false" tIns="0" lIns="0" bIns="0" rIns="0">
            <a:spAutoFit/>
          </a:bodyPr>
          <a:lstStyle/>
          <a:p>
            <a:pPr algn="r">
              <a:lnSpc>
                <a:spcPts val="2520"/>
              </a:lnSpc>
            </a:pPr>
            <a:r>
              <a:rPr lang="en-US" sz="1800">
                <a:solidFill>
                  <a:srgbClr val="FFFFFF"/>
                </a:solidFill>
                <a:latin typeface="Be Vietnam"/>
                <a:ea typeface="Be Vietnam"/>
                <a:cs typeface="Be Vietnam"/>
                <a:sym typeface="Be Vietnam"/>
              </a:rPr>
              <a:t>HALAMAN 09</a:t>
            </a:r>
          </a:p>
        </p:txBody>
      </p:sp>
      <p:sp>
        <p:nvSpPr>
          <p:cNvPr name="TextBox 9" id="9"/>
          <p:cNvSpPr txBox="true"/>
          <p:nvPr/>
        </p:nvSpPr>
        <p:spPr>
          <a:xfrm rot="0">
            <a:off x="2588681" y="1309687"/>
            <a:ext cx="13110638" cy="628650"/>
          </a:xfrm>
          <a:prstGeom prst="rect">
            <a:avLst/>
          </a:prstGeom>
        </p:spPr>
        <p:txBody>
          <a:bodyPr anchor="t" rtlCol="false" tIns="0" lIns="0" bIns="0" rIns="0">
            <a:spAutoFit/>
          </a:bodyPr>
          <a:lstStyle/>
          <a:p>
            <a:pPr algn="ctr">
              <a:lnSpc>
                <a:spcPts val="4680"/>
              </a:lnSpc>
            </a:pPr>
            <a:r>
              <a:rPr lang="en-US" b="true" sz="3900" u="sng">
                <a:solidFill>
                  <a:srgbClr val="4A236D"/>
                </a:solidFill>
                <a:latin typeface="Boston Angel Bold"/>
                <a:ea typeface="Boston Angel Bold"/>
                <a:cs typeface="Boston Angel Bold"/>
                <a:sym typeface="Boston Angel Bold"/>
              </a:rPr>
              <a:t>Contoh 1: Maksimum 2 Nilai – menggunakan ekspresi kondisional </a:t>
            </a:r>
          </a:p>
        </p:txBody>
      </p:sp>
      <p:sp>
        <p:nvSpPr>
          <p:cNvPr name="TextBox 10" id="10"/>
          <p:cNvSpPr txBox="true"/>
          <p:nvPr/>
        </p:nvSpPr>
        <p:spPr>
          <a:xfrm rot="0">
            <a:off x="1028700" y="9600248"/>
            <a:ext cx="4689230" cy="306704"/>
          </a:xfrm>
          <a:prstGeom prst="rect">
            <a:avLst/>
          </a:prstGeom>
        </p:spPr>
        <p:txBody>
          <a:bodyPr anchor="t" rtlCol="false" tIns="0" lIns="0" bIns="0" rIns="0">
            <a:spAutoFit/>
          </a:bodyPr>
          <a:lstStyle/>
          <a:p>
            <a:pPr algn="l">
              <a:lnSpc>
                <a:spcPts val="2520"/>
              </a:lnSpc>
            </a:pPr>
            <a:r>
              <a:rPr lang="en-US" sz="1800">
                <a:solidFill>
                  <a:srgbClr val="FAF4EB"/>
                </a:solidFill>
                <a:latin typeface="Be Vietnam"/>
                <a:ea typeface="Be Vietnam"/>
                <a:cs typeface="Be Vietnam"/>
                <a:sym typeface="Be Vietnam"/>
              </a:rPr>
              <a:t>PRAKTIKUM DASPRO</a:t>
            </a:r>
          </a:p>
        </p:txBody>
      </p:sp>
      <p:sp>
        <p:nvSpPr>
          <p:cNvPr name="TextBox 11" id="11"/>
          <p:cNvSpPr txBox="true"/>
          <p:nvPr/>
        </p:nvSpPr>
        <p:spPr>
          <a:xfrm rot="0">
            <a:off x="1028700" y="426146"/>
            <a:ext cx="4689230" cy="306704"/>
          </a:xfrm>
          <a:prstGeom prst="rect">
            <a:avLst/>
          </a:prstGeom>
        </p:spPr>
        <p:txBody>
          <a:bodyPr anchor="t" rtlCol="false" tIns="0" lIns="0" bIns="0" rIns="0">
            <a:spAutoFit/>
          </a:bodyPr>
          <a:lstStyle/>
          <a:p>
            <a:pPr algn="l">
              <a:lnSpc>
                <a:spcPts val="2520"/>
              </a:lnSpc>
            </a:pPr>
            <a:r>
              <a:rPr lang="en-US" sz="1800">
                <a:solidFill>
                  <a:srgbClr val="202020"/>
                </a:solidFill>
                <a:latin typeface="Be Vietnam"/>
                <a:ea typeface="Be Vietnam"/>
                <a:cs typeface="Be Vietnam"/>
                <a:sym typeface="Be Vietnam"/>
              </a:rPr>
              <a:t>CONTOH</a:t>
            </a:r>
          </a:p>
        </p:txBody>
      </p:sp>
      <p:sp>
        <p:nvSpPr>
          <p:cNvPr name="TextBox 12" id="12"/>
          <p:cNvSpPr txBox="true"/>
          <p:nvPr/>
        </p:nvSpPr>
        <p:spPr>
          <a:xfrm rot="0">
            <a:off x="4495761" y="2205037"/>
            <a:ext cx="8451776" cy="409273"/>
          </a:xfrm>
          <a:prstGeom prst="rect">
            <a:avLst/>
          </a:prstGeom>
        </p:spPr>
        <p:txBody>
          <a:bodyPr anchor="t" rtlCol="false" tIns="0" lIns="0" bIns="0" rIns="0">
            <a:spAutoFit/>
          </a:bodyPr>
          <a:lstStyle/>
          <a:p>
            <a:pPr algn="ctr">
              <a:lnSpc>
                <a:spcPts val="3017"/>
              </a:lnSpc>
            </a:pPr>
            <a:r>
              <a:rPr lang="en-US" sz="2514">
                <a:solidFill>
                  <a:srgbClr val="4A236D"/>
                </a:solidFill>
                <a:latin typeface="Boston Angel"/>
                <a:ea typeface="Boston Angel"/>
                <a:cs typeface="Boston Angel"/>
                <a:sym typeface="Boston Angel"/>
              </a:rPr>
              <a:t>Dapat juga ditulis dengan short-hand if sebagai berikut: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DAGQNviPvug</dc:identifier>
  <dcterms:modified xsi:type="dcterms:W3CDTF">2011-08-01T06:04:30Z</dcterms:modified>
  <cp:revision>1</cp:revision>
  <dc:title>PPT Praktikum Daspro 3</dc:title>
</cp:coreProperties>
</file>