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sng">
                <a:solidFill>
                  <a:srgbClr val="EF522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 u="sng">
                <a:solidFill>
                  <a:srgbClr val="EF522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14382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5175" y="926464"/>
            <a:ext cx="10684510" cy="1049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5175" y="2095436"/>
            <a:ext cx="6604000" cy="3020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sng">
                <a:solidFill>
                  <a:srgbClr val="EF522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hyperlink" Target="https://www.pngall.com/face-mask-png/download/44201" TargetMode="External"/><Relationship Id="rId4" Type="http://schemas.openxmlformats.org/officeDocument/2006/relationships/hyperlink" Target="https://creativecommons.org/licenses/by-nc/3.0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www.python.org/" TargetMode="External"/><Relationship Id="rId4" Type="http://schemas.openxmlformats.org/officeDocument/2006/relationships/hyperlink" Target="https://keras.io/" TargetMode="External"/><Relationship Id="rId5" Type="http://schemas.openxmlformats.org/officeDocument/2006/relationships/hyperlink" Target="https://numpy.org/" TargetMode="External"/><Relationship Id="rId6" Type="http://schemas.openxmlformats.org/officeDocument/2006/relationships/hyperlink" Target="https://matplotlib.org/" TargetMode="External"/><Relationship Id="rId7" Type="http://schemas.openxmlformats.org/officeDocument/2006/relationships/hyperlink" Target="https://scikit-learn.org/" TargetMode="External"/><Relationship Id="rId8" Type="http://schemas.openxmlformats.org/officeDocument/2006/relationships/hyperlink" Target="https://opencv.org/" TargetMode="External"/><Relationship Id="rId9" Type="http://schemas.openxmlformats.org/officeDocument/2006/relationships/hyperlink" Target="https://www.kaggle.com/datasets/omkargurav/face-mask-dataset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awakeningwithplanetearth.com/face-masks-cause-covid-like-symptoms-by-alice-b-clagett/" TargetMode="External"/><Relationship Id="rId4" Type="http://schemas.openxmlformats.org/officeDocument/2006/relationships/hyperlink" Target="https://creativecommons.org/licenses/by-sa/3.0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hyperlink" Target="http://stackoverflow.com/questions/42658653/circle-detection-with-opencv/42660808" TargetMode="External"/><Relationship Id="rId5" Type="http://schemas.openxmlformats.org/officeDocument/2006/relationships/hyperlink" Target="https://creativecommons.org/licenses/by-sa/3.0/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s://creativecommons.org/licenses/by-sa/3.0/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s://www.codershood.info/2018/11/18/simple-linear-regression-algorithm-in-machine-learning-with-example/" TargetMode="External"/><Relationship Id="rId4" Type="http://schemas.openxmlformats.org/officeDocument/2006/relationships/hyperlink" Target="https://creativecommons.org/licenses/by/3.0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451610" y="2980689"/>
            <a:ext cx="8576310" cy="182054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 marR="2012314">
              <a:lnSpc>
                <a:spcPts val="4580"/>
              </a:lnSpc>
              <a:spcBef>
                <a:spcPts val="640"/>
              </a:spcBef>
            </a:pPr>
            <a:r>
              <a:rPr dirty="0" sz="4200" spc="-350" b="1">
                <a:solidFill>
                  <a:srgbClr val="FFFFFF"/>
                </a:solidFill>
                <a:latin typeface="Verdana"/>
                <a:cs typeface="Verdana"/>
              </a:rPr>
              <a:t>FACE</a:t>
            </a:r>
            <a:r>
              <a:rPr dirty="0" sz="4200" spc="-24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200" spc="-465" b="1">
                <a:solidFill>
                  <a:srgbClr val="FFFFFF"/>
                </a:solidFill>
                <a:latin typeface="Verdana"/>
                <a:cs typeface="Verdana"/>
              </a:rPr>
              <a:t>MASK</a:t>
            </a:r>
            <a:r>
              <a:rPr dirty="0" sz="4200" spc="-22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200" spc="-580" b="1">
                <a:solidFill>
                  <a:srgbClr val="FFFFFF"/>
                </a:solidFill>
                <a:latin typeface="Verdana"/>
                <a:cs typeface="Verdana"/>
              </a:rPr>
              <a:t>DETECTION-</a:t>
            </a:r>
            <a:r>
              <a:rPr dirty="0" sz="4200" spc="-50" b="1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4200" spc="-470" b="1">
                <a:solidFill>
                  <a:srgbClr val="FFFFFF"/>
                </a:solidFill>
                <a:latin typeface="Verdana"/>
                <a:cs typeface="Verdana"/>
              </a:rPr>
              <a:t>CONVOLUTIONAL</a:t>
            </a:r>
            <a:endParaRPr sz="4200">
              <a:latin typeface="Verdana"/>
              <a:cs typeface="Verdana"/>
            </a:endParaRPr>
          </a:p>
          <a:p>
            <a:pPr marL="12700">
              <a:lnSpc>
                <a:spcPts val="4430"/>
              </a:lnSpc>
            </a:pPr>
            <a:r>
              <a:rPr dirty="0" sz="4200" spc="-650" b="1">
                <a:solidFill>
                  <a:srgbClr val="FFFFFF"/>
                </a:solidFill>
                <a:latin typeface="Verdana"/>
                <a:cs typeface="Verdana"/>
              </a:rPr>
              <a:t>NEURAL</a:t>
            </a:r>
            <a:r>
              <a:rPr dirty="0" sz="4200" spc="-12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200" spc="-595" b="1">
                <a:solidFill>
                  <a:srgbClr val="FFFFFF"/>
                </a:solidFill>
                <a:latin typeface="Verdana"/>
                <a:cs typeface="Verdana"/>
              </a:rPr>
              <a:t>NETWORK(CNN)</a:t>
            </a:r>
            <a:r>
              <a:rPr dirty="0" sz="4200" spc="-17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200" spc="-525" b="1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287256" y="5391150"/>
            <a:ext cx="1384935" cy="8934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marR="337820" indent="-172085">
              <a:lnSpc>
                <a:spcPct val="1564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Gothic Uralic"/>
                <a:cs typeface="Gothic Uralic"/>
              </a:rPr>
              <a:t>PRESENTED</a:t>
            </a:r>
            <a:r>
              <a:rPr dirty="0" sz="1200" spc="5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Gothic Uralic"/>
                <a:cs typeface="Gothic Uralic"/>
              </a:rPr>
              <a:t>BY </a:t>
            </a:r>
            <a:r>
              <a:rPr dirty="0" sz="1200">
                <a:solidFill>
                  <a:srgbClr val="FFFFFF"/>
                </a:solidFill>
                <a:latin typeface="Gothic Uralic"/>
                <a:cs typeface="Gothic Uralic"/>
              </a:rPr>
              <a:t>AGILAN</a:t>
            </a:r>
            <a:r>
              <a:rPr dirty="0" sz="1200" spc="12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endParaRPr sz="1200">
              <a:latin typeface="Gothic Uralic"/>
              <a:cs typeface="Gothic Uralic"/>
            </a:endParaRPr>
          </a:p>
          <a:p>
            <a:pPr marL="136525">
              <a:lnSpc>
                <a:spcPct val="100000"/>
              </a:lnSpc>
              <a:spcBef>
                <a:spcPts val="885"/>
              </a:spcBef>
            </a:pPr>
            <a:r>
              <a:rPr dirty="0" sz="1200">
                <a:solidFill>
                  <a:srgbClr val="FFFFFF"/>
                </a:solidFill>
                <a:latin typeface="Gothic Uralic"/>
                <a:cs typeface="Gothic Uralic"/>
              </a:rPr>
              <a:t>3</a:t>
            </a:r>
            <a:r>
              <a:rPr dirty="0" sz="1200" spc="5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200" spc="50">
                <a:solidFill>
                  <a:srgbClr val="FFFFFF"/>
                </a:solidFill>
                <a:latin typeface="Gothic Uralic"/>
                <a:cs typeface="Gothic Uralic"/>
              </a:rPr>
              <a:t>YEAR</a:t>
            </a:r>
            <a:r>
              <a:rPr dirty="0" sz="1200" spc="-8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Gothic Uralic"/>
                <a:cs typeface="Gothic Uralic"/>
              </a:rPr>
              <a:t>CSE</a:t>
            </a:r>
            <a:r>
              <a:rPr dirty="0" sz="1200" spc="-7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Gothic Uralic"/>
                <a:cs typeface="Gothic Uralic"/>
              </a:rPr>
              <a:t>DEPT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458325" y="6657975"/>
            <a:ext cx="2733675" cy="200025"/>
          </a:xfrm>
          <a:custGeom>
            <a:avLst/>
            <a:gdLst/>
            <a:ahLst/>
            <a:cxnLst/>
            <a:rect l="l" t="t" r="r" b="b"/>
            <a:pathLst>
              <a:path w="2733675" h="200025">
                <a:moveTo>
                  <a:pt x="2733675" y="0"/>
                </a:moveTo>
                <a:lnTo>
                  <a:pt x="0" y="0"/>
                </a:lnTo>
                <a:lnTo>
                  <a:pt x="0" y="200025"/>
                </a:lnTo>
                <a:lnTo>
                  <a:pt x="2733675" y="200025"/>
                </a:lnTo>
                <a:lnTo>
                  <a:pt x="2733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9578593" y="6699884"/>
            <a:ext cx="253555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sng" sz="650" spc="-11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3"/>
              </a:rPr>
              <a:t> </a:t>
            </a:r>
            <a:r>
              <a:rPr dirty="0" u="sng" sz="6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3"/>
              </a:rPr>
              <a:t>This</a:t>
            </a:r>
            <a:r>
              <a:rPr dirty="0" u="sng" sz="650" spc="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3"/>
              </a:rPr>
              <a:t> </a:t>
            </a:r>
            <a:r>
              <a:rPr dirty="0" u="sng" sz="6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3"/>
              </a:rPr>
              <a:t>Photo</a:t>
            </a:r>
            <a:r>
              <a:rPr dirty="0" u="none" sz="650" spc="9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by</a:t>
            </a:r>
            <a:r>
              <a:rPr dirty="0" u="none" sz="650" spc="9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Unknow</a:t>
            </a:r>
            <a:r>
              <a:rPr dirty="0" u="none" sz="650" spc="3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n</a:t>
            </a:r>
            <a:r>
              <a:rPr dirty="0" u="none" sz="650" spc="-5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author</a:t>
            </a:r>
            <a:r>
              <a:rPr dirty="0" u="none" sz="650" spc="10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is</a:t>
            </a:r>
            <a:r>
              <a:rPr dirty="0" u="none" sz="650" spc="3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licensed</a:t>
            </a:r>
            <a:r>
              <a:rPr dirty="0" u="none" sz="650" spc="5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under</a:t>
            </a:r>
            <a:r>
              <a:rPr dirty="0" u="none" sz="650" spc="12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sng" sz="650" spc="-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4"/>
              </a:rPr>
              <a:t> </a:t>
            </a:r>
            <a:r>
              <a:rPr dirty="0" u="sng" sz="6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4"/>
              </a:rPr>
              <a:t>CC</a:t>
            </a:r>
            <a:r>
              <a:rPr dirty="0" u="sng" sz="650" spc="1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4"/>
              </a:rPr>
              <a:t> </a:t>
            </a:r>
            <a:r>
              <a:rPr dirty="0" u="sng" sz="65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4"/>
              </a:rPr>
              <a:t>BY-</a:t>
            </a:r>
            <a:r>
              <a:rPr dirty="0" u="sng" sz="650" spc="-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4"/>
              </a:rPr>
              <a:t>NC</a:t>
            </a:r>
            <a:r>
              <a:rPr dirty="0" u="none" sz="650" spc="-25">
                <a:solidFill>
                  <a:srgbClr val="FFFFFF"/>
                </a:solidFill>
                <a:latin typeface="Gothic Uralic"/>
                <a:cs typeface="Gothic Uralic"/>
              </a:rPr>
              <a:t>.</a:t>
            </a:r>
            <a:endParaRPr sz="65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143827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877252" y="2873057"/>
            <a:ext cx="2905125" cy="66230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 marR="5080" indent="609600">
              <a:lnSpc>
                <a:spcPts val="2400"/>
              </a:lnSpc>
              <a:spcBef>
                <a:spcPts val="355"/>
              </a:spcBef>
            </a:pPr>
            <a:r>
              <a:rPr dirty="0" sz="2150" spc="-275" b="1">
                <a:solidFill>
                  <a:srgbClr val="FFFFFF"/>
                </a:solidFill>
                <a:latin typeface="Verdana"/>
                <a:cs typeface="Verdana"/>
              </a:rPr>
              <a:t>ALGORITHM</a:t>
            </a:r>
            <a:r>
              <a:rPr dirty="0" sz="2150" spc="7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195" b="1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150" spc="-295" b="1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dirty="0" sz="2150" spc="14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215" b="1">
                <a:solidFill>
                  <a:srgbClr val="FFFFFF"/>
                </a:solidFill>
                <a:latin typeface="Verdana"/>
                <a:cs typeface="Verdana"/>
              </a:rPr>
              <a:t>(CONT.)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124325" y="1924050"/>
            <a:ext cx="0" cy="3017520"/>
          </a:xfrm>
          <a:custGeom>
            <a:avLst/>
            <a:gdLst/>
            <a:ahLst/>
            <a:cxnLst/>
            <a:rect l="l" t="t" r="r" b="b"/>
            <a:pathLst>
              <a:path w="0" h="3017520">
                <a:moveTo>
                  <a:pt x="0" y="0"/>
                </a:moveTo>
                <a:lnTo>
                  <a:pt x="0" y="3017520"/>
                </a:lnTo>
              </a:path>
            </a:pathLst>
          </a:custGeom>
          <a:ln w="19050">
            <a:solidFill>
              <a:srgbClr val="DF2D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452365" y="511619"/>
            <a:ext cx="4506595" cy="1771014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1550" spc="-95" b="1">
                <a:solidFill>
                  <a:srgbClr val="FFFFFF"/>
                </a:solidFill>
                <a:latin typeface="Verdana"/>
                <a:cs typeface="Verdana"/>
              </a:rPr>
              <a:t>Creating</a:t>
            </a:r>
            <a:r>
              <a:rPr dirty="0" sz="1550" spc="2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50" spc="-130" b="1">
                <a:solidFill>
                  <a:srgbClr val="FFFFFF"/>
                </a:solidFill>
                <a:latin typeface="Verdana"/>
                <a:cs typeface="Verdana"/>
              </a:rPr>
              <a:t>Labels</a:t>
            </a:r>
            <a:r>
              <a:rPr dirty="0" sz="1550" spc="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50" spc="-195" b="1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1550" spc="-6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50" spc="-145" b="1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550" spc="-4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50" spc="-195" b="1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dirty="0" sz="1550" spc="-4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50" spc="-105" b="1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r>
              <a:rPr dirty="0" sz="1550" spc="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50" spc="-160" b="1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550" spc="-8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50" spc="-120" b="1">
                <a:solidFill>
                  <a:srgbClr val="FFFFFF"/>
                </a:solidFill>
                <a:latin typeface="Verdana"/>
                <a:cs typeface="Verdana"/>
              </a:rPr>
              <a:t>Images:</a:t>
            </a:r>
            <a:endParaRPr sz="155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550">
                <a:solidFill>
                  <a:srgbClr val="FFFFFF"/>
                </a:solidFill>
                <a:latin typeface="Gothic Uralic"/>
                <a:cs typeface="Gothic Uralic"/>
              </a:rPr>
              <a:t>with</a:t>
            </a:r>
            <a:r>
              <a:rPr dirty="0" sz="1550" spc="14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550">
                <a:solidFill>
                  <a:srgbClr val="FFFFFF"/>
                </a:solidFill>
                <a:latin typeface="Gothic Uralic"/>
                <a:cs typeface="Gothic Uralic"/>
              </a:rPr>
              <a:t>mask</a:t>
            </a:r>
            <a:r>
              <a:rPr dirty="0" sz="1550" spc="1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550">
                <a:solidFill>
                  <a:srgbClr val="FFFFFF"/>
                </a:solidFill>
                <a:latin typeface="Gothic Uralic"/>
                <a:cs typeface="Gothic Uralic"/>
              </a:rPr>
              <a:t>--&gt;</a:t>
            </a:r>
            <a:r>
              <a:rPr dirty="0" sz="1550" spc="7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550" spc="-50">
                <a:solidFill>
                  <a:srgbClr val="FFFFFF"/>
                </a:solidFill>
                <a:latin typeface="Gothic Uralic"/>
                <a:cs typeface="Gothic Uralic"/>
              </a:rPr>
              <a:t>1</a:t>
            </a:r>
            <a:endParaRPr sz="1550">
              <a:latin typeface="Gothic Uralic"/>
              <a:cs typeface="Gothic Uralic"/>
            </a:endParaRPr>
          </a:p>
          <a:p>
            <a:pPr marL="298450" indent="-285750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550">
                <a:solidFill>
                  <a:srgbClr val="FFFFFF"/>
                </a:solidFill>
                <a:latin typeface="Gothic Uralic"/>
                <a:cs typeface="Gothic Uralic"/>
              </a:rPr>
              <a:t>without</a:t>
            </a:r>
            <a:r>
              <a:rPr dirty="0" sz="1550" spc="15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550">
                <a:solidFill>
                  <a:srgbClr val="FFFFFF"/>
                </a:solidFill>
                <a:latin typeface="Gothic Uralic"/>
                <a:cs typeface="Gothic Uralic"/>
              </a:rPr>
              <a:t>mask</a:t>
            </a:r>
            <a:r>
              <a:rPr dirty="0" sz="1550" spc="4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550">
                <a:solidFill>
                  <a:srgbClr val="FFFFFF"/>
                </a:solidFill>
                <a:latin typeface="Gothic Uralic"/>
                <a:cs typeface="Gothic Uralic"/>
              </a:rPr>
              <a:t>--&gt;</a:t>
            </a:r>
            <a:r>
              <a:rPr dirty="0" sz="1550" spc="9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550" spc="-50">
                <a:solidFill>
                  <a:srgbClr val="FFFFFF"/>
                </a:solidFill>
                <a:latin typeface="Gothic Uralic"/>
                <a:cs typeface="Gothic Uralic"/>
              </a:rPr>
              <a:t>0</a:t>
            </a:r>
            <a:endParaRPr sz="155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1789"/>
              </a:spcBef>
            </a:pPr>
            <a:endParaRPr sz="15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dirty="0" sz="1550" spc="-110">
                <a:solidFill>
                  <a:srgbClr val="FFFFFF"/>
                </a:solidFill>
                <a:latin typeface="Gothic Uralic"/>
                <a:cs typeface="Gothic Uralic"/>
              </a:rPr>
              <a:t>.</a:t>
            </a:r>
            <a:r>
              <a:rPr dirty="0" sz="1550" spc="-110" b="1">
                <a:solidFill>
                  <a:srgbClr val="FFFFFF"/>
                </a:solidFill>
                <a:latin typeface="Verdana"/>
                <a:cs typeface="Verdana"/>
              </a:rPr>
              <a:t>Image</a:t>
            </a:r>
            <a:r>
              <a:rPr dirty="0" sz="1550" spc="2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50" spc="-145" b="1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dirty="0" sz="1550" spc="7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50" spc="-50" b="1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452365" y="2247201"/>
            <a:ext cx="3879215" cy="73152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1550">
                <a:solidFill>
                  <a:srgbClr val="FFFFFF"/>
                </a:solidFill>
                <a:latin typeface="Gothic Uralic"/>
                <a:cs typeface="Gothic Uralic"/>
              </a:rPr>
              <a:t>Resize</a:t>
            </a:r>
            <a:r>
              <a:rPr dirty="0" sz="1550" spc="12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550">
                <a:solidFill>
                  <a:srgbClr val="FFFFFF"/>
                </a:solidFill>
                <a:latin typeface="Gothic Uralic"/>
                <a:cs typeface="Gothic Uralic"/>
              </a:rPr>
              <a:t>the</a:t>
            </a:r>
            <a:r>
              <a:rPr dirty="0" sz="1550" spc="4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Gothic Uralic"/>
                <a:cs typeface="Gothic Uralic"/>
              </a:rPr>
              <a:t>Images.</a:t>
            </a:r>
            <a:endParaRPr sz="155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919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1550">
                <a:solidFill>
                  <a:srgbClr val="FFFFFF"/>
                </a:solidFill>
                <a:latin typeface="Gothic Uralic"/>
                <a:cs typeface="Gothic Uralic"/>
              </a:rPr>
              <a:t>Convert</a:t>
            </a:r>
            <a:r>
              <a:rPr dirty="0" sz="1550" spc="1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550">
                <a:solidFill>
                  <a:srgbClr val="FFFFFF"/>
                </a:solidFill>
                <a:latin typeface="Gothic Uralic"/>
                <a:cs typeface="Gothic Uralic"/>
              </a:rPr>
              <a:t>the</a:t>
            </a:r>
            <a:r>
              <a:rPr dirty="0" sz="1550" spc="13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550">
                <a:solidFill>
                  <a:srgbClr val="FFFFFF"/>
                </a:solidFill>
                <a:latin typeface="Gothic Uralic"/>
                <a:cs typeface="Gothic Uralic"/>
              </a:rPr>
              <a:t>images</a:t>
            </a:r>
            <a:r>
              <a:rPr dirty="0" sz="1550" spc="19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550">
                <a:solidFill>
                  <a:srgbClr val="FFFFFF"/>
                </a:solidFill>
                <a:latin typeface="Gothic Uralic"/>
                <a:cs typeface="Gothic Uralic"/>
              </a:rPr>
              <a:t>to</a:t>
            </a:r>
            <a:r>
              <a:rPr dirty="0" sz="1550" spc="12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550">
                <a:solidFill>
                  <a:srgbClr val="FFFFFF"/>
                </a:solidFill>
                <a:latin typeface="Gothic Uralic"/>
                <a:cs typeface="Gothic Uralic"/>
              </a:rPr>
              <a:t>NumPy</a:t>
            </a:r>
            <a:r>
              <a:rPr dirty="0" sz="1550" spc="8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Gothic Uralic"/>
                <a:cs typeface="Gothic Uralic"/>
              </a:rPr>
              <a:t>arrays.</a:t>
            </a:r>
            <a:endParaRPr sz="1550">
              <a:latin typeface="Gothic Uralic"/>
              <a:cs typeface="Gothic Uralic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452365" y="3399472"/>
            <a:ext cx="163322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1550" spc="-200" b="1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dirty="0" sz="155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50" spc="-240" b="1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dirty="0" sz="1550" spc="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50" spc="-155" b="1">
                <a:solidFill>
                  <a:srgbClr val="FFFFFF"/>
                </a:solidFill>
                <a:latin typeface="Verdana"/>
                <a:cs typeface="Verdana"/>
              </a:rPr>
              <a:t>Split.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452365" y="4095813"/>
            <a:ext cx="5050155" cy="16586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1550" spc="-145" b="1">
                <a:solidFill>
                  <a:srgbClr val="FFFFFF"/>
                </a:solidFill>
                <a:latin typeface="Verdana"/>
                <a:cs typeface="Verdana"/>
              </a:rPr>
              <a:t>Building</a:t>
            </a:r>
            <a:r>
              <a:rPr dirty="0" sz="1550" b="1">
                <a:solidFill>
                  <a:srgbClr val="FFFFFF"/>
                </a:solidFill>
                <a:latin typeface="Verdana"/>
                <a:cs typeface="Verdana"/>
              </a:rPr>
              <a:t> a</a:t>
            </a:r>
            <a:r>
              <a:rPr dirty="0" sz="1550" spc="-100" b="1">
                <a:solidFill>
                  <a:srgbClr val="FFFFFF"/>
                </a:solidFill>
                <a:latin typeface="Verdana"/>
                <a:cs typeface="Verdana"/>
              </a:rPr>
              <a:t> Convolutional</a:t>
            </a:r>
            <a:r>
              <a:rPr dirty="0" sz="1550" spc="1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50" spc="-120" b="1">
                <a:solidFill>
                  <a:srgbClr val="FFFFFF"/>
                </a:solidFill>
                <a:latin typeface="Verdana"/>
                <a:cs typeface="Verdana"/>
              </a:rPr>
              <a:t>Neural</a:t>
            </a:r>
            <a:r>
              <a:rPr dirty="0" sz="1550" spc="-1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50" spc="-180" b="1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dirty="0" sz="1550" spc="4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50" spc="-85" b="1">
                <a:solidFill>
                  <a:srgbClr val="FFFFFF"/>
                </a:solidFill>
                <a:latin typeface="Verdana"/>
                <a:cs typeface="Verdana"/>
              </a:rPr>
              <a:t>(CNN).</a:t>
            </a:r>
            <a:endParaRPr sz="1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39"/>
              </a:spcBef>
              <a:buClr>
                <a:srgbClr val="FFFFFF"/>
              </a:buClr>
              <a:buFont typeface="Arial"/>
              <a:buChar char="•"/>
            </a:pPr>
            <a:endParaRPr sz="155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1550" spc="-60" b="1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dirty="0" sz="1550" spc="-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50" spc="-45" b="1">
                <a:solidFill>
                  <a:srgbClr val="FFFFFF"/>
                </a:solidFill>
                <a:latin typeface="Verdana"/>
                <a:cs typeface="Verdana"/>
              </a:rPr>
              <a:t>Evaluation.</a:t>
            </a:r>
            <a:endParaRPr sz="1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35"/>
              </a:spcBef>
              <a:buClr>
                <a:srgbClr val="FFFFFF"/>
              </a:buClr>
              <a:buFont typeface="Arial"/>
              <a:buChar char="•"/>
            </a:pPr>
            <a:endParaRPr sz="155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1550" spc="-145" b="1">
                <a:solidFill>
                  <a:srgbClr val="FFFFFF"/>
                </a:solidFill>
                <a:latin typeface="Verdana"/>
                <a:cs typeface="Verdana"/>
              </a:rPr>
              <a:t>Building</a:t>
            </a:r>
            <a:r>
              <a:rPr dirty="0" sz="1550" b="1">
                <a:solidFill>
                  <a:srgbClr val="FFFFFF"/>
                </a:solidFill>
                <a:latin typeface="Verdana"/>
                <a:cs typeface="Verdana"/>
              </a:rPr>
              <a:t> a</a:t>
            </a:r>
            <a:r>
              <a:rPr dirty="0" sz="1550" spc="-8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50" spc="-120" b="1">
                <a:solidFill>
                  <a:srgbClr val="FFFFFF"/>
                </a:solidFill>
                <a:latin typeface="Verdana"/>
                <a:cs typeface="Verdana"/>
              </a:rPr>
              <a:t>Predictive</a:t>
            </a:r>
            <a:r>
              <a:rPr dirty="0" sz="1550" spc="10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50" spc="-35" b="1">
                <a:solidFill>
                  <a:srgbClr val="FFFFFF"/>
                </a:solidFill>
                <a:latin typeface="Verdana"/>
                <a:cs typeface="Verdana"/>
              </a:rPr>
              <a:t>System.</a:t>
            </a:r>
            <a:endParaRPr sz="1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143827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33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3325" y="6858000"/>
                  </a:lnTo>
                  <a:lnTo>
                    <a:pt x="7553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748276" cy="685800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0"/>
              <a:ext cx="4638675" cy="6858000"/>
            </a:xfrm>
            <a:custGeom>
              <a:avLst/>
              <a:gdLst/>
              <a:ahLst/>
              <a:cxnLst/>
              <a:rect l="l" t="t" r="r" b="b"/>
              <a:pathLst>
                <a:path w="4638675" h="6858000">
                  <a:moveTo>
                    <a:pt x="46386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38675" y="6858000"/>
                  </a:lnTo>
                  <a:lnTo>
                    <a:pt x="4638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4638674" cy="143827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870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FLOW</a:t>
            </a:r>
            <a:r>
              <a:rPr dirty="0" sz="3600" spc="-85"/>
              <a:t> </a:t>
            </a:r>
            <a:r>
              <a:rPr dirty="0" sz="3600" spc="-10"/>
              <a:t>CHART</a:t>
            </a:r>
            <a:endParaRPr sz="3600"/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2057400"/>
            <a:ext cx="11544300" cy="4800600"/>
            <a:chOff x="0" y="2057400"/>
            <a:chExt cx="11544300" cy="4800600"/>
          </a:xfrm>
        </p:grpSpPr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371974"/>
              <a:ext cx="4638674" cy="248602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6850" y="2057400"/>
              <a:ext cx="6267450" cy="274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353175"/>
            <a:chOff x="0" y="0"/>
            <a:chExt cx="12192000" cy="63531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3050" y="742950"/>
              <a:ext cx="3314700" cy="336232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8810625" y="1000125"/>
              <a:ext cx="2305050" cy="1685925"/>
            </a:xfrm>
            <a:custGeom>
              <a:avLst/>
              <a:gdLst/>
              <a:ahLst/>
              <a:cxnLst/>
              <a:rect l="l" t="t" r="r" b="b"/>
              <a:pathLst>
                <a:path w="2305050" h="1685925">
                  <a:moveTo>
                    <a:pt x="2114677" y="0"/>
                  </a:moveTo>
                  <a:lnTo>
                    <a:pt x="0" y="0"/>
                  </a:lnTo>
                  <a:lnTo>
                    <a:pt x="0" y="1685925"/>
                  </a:lnTo>
                  <a:lnTo>
                    <a:pt x="2305050" y="1685925"/>
                  </a:lnTo>
                  <a:lnTo>
                    <a:pt x="2305050" y="190373"/>
                  </a:lnTo>
                  <a:lnTo>
                    <a:pt x="2300022" y="146717"/>
                  </a:lnTo>
                  <a:lnTo>
                    <a:pt x="2285703" y="106644"/>
                  </a:lnTo>
                  <a:lnTo>
                    <a:pt x="2263232" y="71297"/>
                  </a:lnTo>
                  <a:lnTo>
                    <a:pt x="2233752" y="41817"/>
                  </a:lnTo>
                  <a:lnTo>
                    <a:pt x="2198405" y="19346"/>
                  </a:lnTo>
                  <a:lnTo>
                    <a:pt x="2158332" y="5027"/>
                  </a:lnTo>
                  <a:lnTo>
                    <a:pt x="2114677" y="0"/>
                  </a:lnTo>
                  <a:close/>
                </a:path>
              </a:pathLst>
            </a:custGeom>
            <a:solidFill>
              <a:srgbClr val="499BDC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10625" y="2819425"/>
              <a:ext cx="2695575" cy="353364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5175" y="1812543"/>
            <a:ext cx="132461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-10"/>
              <a:t>RESULT</a:t>
            </a:r>
            <a:endParaRPr sz="3200"/>
          </a:p>
        </p:txBody>
      </p:sp>
      <p:sp>
        <p:nvSpPr>
          <p:cNvPr id="7" name="object 7" descr=""/>
          <p:cNvSpPr/>
          <p:nvPr/>
        </p:nvSpPr>
        <p:spPr>
          <a:xfrm>
            <a:off x="6238875" y="4257675"/>
            <a:ext cx="2419350" cy="1838325"/>
          </a:xfrm>
          <a:custGeom>
            <a:avLst/>
            <a:gdLst/>
            <a:ahLst/>
            <a:cxnLst/>
            <a:rect l="l" t="t" r="r" b="b"/>
            <a:pathLst>
              <a:path w="2419350" h="1838325">
                <a:moveTo>
                  <a:pt x="2419350" y="0"/>
                </a:moveTo>
                <a:lnTo>
                  <a:pt x="0" y="0"/>
                </a:lnTo>
                <a:lnTo>
                  <a:pt x="0" y="1630680"/>
                </a:lnTo>
                <a:lnTo>
                  <a:pt x="5483" y="1678291"/>
                </a:lnTo>
                <a:lnTo>
                  <a:pt x="21104" y="1721997"/>
                </a:lnTo>
                <a:lnTo>
                  <a:pt x="45616" y="1760552"/>
                </a:lnTo>
                <a:lnTo>
                  <a:pt x="77772" y="1792708"/>
                </a:lnTo>
                <a:lnTo>
                  <a:pt x="116327" y="1817220"/>
                </a:lnTo>
                <a:lnTo>
                  <a:pt x="160033" y="1832841"/>
                </a:lnTo>
                <a:lnTo>
                  <a:pt x="207645" y="1838325"/>
                </a:lnTo>
                <a:lnTo>
                  <a:pt x="2419350" y="1838325"/>
                </a:lnTo>
                <a:lnTo>
                  <a:pt x="2419350" y="0"/>
                </a:lnTo>
                <a:close/>
              </a:path>
            </a:pathLst>
          </a:custGeom>
          <a:solidFill>
            <a:srgbClr val="31C6A9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353175"/>
            <a:chOff x="0" y="0"/>
            <a:chExt cx="12192000" cy="63531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3050" y="742950"/>
              <a:ext cx="3314700" cy="336219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8810625" y="1000125"/>
              <a:ext cx="2305050" cy="1685925"/>
            </a:xfrm>
            <a:custGeom>
              <a:avLst/>
              <a:gdLst/>
              <a:ahLst/>
              <a:cxnLst/>
              <a:rect l="l" t="t" r="r" b="b"/>
              <a:pathLst>
                <a:path w="2305050" h="1685925">
                  <a:moveTo>
                    <a:pt x="2114677" y="0"/>
                  </a:moveTo>
                  <a:lnTo>
                    <a:pt x="0" y="0"/>
                  </a:lnTo>
                  <a:lnTo>
                    <a:pt x="0" y="1685925"/>
                  </a:lnTo>
                  <a:lnTo>
                    <a:pt x="2305050" y="1685925"/>
                  </a:lnTo>
                  <a:lnTo>
                    <a:pt x="2305050" y="190373"/>
                  </a:lnTo>
                  <a:lnTo>
                    <a:pt x="2300022" y="146717"/>
                  </a:lnTo>
                  <a:lnTo>
                    <a:pt x="2285703" y="106644"/>
                  </a:lnTo>
                  <a:lnTo>
                    <a:pt x="2263232" y="71297"/>
                  </a:lnTo>
                  <a:lnTo>
                    <a:pt x="2233752" y="41817"/>
                  </a:lnTo>
                  <a:lnTo>
                    <a:pt x="2198405" y="19346"/>
                  </a:lnTo>
                  <a:lnTo>
                    <a:pt x="2158332" y="5027"/>
                  </a:lnTo>
                  <a:lnTo>
                    <a:pt x="2114677" y="0"/>
                  </a:lnTo>
                  <a:close/>
                </a:path>
              </a:pathLst>
            </a:custGeom>
            <a:solidFill>
              <a:srgbClr val="499BDC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10625" y="2819425"/>
              <a:ext cx="2695575" cy="353364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5175" y="1812543"/>
            <a:ext cx="288861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-175"/>
              <a:t>RESULT</a:t>
            </a:r>
            <a:r>
              <a:rPr dirty="0" sz="3200" spc="-175" b="1">
                <a:latin typeface="Verdana"/>
                <a:cs typeface="Verdana"/>
              </a:rPr>
              <a:t>(CONT.)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238875" y="4257675"/>
            <a:ext cx="2419350" cy="1838325"/>
          </a:xfrm>
          <a:custGeom>
            <a:avLst/>
            <a:gdLst/>
            <a:ahLst/>
            <a:cxnLst/>
            <a:rect l="l" t="t" r="r" b="b"/>
            <a:pathLst>
              <a:path w="2419350" h="1838325">
                <a:moveTo>
                  <a:pt x="2419350" y="0"/>
                </a:moveTo>
                <a:lnTo>
                  <a:pt x="0" y="0"/>
                </a:lnTo>
                <a:lnTo>
                  <a:pt x="0" y="1630680"/>
                </a:lnTo>
                <a:lnTo>
                  <a:pt x="5483" y="1678291"/>
                </a:lnTo>
                <a:lnTo>
                  <a:pt x="21104" y="1721997"/>
                </a:lnTo>
                <a:lnTo>
                  <a:pt x="45616" y="1760552"/>
                </a:lnTo>
                <a:lnTo>
                  <a:pt x="77772" y="1792708"/>
                </a:lnTo>
                <a:lnTo>
                  <a:pt x="116327" y="1817220"/>
                </a:lnTo>
                <a:lnTo>
                  <a:pt x="160033" y="1832841"/>
                </a:lnTo>
                <a:lnTo>
                  <a:pt x="207645" y="1838325"/>
                </a:lnTo>
                <a:lnTo>
                  <a:pt x="2419350" y="1838325"/>
                </a:lnTo>
                <a:lnTo>
                  <a:pt x="2419350" y="0"/>
                </a:lnTo>
                <a:close/>
              </a:path>
            </a:pathLst>
          </a:custGeom>
          <a:solidFill>
            <a:srgbClr val="31C6A9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14382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8844" rIns="0" bIns="0" rtlCol="0" vert="horz">
            <a:spAutoFit/>
          </a:bodyPr>
          <a:lstStyle/>
          <a:p>
            <a:pPr marL="7266305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CONCLUSION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765175" y="2182749"/>
            <a:ext cx="10593070" cy="275780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27685" indent="-228600">
              <a:lnSpc>
                <a:spcPts val="300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  <a:tab pos="5675630" algn="l"/>
              </a:tabLst>
            </a:pP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Developing</a:t>
            </a:r>
            <a:r>
              <a:rPr dirty="0" sz="2750" spc="45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a</a:t>
            </a:r>
            <a:r>
              <a:rPr dirty="0" sz="2750" spc="100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custom</a:t>
            </a:r>
            <a:r>
              <a:rPr dirty="0" sz="2750" spc="310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 spc="-204" b="1">
                <a:solidFill>
                  <a:srgbClr val="DADADA"/>
                </a:solidFill>
                <a:latin typeface="Verdana"/>
                <a:cs typeface="Verdana"/>
              </a:rPr>
              <a:t>convolutional</a:t>
            </a:r>
            <a:r>
              <a:rPr dirty="0" sz="2750" spc="35" b="1">
                <a:solidFill>
                  <a:srgbClr val="DADADA"/>
                </a:solidFill>
                <a:latin typeface="Verdana"/>
                <a:cs typeface="Verdana"/>
              </a:rPr>
              <a:t> </a:t>
            </a:r>
            <a:r>
              <a:rPr dirty="0" sz="2750" spc="-254" b="1">
                <a:solidFill>
                  <a:srgbClr val="DADADA"/>
                </a:solidFill>
                <a:latin typeface="Verdana"/>
                <a:cs typeface="Verdana"/>
              </a:rPr>
              <a:t>neural</a:t>
            </a:r>
            <a:r>
              <a:rPr dirty="0" sz="2750" spc="-45" b="1">
                <a:solidFill>
                  <a:srgbClr val="DADADA"/>
                </a:solidFill>
                <a:latin typeface="Verdana"/>
                <a:cs typeface="Verdana"/>
              </a:rPr>
              <a:t> </a:t>
            </a:r>
            <a:r>
              <a:rPr dirty="0" sz="2750" spc="-305" b="1">
                <a:solidFill>
                  <a:srgbClr val="DADADA"/>
                </a:solidFill>
                <a:latin typeface="Verdana"/>
                <a:cs typeface="Verdana"/>
              </a:rPr>
              <a:t>network </a:t>
            </a:r>
            <a:r>
              <a:rPr dirty="0" sz="2750" spc="-275" b="1">
                <a:solidFill>
                  <a:srgbClr val="DADADA"/>
                </a:solidFill>
                <a:latin typeface="Verdana"/>
                <a:cs typeface="Verdana"/>
              </a:rPr>
              <a:t>(CNN)</a:t>
            </a:r>
            <a:r>
              <a:rPr dirty="0" sz="2750" spc="-30" b="1">
                <a:solidFill>
                  <a:srgbClr val="DADADA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for</a:t>
            </a:r>
            <a:r>
              <a:rPr dirty="0" sz="2750" spc="80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face</a:t>
            </a:r>
            <a:r>
              <a:rPr dirty="0" sz="2750" spc="85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mask</a:t>
            </a:r>
            <a:r>
              <a:rPr dirty="0" sz="2750" spc="185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 spc="-10">
                <a:solidFill>
                  <a:srgbClr val="DADADA"/>
                </a:solidFill>
                <a:latin typeface="Gothic Uralic"/>
                <a:cs typeface="Gothic Uralic"/>
              </a:rPr>
              <a:t>detection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	is</a:t>
            </a:r>
            <a:r>
              <a:rPr dirty="0" sz="2750" spc="45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crucial</a:t>
            </a:r>
            <a:r>
              <a:rPr dirty="0" sz="2750" spc="125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for</a:t>
            </a:r>
            <a:r>
              <a:rPr dirty="0" sz="2750" spc="155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public</a:t>
            </a:r>
            <a:r>
              <a:rPr dirty="0" sz="2750" spc="90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 spc="-10">
                <a:solidFill>
                  <a:srgbClr val="DADADA"/>
                </a:solidFill>
                <a:latin typeface="Gothic Uralic"/>
                <a:cs typeface="Gothic Uralic"/>
              </a:rPr>
              <a:t>health</a:t>
            </a:r>
            <a:endParaRPr sz="2750">
              <a:latin typeface="Gothic Uralic"/>
              <a:cs typeface="Gothic Uralic"/>
            </a:endParaRPr>
          </a:p>
          <a:p>
            <a:pPr marL="241300" marR="5080">
              <a:lnSpc>
                <a:spcPct val="91600"/>
              </a:lnSpc>
              <a:spcBef>
                <a:spcPts val="10"/>
              </a:spcBef>
            </a:pP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efforts.</a:t>
            </a:r>
            <a:r>
              <a:rPr dirty="0" sz="2750" spc="175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Trained</a:t>
            </a:r>
            <a:r>
              <a:rPr dirty="0" sz="2750" spc="100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on</a:t>
            </a:r>
            <a:r>
              <a:rPr dirty="0" sz="2750" spc="85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12,000</a:t>
            </a:r>
            <a:r>
              <a:rPr dirty="0" sz="2750" spc="10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mask</a:t>
            </a:r>
            <a:r>
              <a:rPr dirty="0" sz="2750" spc="160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images,</a:t>
            </a:r>
            <a:r>
              <a:rPr dirty="0" sz="2750" spc="110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the</a:t>
            </a:r>
            <a:r>
              <a:rPr dirty="0" sz="2750" spc="200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model</a:t>
            </a:r>
            <a:r>
              <a:rPr dirty="0" sz="2750" spc="165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 spc="-10">
                <a:solidFill>
                  <a:srgbClr val="DADADA"/>
                </a:solidFill>
                <a:latin typeface="Gothic Uralic"/>
                <a:cs typeface="Gothic Uralic"/>
              </a:rPr>
              <a:t>achieved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impressive</a:t>
            </a:r>
            <a:r>
              <a:rPr dirty="0" sz="2750" spc="155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accuracy</a:t>
            </a:r>
            <a:r>
              <a:rPr dirty="0" sz="2750" spc="180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during</a:t>
            </a:r>
            <a:r>
              <a:rPr dirty="0" sz="2750" spc="15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both</a:t>
            </a:r>
            <a:r>
              <a:rPr dirty="0" sz="2750" spc="265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training</a:t>
            </a:r>
            <a:r>
              <a:rPr dirty="0" sz="2750" spc="90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and</a:t>
            </a:r>
            <a:r>
              <a:rPr dirty="0" sz="2750" spc="135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testing.</a:t>
            </a:r>
            <a:r>
              <a:rPr dirty="0" sz="2750" spc="300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 spc="-25">
                <a:solidFill>
                  <a:srgbClr val="DADADA"/>
                </a:solidFill>
                <a:latin typeface="Gothic Uralic"/>
                <a:cs typeface="Gothic Uralic"/>
              </a:rPr>
              <a:t>Its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exceptional</a:t>
            </a:r>
            <a:r>
              <a:rPr dirty="0" sz="2750" spc="315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precision,</a:t>
            </a:r>
            <a:r>
              <a:rPr dirty="0" sz="2750" spc="175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recall,</a:t>
            </a:r>
            <a:r>
              <a:rPr dirty="0" sz="2750" spc="95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and</a:t>
            </a:r>
            <a:r>
              <a:rPr dirty="0" sz="2750" spc="85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F1</a:t>
            </a:r>
            <a:r>
              <a:rPr dirty="0" sz="2750" spc="75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score</a:t>
            </a:r>
            <a:r>
              <a:rPr dirty="0" sz="2750" spc="190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 spc="-10">
                <a:solidFill>
                  <a:srgbClr val="DADADA"/>
                </a:solidFill>
                <a:latin typeface="Gothic Uralic"/>
                <a:cs typeface="Gothic Uralic"/>
              </a:rPr>
              <a:t>contribute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significantly</a:t>
            </a:r>
            <a:r>
              <a:rPr dirty="0" sz="2750" spc="130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to</a:t>
            </a:r>
            <a:r>
              <a:rPr dirty="0" sz="2750" spc="190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disease</a:t>
            </a:r>
            <a:r>
              <a:rPr dirty="0" sz="2750" spc="275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prevention,</a:t>
            </a:r>
            <a:r>
              <a:rPr dirty="0" sz="2750" spc="265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particularly</a:t>
            </a:r>
            <a:r>
              <a:rPr dirty="0" sz="2750" spc="215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during</a:t>
            </a:r>
            <a:r>
              <a:rPr dirty="0" sz="2750" spc="50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 spc="-25">
                <a:solidFill>
                  <a:srgbClr val="DADADA"/>
                </a:solidFill>
                <a:latin typeface="Gothic Uralic"/>
                <a:cs typeface="Gothic Uralic"/>
              </a:rPr>
              <a:t>the </a:t>
            </a:r>
            <a:r>
              <a:rPr dirty="0" sz="2750">
                <a:solidFill>
                  <a:srgbClr val="DADADA"/>
                </a:solidFill>
                <a:latin typeface="Gothic Uralic"/>
                <a:cs typeface="Gothic Uralic"/>
              </a:rPr>
              <a:t>COVID-19</a:t>
            </a:r>
            <a:r>
              <a:rPr dirty="0" sz="2750" spc="170">
                <a:solidFill>
                  <a:srgbClr val="DADADA"/>
                </a:solidFill>
                <a:latin typeface="Gothic Uralic"/>
                <a:cs typeface="Gothic Uralic"/>
              </a:rPr>
              <a:t> </a:t>
            </a:r>
            <a:r>
              <a:rPr dirty="0" sz="2750" spc="-10">
                <a:solidFill>
                  <a:srgbClr val="DADADA"/>
                </a:solidFill>
                <a:latin typeface="Gothic Uralic"/>
                <a:cs typeface="Gothic Uralic"/>
              </a:rPr>
              <a:t>pandemic.</a:t>
            </a:r>
            <a:endParaRPr sz="275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14382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8844" rIns="0" bIns="0" rtlCol="0" vert="horz">
            <a:spAutoFit/>
          </a:bodyPr>
          <a:lstStyle/>
          <a:p>
            <a:pPr marL="795274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REFERENCE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985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65"/>
              </a:spcBef>
              <a:buChar char="•"/>
              <a:tabLst>
                <a:tab pos="240665" algn="l"/>
              </a:tabLst>
            </a:pPr>
            <a:r>
              <a:rPr dirty="0" u="none" spc="-10">
                <a:solidFill>
                  <a:srgbClr val="FFFFFF"/>
                </a:solidFill>
              </a:rPr>
              <a:t>•</a:t>
            </a:r>
            <a:r>
              <a:rPr dirty="0" spc="-10">
                <a:hlinkClick r:id="rId3"/>
              </a:rPr>
              <a:t>https://www.python.org/</a:t>
            </a: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</a:tabLst>
            </a:pPr>
            <a:r>
              <a:rPr dirty="0" u="none" spc="-10">
                <a:solidFill>
                  <a:srgbClr val="FFFFFF"/>
                </a:solidFill>
              </a:rPr>
              <a:t>•</a:t>
            </a:r>
            <a:r>
              <a:rPr dirty="0" spc="-10">
                <a:hlinkClick r:id="rId3"/>
              </a:rPr>
              <a:t>https://www.tensorflow.org/</a:t>
            </a: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</a:tabLst>
            </a:pPr>
            <a:r>
              <a:rPr dirty="0" u="none" spc="-10">
                <a:solidFill>
                  <a:srgbClr val="FFFFFF"/>
                </a:solidFill>
              </a:rPr>
              <a:t>•</a:t>
            </a:r>
            <a:r>
              <a:rPr dirty="0" spc="-10">
                <a:hlinkClick r:id="rId4"/>
              </a:rPr>
              <a:t>https://keras.io/</a:t>
            </a:r>
          </a:p>
          <a:p>
            <a:pPr marL="240665" indent="-227965">
              <a:lnSpc>
                <a:spcPct val="100000"/>
              </a:lnSpc>
              <a:spcBef>
                <a:spcPts val="840"/>
              </a:spcBef>
              <a:buChar char="•"/>
              <a:tabLst>
                <a:tab pos="240665" algn="l"/>
              </a:tabLst>
            </a:pPr>
            <a:r>
              <a:rPr dirty="0" u="none" spc="-10">
                <a:solidFill>
                  <a:srgbClr val="FFFFFF"/>
                </a:solidFill>
              </a:rPr>
              <a:t>•</a:t>
            </a:r>
            <a:r>
              <a:rPr dirty="0" spc="-10">
                <a:hlinkClick r:id="rId5"/>
              </a:rPr>
              <a:t>https://numpy.org/</a:t>
            </a: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</a:tabLst>
            </a:pPr>
            <a:r>
              <a:rPr dirty="0" u="none" spc="-10">
                <a:solidFill>
                  <a:srgbClr val="FFFFFF"/>
                </a:solidFill>
              </a:rPr>
              <a:t>•</a:t>
            </a:r>
            <a:r>
              <a:rPr dirty="0" spc="-10">
                <a:hlinkClick r:id="rId6"/>
              </a:rPr>
              <a:t>https://matplotlib.org/</a:t>
            </a: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</a:tabLst>
            </a:pPr>
            <a:r>
              <a:rPr dirty="0" u="none" spc="-10">
                <a:solidFill>
                  <a:srgbClr val="FFFFFF"/>
                </a:solidFill>
              </a:rPr>
              <a:t>•</a:t>
            </a:r>
            <a:r>
              <a:rPr dirty="0" spc="-10">
                <a:hlinkClick r:id="rId7"/>
              </a:rPr>
              <a:t>https://scikit-learn.org/</a:t>
            </a: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</a:tabLst>
            </a:pPr>
            <a:r>
              <a:rPr dirty="0" u="none" spc="-10">
                <a:solidFill>
                  <a:srgbClr val="FFFFFF"/>
                </a:solidFill>
              </a:rPr>
              <a:t>•</a:t>
            </a:r>
            <a:r>
              <a:rPr dirty="0" spc="-10">
                <a:hlinkClick r:id="rId8"/>
              </a:rPr>
              <a:t>https://opencv.org/</a:t>
            </a:r>
          </a:p>
          <a:p>
            <a:pPr marL="240665" indent="-227965">
              <a:lnSpc>
                <a:spcPct val="100000"/>
              </a:lnSpc>
              <a:spcBef>
                <a:spcPts val="844"/>
              </a:spcBef>
              <a:buChar char="•"/>
              <a:tabLst>
                <a:tab pos="240665" algn="l"/>
              </a:tabLst>
            </a:pPr>
            <a:r>
              <a:rPr dirty="0" u="none" spc="-45">
                <a:solidFill>
                  <a:srgbClr val="FFFFFF"/>
                </a:solidFill>
              </a:rPr>
              <a:t>•</a:t>
            </a:r>
            <a:r>
              <a:rPr dirty="0" spc="-45">
                <a:hlinkClick r:id="rId9"/>
              </a:rPr>
              <a:t>https://www.kaggle.com/datasets/omkargurav/face-</a:t>
            </a:r>
            <a:r>
              <a:rPr dirty="0" spc="-80">
                <a:hlinkClick r:id="rId9"/>
              </a:rPr>
              <a:t>mask-</a:t>
            </a:r>
            <a:r>
              <a:rPr dirty="0" spc="-10">
                <a:hlinkClick r:id="rId9"/>
              </a:rPr>
              <a:t>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39250" y="1058799"/>
            <a:ext cx="221043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AGENDA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879475" y="2143435"/>
            <a:ext cx="4420870" cy="3058160"/>
          </a:xfrm>
          <a:prstGeom prst="rect">
            <a:avLst/>
          </a:prstGeom>
        </p:spPr>
        <p:txBody>
          <a:bodyPr wrap="square" lIns="0" tIns="6540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150" spc="-10" b="1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21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150" b="1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dirty="0" sz="2150" spc="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-10" b="1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21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150" b="1">
                <a:solidFill>
                  <a:srgbClr val="FFFFFF"/>
                </a:solidFill>
                <a:latin typeface="Arial"/>
                <a:cs typeface="Arial"/>
              </a:rPr>
              <a:t>Proposed</a:t>
            </a:r>
            <a:r>
              <a:rPr dirty="0" sz="2150" spc="2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-10" b="1">
                <a:solidFill>
                  <a:srgbClr val="FFFFFF"/>
                </a:solidFill>
                <a:latin typeface="Arial"/>
                <a:cs typeface="Arial"/>
              </a:rPr>
              <a:t>System/Solution</a:t>
            </a:r>
            <a:endParaRPr sz="21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150" b="1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dirty="0" sz="2150" spc="1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dirty="0" sz="2150" spc="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-10" b="1">
                <a:solidFill>
                  <a:srgbClr val="FFFFFF"/>
                </a:solidFill>
                <a:latin typeface="Arial"/>
                <a:cs typeface="Arial"/>
              </a:rPr>
              <a:t>Approach</a:t>
            </a:r>
            <a:endParaRPr sz="21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150" b="1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r>
              <a:rPr dirty="0" sz="2150" spc="22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15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-10" b="1">
                <a:solidFill>
                  <a:srgbClr val="FFFFFF"/>
                </a:solidFill>
                <a:latin typeface="Arial"/>
                <a:cs typeface="Arial"/>
              </a:rPr>
              <a:t>Deployment</a:t>
            </a:r>
            <a:endParaRPr sz="21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150" spc="-10" b="1">
                <a:solidFill>
                  <a:srgbClr val="FFFFFF"/>
                </a:solidFill>
                <a:latin typeface="Arial"/>
                <a:cs typeface="Arial"/>
              </a:rPr>
              <a:t>Result</a:t>
            </a:r>
            <a:endParaRPr sz="21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150" spc="-10" b="1">
                <a:solidFill>
                  <a:srgbClr val="FFFFFF"/>
                </a:solidFill>
                <a:latin typeface="Arial"/>
                <a:cs typeface="Arial"/>
              </a:rPr>
              <a:t>Conclusion</a:t>
            </a:r>
            <a:endParaRPr sz="21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150" spc="-10" b="1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8844" rIns="0" bIns="0" rtlCol="0" vert="horz">
            <a:spAutoFit/>
          </a:bodyPr>
          <a:lstStyle/>
          <a:p>
            <a:pPr marL="6923405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INTRODUCTION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65175" y="2192591"/>
            <a:ext cx="10639425" cy="319976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41300" marR="758190" indent="-228600">
              <a:lnSpc>
                <a:spcPct val="92200"/>
              </a:lnSpc>
              <a:spcBef>
                <a:spcPts val="325"/>
              </a:spcBef>
              <a:buChar char="•"/>
              <a:tabLst>
                <a:tab pos="241300" algn="l"/>
              </a:tabLst>
            </a:pP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•In</a:t>
            </a:r>
            <a:r>
              <a:rPr dirty="0" sz="2150" spc="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15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realm</a:t>
            </a:r>
            <a:r>
              <a:rPr dirty="0" sz="215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15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dirty="0" sz="2150" spc="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vision,</a:t>
            </a:r>
            <a:r>
              <a:rPr dirty="0" sz="2150" spc="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215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mask</a:t>
            </a:r>
            <a:r>
              <a:rPr dirty="0" sz="215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r>
              <a:rPr dirty="0" sz="2150" spc="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dirty="0" sz="215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emerged</a:t>
            </a:r>
            <a:r>
              <a:rPr dirty="0" sz="2150" spc="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215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-5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150" spc="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critical</a:t>
            </a:r>
            <a:r>
              <a:rPr dirty="0" sz="215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application.</a:t>
            </a:r>
            <a:r>
              <a:rPr dirty="0" sz="215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15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goal</a:t>
            </a:r>
            <a:r>
              <a:rPr dirty="0" sz="215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215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150" spc="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determine</a:t>
            </a:r>
            <a:r>
              <a:rPr dirty="0" sz="2150" spc="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whether</a:t>
            </a:r>
            <a:r>
              <a:rPr dirty="0" sz="2150" spc="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2150" spc="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individual</a:t>
            </a:r>
            <a:r>
              <a:rPr dirty="0" sz="2150" spc="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215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wearing</a:t>
            </a:r>
            <a:r>
              <a:rPr dirty="0" sz="2150" spc="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-5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2150" spc="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mask or</a:t>
            </a:r>
            <a:r>
              <a:rPr dirty="0" sz="215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not.</a:t>
            </a:r>
            <a:r>
              <a:rPr dirty="0" sz="2150" spc="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7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215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frame</a:t>
            </a:r>
            <a:r>
              <a:rPr dirty="0" sz="215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215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task</a:t>
            </a:r>
            <a:r>
              <a:rPr dirty="0" sz="2150" spc="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2150" spc="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150" spc="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dirty="0" sz="2150" spc="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FFFFFF"/>
                </a:solidFill>
                <a:latin typeface="Arial"/>
                <a:cs typeface="Arial"/>
              </a:rPr>
              <a:t>classification</a:t>
            </a:r>
            <a:r>
              <a:rPr dirty="0" sz="2150" spc="2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-10" b="1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dirty="0" sz="2150" spc="-1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dirty="0" sz="2150" spc="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150" spc="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dirty="0" sz="2150" spc="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categorizes</a:t>
            </a:r>
            <a:r>
              <a:rPr dirty="0" sz="2150" spc="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images</a:t>
            </a:r>
            <a:r>
              <a:rPr dirty="0" sz="215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dirty="0" sz="2150" spc="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dirty="0" sz="2150" spc="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classes:</a:t>
            </a:r>
            <a:r>
              <a:rPr dirty="0" sz="21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“with</a:t>
            </a:r>
            <a:r>
              <a:rPr dirty="0" sz="215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mask”</a:t>
            </a:r>
            <a:r>
              <a:rPr dirty="0" sz="2150" spc="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-25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2150">
              <a:latin typeface="Arial"/>
              <a:cs typeface="Arial"/>
            </a:endParaRPr>
          </a:p>
          <a:p>
            <a:pPr marL="241300">
              <a:lnSpc>
                <a:spcPts val="2405"/>
              </a:lnSpc>
            </a:pP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“without</a:t>
            </a:r>
            <a:r>
              <a:rPr dirty="0" sz="2150" spc="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Arial"/>
                <a:cs typeface="Arial"/>
              </a:rPr>
              <a:t>mask.”</a:t>
            </a:r>
            <a:endParaRPr sz="2150">
              <a:latin typeface="Arial"/>
              <a:cs typeface="Arial"/>
            </a:endParaRPr>
          </a:p>
          <a:p>
            <a:pPr marL="240665" indent="-227965">
              <a:lnSpc>
                <a:spcPts val="2455"/>
              </a:lnSpc>
              <a:spcBef>
                <a:spcPts val="800"/>
              </a:spcBef>
              <a:buChar char="•"/>
              <a:tabLst>
                <a:tab pos="240665" algn="l"/>
              </a:tabLst>
            </a:pP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•The</a:t>
            </a:r>
            <a:r>
              <a:rPr dirty="0" sz="215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COVID-19</a:t>
            </a:r>
            <a:r>
              <a:rPr dirty="0" sz="2150" spc="2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pandemic</a:t>
            </a:r>
            <a:r>
              <a:rPr dirty="0" sz="2150" spc="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underscored</a:t>
            </a:r>
            <a:r>
              <a:rPr dirty="0" sz="2150" spc="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150" spc="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importance</a:t>
            </a:r>
            <a:r>
              <a:rPr dirty="0" sz="215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150" spc="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Arial"/>
                <a:cs typeface="Arial"/>
              </a:rPr>
              <a:t>preventive</a:t>
            </a:r>
            <a:endParaRPr sz="2150">
              <a:latin typeface="Arial"/>
              <a:cs typeface="Arial"/>
            </a:endParaRPr>
          </a:p>
          <a:p>
            <a:pPr marL="241300" marR="244475">
              <a:lnSpc>
                <a:spcPts val="2410"/>
              </a:lnSpc>
              <a:spcBef>
                <a:spcPts val="100"/>
              </a:spcBef>
            </a:pP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measures,</a:t>
            </a:r>
            <a:r>
              <a:rPr dirty="0" sz="21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including</a:t>
            </a:r>
            <a:r>
              <a:rPr dirty="0" sz="215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mask-wearing.</a:t>
            </a:r>
            <a:r>
              <a:rPr dirty="0" sz="2150" spc="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However,</a:t>
            </a:r>
            <a:r>
              <a:rPr dirty="0" sz="2150" spc="3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human</a:t>
            </a:r>
            <a:r>
              <a:rPr dirty="0" sz="2150" spc="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r>
              <a:rPr dirty="0" sz="215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often</a:t>
            </a:r>
            <a:r>
              <a:rPr dirty="0" sz="2150" spc="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leads</a:t>
            </a:r>
            <a:r>
              <a:rPr dirty="0" sz="215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15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Arial"/>
                <a:cs typeface="Arial"/>
              </a:rPr>
              <a:t>incorrect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mask</a:t>
            </a:r>
            <a:r>
              <a:rPr dirty="0" sz="215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usage—such</a:t>
            </a:r>
            <a:r>
              <a:rPr dirty="0" sz="2150" spc="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215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dirty="0" sz="2150" spc="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covering</a:t>
            </a:r>
            <a:r>
              <a:rPr dirty="0" sz="2150" spc="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150" spc="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nose</a:t>
            </a:r>
            <a:r>
              <a:rPr dirty="0" sz="2150" spc="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2150" spc="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mouth—which</a:t>
            </a:r>
            <a:r>
              <a:rPr dirty="0" sz="2150" spc="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renders</a:t>
            </a:r>
            <a:r>
              <a:rPr dirty="0" sz="215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-2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150">
              <a:latin typeface="Arial"/>
              <a:cs typeface="Arial"/>
            </a:endParaRPr>
          </a:p>
          <a:p>
            <a:pPr marL="241300" marR="5080">
              <a:lnSpc>
                <a:spcPts val="2330"/>
              </a:lnSpc>
              <a:spcBef>
                <a:spcPts val="50"/>
              </a:spcBef>
            </a:pP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mask</a:t>
            </a:r>
            <a:r>
              <a:rPr dirty="0" sz="215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ineffective.</a:t>
            </a:r>
            <a:r>
              <a:rPr dirty="0" sz="2150" spc="2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-5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r>
              <a:rPr dirty="0" sz="2150" spc="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this,</a:t>
            </a:r>
            <a:r>
              <a:rPr dirty="0" sz="215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dirty="0" sz="2150" spc="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dirty="0" sz="2150" spc="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techniques,</a:t>
            </a:r>
            <a:r>
              <a:rPr dirty="0" sz="2150" spc="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particularly</a:t>
            </a:r>
            <a:r>
              <a:rPr dirty="0" sz="215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CNNs,</a:t>
            </a:r>
            <a:r>
              <a:rPr dirty="0" sz="2150" spc="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-2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been</a:t>
            </a:r>
            <a:r>
              <a:rPr dirty="0" sz="215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employed</a:t>
            </a:r>
            <a:r>
              <a:rPr dirty="0" sz="2150" spc="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15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detect</a:t>
            </a:r>
            <a:r>
              <a:rPr dirty="0" sz="2150" spc="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masked</a:t>
            </a:r>
            <a:r>
              <a:rPr dirty="0" sz="2150" spc="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faces</a:t>
            </a:r>
            <a:r>
              <a:rPr dirty="0" sz="215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Arial"/>
                <a:cs typeface="Arial"/>
              </a:rPr>
              <a:t>effectively.</a:t>
            </a:r>
            <a:endParaRPr sz="215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486900" y="6657975"/>
            <a:ext cx="2705100" cy="200025"/>
          </a:xfrm>
          <a:custGeom>
            <a:avLst/>
            <a:gdLst/>
            <a:ahLst/>
            <a:cxnLst/>
            <a:rect l="l" t="t" r="r" b="b"/>
            <a:pathLst>
              <a:path w="2705100" h="200025">
                <a:moveTo>
                  <a:pt x="2705100" y="0"/>
                </a:moveTo>
                <a:lnTo>
                  <a:pt x="0" y="0"/>
                </a:lnTo>
                <a:lnTo>
                  <a:pt x="0" y="200025"/>
                </a:lnTo>
                <a:lnTo>
                  <a:pt x="2705100" y="200025"/>
                </a:lnTo>
                <a:lnTo>
                  <a:pt x="2705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9607422" y="6699884"/>
            <a:ext cx="250698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sng" sz="650" spc="-11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3"/>
              </a:rPr>
              <a:t> </a:t>
            </a:r>
            <a:r>
              <a:rPr dirty="0" u="sng" sz="6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3"/>
              </a:rPr>
              <a:t>This</a:t>
            </a:r>
            <a:r>
              <a:rPr dirty="0" u="sng" sz="650" spc="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3"/>
              </a:rPr>
              <a:t> </a:t>
            </a:r>
            <a:r>
              <a:rPr dirty="0" u="sng" sz="6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3"/>
              </a:rPr>
              <a:t>Photo</a:t>
            </a:r>
            <a:r>
              <a:rPr dirty="0" u="none" sz="650" spc="9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by</a:t>
            </a:r>
            <a:r>
              <a:rPr dirty="0" u="none" sz="650" spc="9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Unknow</a:t>
            </a:r>
            <a:r>
              <a:rPr dirty="0" u="none" sz="650" spc="3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n</a:t>
            </a:r>
            <a:r>
              <a:rPr dirty="0" u="none" sz="650" spc="-5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author</a:t>
            </a:r>
            <a:r>
              <a:rPr dirty="0" u="none" sz="650" spc="10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is</a:t>
            </a:r>
            <a:r>
              <a:rPr dirty="0" u="none" sz="650" spc="3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licensed</a:t>
            </a:r>
            <a:r>
              <a:rPr dirty="0" u="none" sz="650" spc="5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under</a:t>
            </a:r>
            <a:r>
              <a:rPr dirty="0" u="none" sz="650" spc="12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sng" sz="650" spc="-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4"/>
              </a:rPr>
              <a:t> </a:t>
            </a:r>
            <a:r>
              <a:rPr dirty="0" u="sng" sz="6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4"/>
              </a:rPr>
              <a:t>CC</a:t>
            </a:r>
            <a:r>
              <a:rPr dirty="0" u="sng" sz="650" spc="1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4"/>
              </a:rPr>
              <a:t> </a:t>
            </a:r>
            <a:r>
              <a:rPr dirty="0" u="sng" sz="65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4"/>
              </a:rPr>
              <a:t>BY-</a:t>
            </a:r>
            <a:r>
              <a:rPr dirty="0" u="sng" sz="650" spc="-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4"/>
              </a:rPr>
              <a:t>SA</a:t>
            </a:r>
            <a:r>
              <a:rPr dirty="0" u="none" sz="650" spc="-25">
                <a:solidFill>
                  <a:srgbClr val="FFFFFF"/>
                </a:solidFill>
                <a:latin typeface="Gothic Uralic"/>
                <a:cs typeface="Gothic Uralic"/>
              </a:rPr>
              <a:t>.</a:t>
            </a:r>
            <a:endParaRPr sz="65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8844" rIns="0" bIns="0" rtlCol="0" vert="horz">
            <a:spAutoFit/>
          </a:bodyPr>
          <a:lstStyle/>
          <a:p>
            <a:pPr marL="5579110">
              <a:lnSpc>
                <a:spcPct val="100000"/>
              </a:lnSpc>
              <a:spcBef>
                <a:spcPts val="130"/>
              </a:spcBef>
            </a:pPr>
            <a:r>
              <a:rPr dirty="0"/>
              <a:t>PROBLEM</a:t>
            </a:r>
            <a:r>
              <a:rPr dirty="0" spc="120"/>
              <a:t> </a:t>
            </a:r>
            <a:r>
              <a:rPr dirty="0" spc="-10"/>
              <a:t>STATEMENT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65175" y="2192591"/>
            <a:ext cx="10148570" cy="328612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241300" marR="199390" indent="-228600">
              <a:lnSpc>
                <a:spcPts val="2400"/>
              </a:lnSpc>
              <a:spcBef>
                <a:spcPts val="355"/>
              </a:spcBef>
              <a:buChar char="•"/>
              <a:tabLst>
                <a:tab pos="241300" algn="l"/>
              </a:tabLst>
            </a:pP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The</a:t>
            </a:r>
            <a:r>
              <a:rPr dirty="0" sz="2150" spc="12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goal</a:t>
            </a:r>
            <a:r>
              <a:rPr dirty="0" sz="2150" spc="14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is</a:t>
            </a:r>
            <a:r>
              <a:rPr dirty="0" sz="2150" spc="1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to</a:t>
            </a:r>
            <a:r>
              <a:rPr dirty="0" sz="2150" spc="12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differentiate</a:t>
            </a:r>
            <a:r>
              <a:rPr dirty="0" sz="2150" spc="-5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between</a:t>
            </a:r>
            <a:r>
              <a:rPr dirty="0" sz="2150" spc="24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images</a:t>
            </a:r>
            <a:r>
              <a:rPr dirty="0" sz="2150" spc="-8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of</a:t>
            </a:r>
            <a:r>
              <a:rPr dirty="0" sz="2150" spc="204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people</a:t>
            </a:r>
            <a:r>
              <a:rPr dirty="0" sz="2150" spc="13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with</a:t>
            </a:r>
            <a:r>
              <a:rPr dirty="0" sz="2150" spc="5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and</a:t>
            </a:r>
            <a:r>
              <a:rPr dirty="0" sz="2150" spc="13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Gothic Uralic"/>
                <a:cs typeface="Gothic Uralic"/>
              </a:rPr>
              <a:t>without masks.</a:t>
            </a:r>
            <a:endParaRPr sz="2150">
              <a:latin typeface="Gothic Uralic"/>
              <a:cs typeface="Gothic Uralic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Char char="•"/>
              <a:tabLst>
                <a:tab pos="240665" algn="l"/>
              </a:tabLst>
            </a:pP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dirty="0" sz="2150" spc="10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 spc="-160" b="1">
                <a:solidFill>
                  <a:srgbClr val="FFFFFF"/>
                </a:solidFill>
                <a:latin typeface="Verdana"/>
                <a:cs typeface="Verdana"/>
              </a:rPr>
              <a:t>Convolutional</a:t>
            </a:r>
            <a:r>
              <a:rPr dirty="0" sz="2150" spc="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204" b="1">
                <a:solidFill>
                  <a:srgbClr val="FFFFFF"/>
                </a:solidFill>
                <a:latin typeface="Verdana"/>
                <a:cs typeface="Verdana"/>
              </a:rPr>
              <a:t>Neural</a:t>
            </a:r>
            <a:r>
              <a:rPr dirty="0" sz="2150" spc="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235" b="1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dirty="0" sz="2150" spc="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210" b="1">
                <a:solidFill>
                  <a:srgbClr val="FFFFFF"/>
                </a:solidFill>
                <a:latin typeface="Verdana"/>
                <a:cs typeface="Verdana"/>
              </a:rPr>
              <a:t>(CNN)</a:t>
            </a:r>
            <a:r>
              <a:rPr dirty="0" sz="2150" spc="6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is</a:t>
            </a:r>
            <a:r>
              <a:rPr dirty="0" sz="2150" spc="-5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employed</a:t>
            </a:r>
            <a:r>
              <a:rPr dirty="0" sz="2150" spc="14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for</a:t>
            </a:r>
            <a:r>
              <a:rPr dirty="0" sz="2150" spc="8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this</a:t>
            </a:r>
            <a:r>
              <a:rPr dirty="0" sz="2150" spc="-5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Gothic Uralic"/>
                <a:cs typeface="Gothic Uralic"/>
              </a:rPr>
              <a:t>task.</a:t>
            </a:r>
            <a:endParaRPr sz="2150">
              <a:latin typeface="Gothic Uralic"/>
              <a:cs typeface="Gothic Uralic"/>
            </a:endParaRPr>
          </a:p>
          <a:p>
            <a:pPr marL="241300" marR="1143000" indent="-228600">
              <a:lnSpc>
                <a:spcPts val="2400"/>
              </a:lnSpc>
              <a:spcBef>
                <a:spcPts val="1030"/>
              </a:spcBef>
              <a:buChar char="•"/>
              <a:tabLst>
                <a:tab pos="241300" algn="l"/>
              </a:tabLst>
            </a:pP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The</a:t>
            </a:r>
            <a:r>
              <a:rPr dirty="0" sz="2150" spc="9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CNN</a:t>
            </a:r>
            <a:r>
              <a:rPr dirty="0" sz="2150" spc="13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achieves</a:t>
            </a:r>
            <a:r>
              <a:rPr dirty="0" sz="2150" spc="-2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an</a:t>
            </a:r>
            <a:r>
              <a:rPr dirty="0" sz="2150" spc="114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impressive</a:t>
            </a:r>
            <a:r>
              <a:rPr dirty="0" sz="2150" spc="-7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 spc="-420" b="1">
                <a:solidFill>
                  <a:srgbClr val="FFFFFF"/>
                </a:solidFill>
                <a:latin typeface="Verdana"/>
                <a:cs typeface="Verdana"/>
              </a:rPr>
              <a:t>98.2%</a:t>
            </a:r>
            <a:r>
              <a:rPr dirty="0" sz="2150" spc="12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40" b="1">
                <a:solidFill>
                  <a:srgbClr val="FFFFFF"/>
                </a:solidFill>
                <a:latin typeface="Verdana"/>
                <a:cs typeface="Verdana"/>
              </a:rPr>
              <a:t>accuracy</a:t>
            </a:r>
            <a:r>
              <a:rPr dirty="0" sz="2150" spc="4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160" b="1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150" spc="-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220" b="1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150" spc="-2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180" b="1">
                <a:solidFill>
                  <a:srgbClr val="FFFFFF"/>
                </a:solidFill>
                <a:latin typeface="Verdana"/>
                <a:cs typeface="Verdana"/>
              </a:rPr>
              <a:t>training </a:t>
            </a:r>
            <a:r>
              <a:rPr dirty="0" sz="2150" spc="-225" b="1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dirty="0" sz="2150" spc="-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and</a:t>
            </a:r>
            <a:r>
              <a:rPr dirty="0" sz="2150" spc="3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 spc="-420" b="1">
                <a:solidFill>
                  <a:srgbClr val="FFFFFF"/>
                </a:solidFill>
                <a:latin typeface="Verdana"/>
                <a:cs typeface="Verdana"/>
              </a:rPr>
              <a:t>97.3%</a:t>
            </a:r>
            <a:r>
              <a:rPr dirty="0" sz="2150" spc="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40" b="1">
                <a:solidFill>
                  <a:srgbClr val="FFFFFF"/>
                </a:solidFill>
                <a:latin typeface="Verdana"/>
                <a:cs typeface="Verdana"/>
              </a:rPr>
              <a:t>accuracy </a:t>
            </a:r>
            <a:r>
              <a:rPr dirty="0" sz="2150" spc="-160" b="1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150" spc="-7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220" b="1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15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245" b="1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dirty="0" sz="2150" spc="-10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20" b="1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dirty="0" sz="2150" spc="-20">
                <a:solidFill>
                  <a:srgbClr val="FFFFFF"/>
                </a:solidFill>
                <a:latin typeface="Gothic Uralic"/>
                <a:cs typeface="Gothic Uralic"/>
              </a:rPr>
              <a:t>.</a:t>
            </a:r>
            <a:endParaRPr sz="2150">
              <a:latin typeface="Gothic Uralic"/>
              <a:cs typeface="Gothic Uralic"/>
            </a:endParaRPr>
          </a:p>
          <a:p>
            <a:pPr marL="240665" indent="-227965">
              <a:lnSpc>
                <a:spcPts val="2490"/>
              </a:lnSpc>
              <a:spcBef>
                <a:spcPts val="675"/>
              </a:spcBef>
              <a:buChar char="•"/>
              <a:tabLst>
                <a:tab pos="240665" algn="l"/>
              </a:tabLst>
            </a:pP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The</a:t>
            </a:r>
            <a:r>
              <a:rPr dirty="0" sz="2150" spc="10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trained</a:t>
            </a:r>
            <a:r>
              <a:rPr dirty="0" sz="2150" spc="1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model’s</a:t>
            </a:r>
            <a:r>
              <a:rPr dirty="0" sz="2150" spc="7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weights</a:t>
            </a:r>
            <a:r>
              <a:rPr dirty="0" sz="2150" spc="-2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are</a:t>
            </a:r>
            <a:r>
              <a:rPr dirty="0" sz="2150" spc="10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then</a:t>
            </a:r>
            <a:r>
              <a:rPr dirty="0" sz="2150" spc="12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used</a:t>
            </a:r>
            <a:r>
              <a:rPr dirty="0" sz="2150" spc="18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to</a:t>
            </a:r>
            <a:r>
              <a:rPr dirty="0" sz="2150" spc="9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classify</a:t>
            </a:r>
            <a:r>
              <a:rPr dirty="0" sz="2150" spc="5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whether</a:t>
            </a:r>
            <a:r>
              <a:rPr dirty="0" sz="2150" spc="12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dirty="0" sz="2150" spc="10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person</a:t>
            </a:r>
            <a:r>
              <a:rPr dirty="0" sz="2150" spc="20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 spc="-25">
                <a:solidFill>
                  <a:srgbClr val="FFFFFF"/>
                </a:solidFill>
                <a:latin typeface="Gothic Uralic"/>
                <a:cs typeface="Gothic Uralic"/>
              </a:rPr>
              <a:t>is</a:t>
            </a:r>
            <a:endParaRPr sz="2150">
              <a:latin typeface="Gothic Uralic"/>
              <a:cs typeface="Gothic Uralic"/>
            </a:endParaRPr>
          </a:p>
          <a:p>
            <a:pPr marL="241300">
              <a:lnSpc>
                <a:spcPts val="2490"/>
              </a:lnSpc>
            </a:pP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wearing</a:t>
            </a:r>
            <a:r>
              <a:rPr dirty="0" sz="2150" spc="4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dirty="0" sz="2150" spc="11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mask</a:t>
            </a:r>
            <a:r>
              <a:rPr dirty="0" sz="2150" spc="4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or</a:t>
            </a:r>
            <a:r>
              <a:rPr dirty="0" sz="2150" spc="21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not</a:t>
            </a:r>
            <a:r>
              <a:rPr dirty="0" sz="2150" spc="11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 spc="50">
                <a:solidFill>
                  <a:srgbClr val="FFFFFF"/>
                </a:solidFill>
                <a:latin typeface="Gothic Uralic"/>
                <a:cs typeface="Gothic Uralic"/>
              </a:rPr>
              <a:t>in</a:t>
            </a:r>
            <a:r>
              <a:rPr dirty="0" sz="2150" spc="3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real</a:t>
            </a:r>
            <a:r>
              <a:rPr dirty="0" sz="2150" spc="3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time</a:t>
            </a:r>
            <a:r>
              <a:rPr dirty="0" sz="2150" spc="2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using</a:t>
            </a:r>
            <a:r>
              <a:rPr dirty="0" sz="2150" spc="4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 spc="-10" b="1">
                <a:solidFill>
                  <a:srgbClr val="FFFFFF"/>
                </a:solidFill>
                <a:latin typeface="Verdana"/>
                <a:cs typeface="Verdana"/>
              </a:rPr>
              <a:t>OpenCV</a:t>
            </a:r>
            <a:r>
              <a:rPr dirty="0" sz="2150" spc="-10">
                <a:solidFill>
                  <a:srgbClr val="FFFFFF"/>
                </a:solidFill>
                <a:latin typeface="Gothic Uralic"/>
                <a:cs typeface="Gothic Uralic"/>
              </a:rPr>
              <a:t>.</a:t>
            </a:r>
            <a:endParaRPr sz="2150">
              <a:latin typeface="Gothic Uralic"/>
              <a:cs typeface="Gothic Uralic"/>
            </a:endParaRPr>
          </a:p>
          <a:p>
            <a:pPr marL="241300" marR="1083945" indent="-228600">
              <a:lnSpc>
                <a:spcPts val="2410"/>
              </a:lnSpc>
              <a:spcBef>
                <a:spcPts val="1025"/>
              </a:spcBef>
              <a:buChar char="•"/>
              <a:tabLst>
                <a:tab pos="241300" algn="l"/>
              </a:tabLst>
            </a:pPr>
            <a:r>
              <a:rPr dirty="0" sz="215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The</a:t>
            </a:r>
            <a:r>
              <a:rPr dirty="0" sz="2150" spc="16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model</a:t>
            </a:r>
            <a:r>
              <a:rPr dirty="0" sz="2150" spc="17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works</a:t>
            </a:r>
            <a:r>
              <a:rPr dirty="0" sz="2150" spc="13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efficiently</a:t>
            </a:r>
            <a:r>
              <a:rPr dirty="0" sz="2150" spc="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with</a:t>
            </a:r>
            <a:r>
              <a:rPr dirty="0" sz="2150" spc="8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no</a:t>
            </a:r>
            <a:r>
              <a:rPr dirty="0" sz="2150" spc="15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noticeable</a:t>
            </a:r>
            <a:r>
              <a:rPr dirty="0" sz="2150" spc="7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lag</a:t>
            </a:r>
            <a:r>
              <a:rPr dirty="0" sz="2150" spc="10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time</a:t>
            </a:r>
            <a:r>
              <a:rPr dirty="0" sz="2150" spc="6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Gothic Uralic"/>
                <a:cs typeface="Gothic Uralic"/>
              </a:rPr>
              <a:t>between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wearing/removing</a:t>
            </a:r>
            <a:r>
              <a:rPr dirty="0" sz="2150" spc="16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dirty="0" sz="2150" spc="4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mask</a:t>
            </a:r>
            <a:r>
              <a:rPr dirty="0" sz="2150" spc="16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and</a:t>
            </a:r>
            <a:r>
              <a:rPr dirty="0" sz="2150" spc="33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displaying</a:t>
            </a:r>
            <a:r>
              <a:rPr dirty="0" sz="2150" spc="7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Gothic Uralic"/>
                <a:cs typeface="Gothic Uralic"/>
              </a:rPr>
              <a:t>predictions.</a:t>
            </a:r>
            <a:endParaRPr sz="215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8844" rIns="0" bIns="0" rtlCol="0" vert="horz">
            <a:spAutoFit/>
          </a:bodyPr>
          <a:lstStyle/>
          <a:p>
            <a:pPr marL="3368040">
              <a:lnSpc>
                <a:spcPct val="100000"/>
              </a:lnSpc>
              <a:spcBef>
                <a:spcPts val="130"/>
              </a:spcBef>
            </a:pPr>
            <a:r>
              <a:rPr dirty="0" spc="-505" b="1">
                <a:latin typeface="Verdana"/>
                <a:cs typeface="Verdana"/>
              </a:rPr>
              <a:t>PROPOSED</a:t>
            </a:r>
            <a:r>
              <a:rPr dirty="0" spc="-285" b="1">
                <a:latin typeface="Verdana"/>
                <a:cs typeface="Verdana"/>
              </a:rPr>
              <a:t> </a:t>
            </a:r>
            <a:r>
              <a:rPr dirty="0" spc="-665" b="1">
                <a:latin typeface="Verdana"/>
                <a:cs typeface="Verdana"/>
              </a:rPr>
              <a:t>SYSTEM/</a:t>
            </a:r>
            <a:r>
              <a:rPr dirty="0" spc="-245" b="1">
                <a:latin typeface="Verdana"/>
                <a:cs typeface="Verdana"/>
              </a:rPr>
              <a:t> </a:t>
            </a:r>
            <a:r>
              <a:rPr dirty="0" spc="-605" b="1">
                <a:latin typeface="Verdana"/>
                <a:cs typeface="Verdana"/>
              </a:rPr>
              <a:t>SOLUTION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65175" y="2095055"/>
            <a:ext cx="9625330" cy="247713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150" spc="-240" b="1">
                <a:solidFill>
                  <a:srgbClr val="FFFFFF"/>
                </a:solidFill>
                <a:latin typeface="Verdana"/>
                <a:cs typeface="Verdana"/>
              </a:rPr>
              <a:t>Binary</a:t>
            </a:r>
            <a:r>
              <a:rPr dirty="0" sz="2150" spc="-2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80" b="1">
                <a:solidFill>
                  <a:srgbClr val="FFFFFF"/>
                </a:solidFill>
                <a:latin typeface="Verdana"/>
                <a:cs typeface="Verdana"/>
              </a:rPr>
              <a:t>Classification</a:t>
            </a:r>
            <a:r>
              <a:rPr dirty="0" sz="2150" spc="-80">
                <a:solidFill>
                  <a:srgbClr val="FFFFFF"/>
                </a:solidFill>
                <a:latin typeface="Gothic Uralic"/>
                <a:cs typeface="Gothic Uralic"/>
              </a:rPr>
              <a:t>:</a:t>
            </a:r>
            <a:endParaRPr sz="2150">
              <a:latin typeface="Gothic Uralic"/>
              <a:cs typeface="Gothic Uralic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The</a:t>
            </a:r>
            <a:r>
              <a:rPr dirty="0" sz="2150" spc="7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most</a:t>
            </a:r>
            <a:r>
              <a:rPr dirty="0" sz="2150" spc="26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straightforward</a:t>
            </a:r>
            <a:r>
              <a:rPr dirty="0" sz="2150" spc="7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approach</a:t>
            </a:r>
            <a:r>
              <a:rPr dirty="0" sz="2150" spc="18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is</a:t>
            </a:r>
            <a:r>
              <a:rPr dirty="0" sz="2150" spc="4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binary</a:t>
            </a:r>
            <a:r>
              <a:rPr dirty="0" sz="2150" spc="1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Gothic Uralic"/>
                <a:cs typeface="Gothic Uralic"/>
              </a:rPr>
              <a:t>classification:</a:t>
            </a:r>
            <a:endParaRPr sz="2150">
              <a:latin typeface="Gothic Uralic"/>
              <a:cs typeface="Gothic Uralic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150" spc="-145" b="1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r>
              <a:rPr dirty="0" sz="2150" spc="-5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135" b="1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2150" spc="-135">
                <a:solidFill>
                  <a:srgbClr val="FFFFFF"/>
                </a:solidFill>
                <a:latin typeface="Gothic Uralic"/>
                <a:cs typeface="Gothic Uralic"/>
              </a:rPr>
              <a:t>:</a:t>
            </a:r>
            <a:r>
              <a:rPr dirty="0" sz="2150" spc="13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Represents</a:t>
            </a:r>
            <a:r>
              <a:rPr dirty="0" sz="2150" spc="4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faces</a:t>
            </a:r>
            <a:r>
              <a:rPr dirty="0" sz="2150" spc="114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with</a:t>
            </a:r>
            <a:r>
              <a:rPr dirty="0" sz="2150" spc="-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Gothic Uralic"/>
                <a:cs typeface="Gothic Uralic"/>
              </a:rPr>
              <a:t>masks.</a:t>
            </a:r>
            <a:endParaRPr sz="2150">
              <a:latin typeface="Gothic Uralic"/>
              <a:cs typeface="Gothic Uralic"/>
            </a:endParaRPr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150" spc="-145" b="1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r>
              <a:rPr dirty="0" sz="2150" spc="-5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110" b="1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2150" spc="-110">
                <a:solidFill>
                  <a:srgbClr val="FFFFFF"/>
                </a:solidFill>
                <a:latin typeface="Gothic Uralic"/>
                <a:cs typeface="Gothic Uralic"/>
              </a:rPr>
              <a:t>:</a:t>
            </a:r>
            <a:r>
              <a:rPr dirty="0" sz="2150" spc="14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Represents</a:t>
            </a:r>
            <a:r>
              <a:rPr dirty="0" sz="2150" spc="5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faces</a:t>
            </a:r>
            <a:r>
              <a:rPr dirty="0" sz="2150" spc="12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without</a:t>
            </a:r>
            <a:r>
              <a:rPr dirty="0" sz="2150" spc="-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Gothic Uralic"/>
                <a:cs typeface="Gothic Uralic"/>
              </a:rPr>
              <a:t>masks.</a:t>
            </a:r>
            <a:endParaRPr sz="2150">
              <a:latin typeface="Gothic Uralic"/>
              <a:cs typeface="Gothic Uralic"/>
            </a:endParaRPr>
          </a:p>
          <a:p>
            <a:pPr marL="241300" marR="5080" indent="-228600">
              <a:lnSpc>
                <a:spcPts val="240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CNNs</a:t>
            </a:r>
            <a:r>
              <a:rPr dirty="0" sz="2150" spc="22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learn</a:t>
            </a:r>
            <a:r>
              <a:rPr dirty="0" sz="2150" spc="2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to</a:t>
            </a:r>
            <a:r>
              <a:rPr dirty="0" sz="2150" spc="17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distinguish</a:t>
            </a:r>
            <a:r>
              <a:rPr dirty="0" sz="2150" spc="-15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between</a:t>
            </a:r>
            <a:r>
              <a:rPr dirty="0" sz="2150" spc="19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these</a:t>
            </a:r>
            <a:r>
              <a:rPr dirty="0" sz="2150" spc="10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two</a:t>
            </a:r>
            <a:r>
              <a:rPr dirty="0" sz="2150" spc="17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classes</a:t>
            </a:r>
            <a:r>
              <a:rPr dirty="0" sz="2150" spc="15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based</a:t>
            </a:r>
            <a:r>
              <a:rPr dirty="0" sz="2150" spc="9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>
                <a:solidFill>
                  <a:srgbClr val="FFFFFF"/>
                </a:solidFill>
                <a:latin typeface="Gothic Uralic"/>
                <a:cs typeface="Gothic Uralic"/>
              </a:rPr>
              <a:t>on</a:t>
            </a:r>
            <a:r>
              <a:rPr dirty="0" sz="2150" spc="11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2150" spc="40">
                <a:solidFill>
                  <a:srgbClr val="FFFFFF"/>
                </a:solidFill>
                <a:latin typeface="Gothic Uralic"/>
                <a:cs typeface="Gothic Uralic"/>
              </a:rPr>
              <a:t>image </a:t>
            </a:r>
            <a:r>
              <a:rPr dirty="0" sz="2150" spc="-10">
                <a:solidFill>
                  <a:srgbClr val="FFFFFF"/>
                </a:solidFill>
                <a:latin typeface="Gothic Uralic"/>
                <a:cs typeface="Gothic Uralic"/>
              </a:rPr>
              <a:t>features.</a:t>
            </a:r>
            <a:endParaRPr sz="215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8844" rIns="0" bIns="0" rtlCol="0" vert="horz">
            <a:spAutoFit/>
          </a:bodyPr>
          <a:lstStyle/>
          <a:p>
            <a:pPr marL="2338070">
              <a:lnSpc>
                <a:spcPct val="100000"/>
              </a:lnSpc>
              <a:spcBef>
                <a:spcPts val="130"/>
              </a:spcBef>
            </a:pPr>
            <a:r>
              <a:rPr dirty="0" spc="-630" b="1">
                <a:latin typeface="Verdana"/>
                <a:cs typeface="Verdana"/>
              </a:rPr>
              <a:t>SYSTEM</a:t>
            </a:r>
            <a:r>
              <a:rPr dirty="0" spc="-270" b="1">
                <a:latin typeface="Verdana"/>
                <a:cs typeface="Verdana"/>
              </a:rPr>
              <a:t> </a:t>
            </a:r>
            <a:r>
              <a:rPr dirty="0" spc="-525" b="1">
                <a:latin typeface="Verdana"/>
                <a:cs typeface="Verdana"/>
              </a:rPr>
              <a:t>DEVELOPMENT</a:t>
            </a:r>
            <a:r>
              <a:rPr dirty="0" spc="-145" b="1">
                <a:latin typeface="Verdana"/>
                <a:cs typeface="Verdana"/>
              </a:rPr>
              <a:t> </a:t>
            </a:r>
            <a:r>
              <a:rPr dirty="0" spc="-370" b="1">
                <a:latin typeface="Verdana"/>
                <a:cs typeface="Verdana"/>
              </a:rPr>
              <a:t>APPROACH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65175" y="2211387"/>
            <a:ext cx="4702810" cy="97599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950" spc="-60" b="1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dirty="0" sz="950" spc="-8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 b="1">
                <a:solidFill>
                  <a:srgbClr val="FFFFFF"/>
                </a:solidFill>
                <a:latin typeface="Verdana"/>
                <a:cs typeface="Verdana"/>
              </a:rPr>
              <a:t>Requirements:</a:t>
            </a:r>
            <a:endParaRPr sz="95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950" spc="-10" b="1">
                <a:solidFill>
                  <a:srgbClr val="FFFFFF"/>
                </a:solidFill>
                <a:latin typeface="Verdana"/>
                <a:cs typeface="Verdana"/>
              </a:rPr>
              <a:t>Webcam</a:t>
            </a:r>
            <a:r>
              <a:rPr dirty="0" sz="950" spc="-10">
                <a:solidFill>
                  <a:srgbClr val="FFFFFF"/>
                </a:solidFill>
                <a:latin typeface="Gothic Uralic"/>
                <a:cs typeface="Gothic Uralic"/>
              </a:rPr>
              <a:t>:</a:t>
            </a:r>
            <a:endParaRPr sz="950">
              <a:latin typeface="Gothic Uralic"/>
              <a:cs typeface="Gothic Uralic"/>
            </a:endParaRPr>
          </a:p>
          <a:p>
            <a:pPr marL="240665" indent="-227965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dirty="0" sz="950" spc="7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functional</a:t>
            </a:r>
            <a:r>
              <a:rPr dirty="0" sz="950" spc="18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webcam</a:t>
            </a:r>
            <a:r>
              <a:rPr dirty="0" sz="950" spc="22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is</a:t>
            </a:r>
            <a:r>
              <a:rPr dirty="0" sz="950" spc="4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necessary</a:t>
            </a:r>
            <a:r>
              <a:rPr dirty="0" sz="950" spc="45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for</a:t>
            </a:r>
            <a:r>
              <a:rPr dirty="0" sz="950" spc="5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capturing</a:t>
            </a:r>
            <a:r>
              <a:rPr dirty="0" sz="950" spc="27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Gothic Uralic"/>
                <a:cs typeface="Gothic Uralic"/>
              </a:rPr>
              <a:t>real-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time</a:t>
            </a:r>
            <a:r>
              <a:rPr dirty="0" sz="950" spc="10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video</a:t>
            </a:r>
            <a:r>
              <a:rPr dirty="0" sz="950" spc="9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Gothic Uralic"/>
                <a:cs typeface="Gothic Uralic"/>
              </a:rPr>
              <a:t>streams.</a:t>
            </a:r>
            <a:endParaRPr sz="950">
              <a:latin typeface="Gothic Uralic"/>
              <a:cs typeface="Gothic Uralic"/>
            </a:endParaRPr>
          </a:p>
          <a:p>
            <a:pPr marL="240665" indent="-22796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Ensure</a:t>
            </a:r>
            <a:r>
              <a:rPr dirty="0" sz="950" spc="11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your</a:t>
            </a:r>
            <a:r>
              <a:rPr dirty="0" sz="950" spc="16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system</a:t>
            </a:r>
            <a:r>
              <a:rPr dirty="0" sz="950" spc="14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has</a:t>
            </a:r>
            <a:r>
              <a:rPr dirty="0" sz="950" spc="14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dirty="0" sz="950" spc="-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working</a:t>
            </a:r>
            <a:r>
              <a:rPr dirty="0" sz="950" spc="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Gothic Uralic"/>
                <a:cs typeface="Gothic Uralic"/>
              </a:rPr>
              <a:t>webcam.</a:t>
            </a:r>
            <a:endParaRPr sz="950">
              <a:latin typeface="Gothic Uralic"/>
              <a:cs typeface="Gothic Uralic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65175" y="3537267"/>
            <a:ext cx="3955415" cy="9658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950" spc="-95" b="1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dirty="0" sz="950" spc="-2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 b="1">
                <a:solidFill>
                  <a:srgbClr val="FFFFFF"/>
                </a:solidFill>
                <a:latin typeface="Verdana"/>
                <a:cs typeface="Verdana"/>
              </a:rPr>
              <a:t>Resources</a:t>
            </a:r>
            <a:r>
              <a:rPr dirty="0" sz="950" spc="-10">
                <a:solidFill>
                  <a:srgbClr val="FFFFFF"/>
                </a:solidFill>
                <a:latin typeface="Gothic Uralic"/>
                <a:cs typeface="Gothic Uralic"/>
              </a:rPr>
              <a:t>:</a:t>
            </a:r>
            <a:endParaRPr sz="950">
              <a:latin typeface="Gothic Uralic"/>
              <a:cs typeface="Gothic Uralic"/>
            </a:endParaRPr>
          </a:p>
          <a:p>
            <a:pPr marL="240665" indent="-227965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At</a:t>
            </a:r>
            <a:r>
              <a:rPr dirty="0" sz="950" spc="14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least</a:t>
            </a:r>
            <a:r>
              <a:rPr dirty="0" sz="950" spc="13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-135" b="1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dirty="0" sz="950" spc="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70" b="1">
                <a:solidFill>
                  <a:srgbClr val="FFFFFF"/>
                </a:solidFill>
                <a:latin typeface="Verdana"/>
                <a:cs typeface="Verdana"/>
              </a:rPr>
              <a:t>GB</a:t>
            </a:r>
            <a:r>
              <a:rPr dirty="0" sz="9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45" b="1">
                <a:solidFill>
                  <a:srgbClr val="FFFFFF"/>
                </a:solidFill>
                <a:latin typeface="Verdana"/>
                <a:cs typeface="Verdana"/>
              </a:rPr>
              <a:t>RAM</a:t>
            </a:r>
            <a:r>
              <a:rPr dirty="0" sz="950" spc="6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(more</a:t>
            </a:r>
            <a:r>
              <a:rPr dirty="0" sz="950" spc="-4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is</a:t>
            </a:r>
            <a:r>
              <a:rPr dirty="0" sz="950" spc="9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preferable)</a:t>
            </a:r>
            <a:r>
              <a:rPr dirty="0" sz="950" spc="28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for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smooth</a:t>
            </a:r>
            <a:r>
              <a:rPr dirty="0" sz="950" spc="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Gothic Uralic"/>
                <a:cs typeface="Gothic Uralic"/>
              </a:rPr>
              <a:t>execution.</a:t>
            </a:r>
            <a:endParaRPr sz="950">
              <a:latin typeface="Gothic Uralic"/>
              <a:cs typeface="Gothic Uralic"/>
            </a:endParaRPr>
          </a:p>
          <a:p>
            <a:pPr marL="240665" indent="-22796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Adequate</a:t>
            </a:r>
            <a:r>
              <a:rPr dirty="0" sz="950" spc="254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storage</a:t>
            </a:r>
            <a:r>
              <a:rPr dirty="0" sz="950" spc="7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space</a:t>
            </a:r>
            <a:r>
              <a:rPr dirty="0" sz="950" spc="17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(e.g.,</a:t>
            </a:r>
            <a:r>
              <a:rPr dirty="0" sz="950" spc="15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1TB</a:t>
            </a:r>
            <a:r>
              <a:rPr dirty="0" sz="950" spc="16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hard</a:t>
            </a:r>
            <a:r>
              <a:rPr dirty="0" sz="950" spc="12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Gothic Uralic"/>
                <a:cs typeface="Gothic Uralic"/>
              </a:rPr>
              <a:t>disk).</a:t>
            </a:r>
            <a:endParaRPr sz="950">
              <a:latin typeface="Gothic Uralic"/>
              <a:cs typeface="Gothic Uralic"/>
            </a:endParaRPr>
          </a:p>
          <a:p>
            <a:pPr marL="240665" indent="-227965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dirty="0" sz="950" spc="4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Gothic Uralic"/>
                <a:cs typeface="Gothic Uralic"/>
              </a:rPr>
              <a:t>64-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bit</a:t>
            </a:r>
            <a:r>
              <a:rPr dirty="0" sz="950" spc="25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processor</a:t>
            </a:r>
            <a:r>
              <a:rPr dirty="0" sz="950" spc="11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(e.g.,</a:t>
            </a:r>
            <a:r>
              <a:rPr dirty="0" sz="950" spc="13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Intel</a:t>
            </a:r>
            <a:r>
              <a:rPr dirty="0" sz="950" spc="4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Core</a:t>
            </a:r>
            <a:r>
              <a:rPr dirty="0" sz="950" spc="6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i5</a:t>
            </a:r>
            <a:r>
              <a:rPr dirty="0" sz="950" spc="8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or</a:t>
            </a:r>
            <a:r>
              <a:rPr dirty="0" sz="950" spc="1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Gothic Uralic"/>
                <a:cs typeface="Gothic Uralic"/>
              </a:rPr>
              <a:t>equivalent).</a:t>
            </a:r>
            <a:endParaRPr sz="950">
              <a:latin typeface="Gothic Uralic"/>
              <a:cs typeface="Gothic Ural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5175" y="4863465"/>
            <a:ext cx="7514590" cy="441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950" spc="-45" b="1">
                <a:solidFill>
                  <a:srgbClr val="FFFFFF"/>
                </a:solidFill>
                <a:latin typeface="Verdana"/>
                <a:cs typeface="Verdana"/>
              </a:rPr>
              <a:t>Operating</a:t>
            </a:r>
            <a:r>
              <a:rPr dirty="0" sz="950" spc="-2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 b="1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dirty="0" sz="950" spc="-10">
                <a:solidFill>
                  <a:srgbClr val="FFFFFF"/>
                </a:solidFill>
                <a:latin typeface="Gothic Uralic"/>
                <a:cs typeface="Gothic Uralic"/>
              </a:rPr>
              <a:t>:</a:t>
            </a:r>
            <a:endParaRPr sz="950">
              <a:latin typeface="Gothic Uralic"/>
              <a:cs typeface="Gothic Uralic"/>
            </a:endParaRPr>
          </a:p>
          <a:p>
            <a:pPr marL="240665" indent="-22796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The</a:t>
            </a:r>
            <a:r>
              <a:rPr dirty="0" sz="950" spc="22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software components</a:t>
            </a:r>
            <a:r>
              <a:rPr dirty="0" sz="950" spc="16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mentioned</a:t>
            </a:r>
            <a:r>
              <a:rPr dirty="0" sz="950" spc="17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above</a:t>
            </a:r>
            <a:r>
              <a:rPr dirty="0" sz="950" spc="12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are</a:t>
            </a:r>
            <a:r>
              <a:rPr dirty="0" sz="950" spc="114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compatible</a:t>
            </a:r>
            <a:r>
              <a:rPr dirty="0" sz="950" spc="114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50">
                <a:solidFill>
                  <a:srgbClr val="FFFFFF"/>
                </a:solidFill>
                <a:latin typeface="Gothic Uralic"/>
                <a:cs typeface="Gothic Uralic"/>
              </a:rPr>
              <a:t>with</a:t>
            </a:r>
            <a:r>
              <a:rPr dirty="0" sz="950" spc="7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various</a:t>
            </a:r>
            <a:r>
              <a:rPr dirty="0" sz="950" spc="5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operating</a:t>
            </a:r>
            <a:r>
              <a:rPr dirty="0" sz="950" spc="8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systems</a:t>
            </a:r>
            <a:r>
              <a:rPr dirty="0" sz="950" spc="16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(Windows,</a:t>
            </a:r>
            <a:r>
              <a:rPr dirty="0" sz="950" spc="9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Linux,</a:t>
            </a:r>
            <a:r>
              <a:rPr dirty="0" sz="950" spc="10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Gothic Uralic"/>
                <a:cs typeface="Gothic Uralic"/>
              </a:rPr>
              <a:t>macOS).</a:t>
            </a:r>
            <a:endParaRPr sz="950">
              <a:latin typeface="Gothic Uralic"/>
              <a:cs typeface="Gothic Ural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65175" y="5654675"/>
            <a:ext cx="5631815" cy="44195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950" spc="-105" b="1">
                <a:solidFill>
                  <a:srgbClr val="FFFFFF"/>
                </a:solidFill>
                <a:latin typeface="Verdana"/>
                <a:cs typeface="Verdana"/>
              </a:rPr>
              <a:t>Power</a:t>
            </a:r>
            <a:r>
              <a:rPr dirty="0" sz="950" spc="4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 b="1">
                <a:solidFill>
                  <a:srgbClr val="FFFFFF"/>
                </a:solidFill>
                <a:latin typeface="Verdana"/>
                <a:cs typeface="Verdana"/>
              </a:rPr>
              <a:t>Supply</a:t>
            </a:r>
            <a:r>
              <a:rPr dirty="0" sz="950" spc="-10">
                <a:solidFill>
                  <a:srgbClr val="FFFFFF"/>
                </a:solidFill>
                <a:latin typeface="Gothic Uralic"/>
                <a:cs typeface="Gothic Uralic"/>
              </a:rPr>
              <a:t>:</a:t>
            </a:r>
            <a:endParaRPr sz="950">
              <a:latin typeface="Gothic Uralic"/>
              <a:cs typeface="Gothic Uralic"/>
            </a:endParaRPr>
          </a:p>
          <a:p>
            <a:pPr marL="240665" indent="-227965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1.Ensure</a:t>
            </a:r>
            <a:r>
              <a:rPr dirty="0" sz="950" spc="19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dirty="0" sz="950" spc="14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stable</a:t>
            </a:r>
            <a:r>
              <a:rPr dirty="0" sz="950" spc="8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power</a:t>
            </a:r>
            <a:r>
              <a:rPr dirty="0" sz="950" spc="4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supply</a:t>
            </a:r>
            <a:r>
              <a:rPr dirty="0" sz="950" spc="14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to</a:t>
            </a:r>
            <a:r>
              <a:rPr dirty="0" sz="950" spc="8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avoid</a:t>
            </a:r>
            <a:r>
              <a:rPr dirty="0" sz="950" spc="4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interruptions</a:t>
            </a:r>
            <a:r>
              <a:rPr dirty="0" sz="950" spc="3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during</a:t>
            </a:r>
            <a:r>
              <a:rPr dirty="0" sz="950" spc="15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model</a:t>
            </a:r>
            <a:r>
              <a:rPr dirty="0" sz="950" spc="8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training</a:t>
            </a:r>
            <a:r>
              <a:rPr dirty="0" sz="950" spc="6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or</a:t>
            </a:r>
            <a:r>
              <a:rPr dirty="0" sz="950" spc="4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Gothic Uralic"/>
                <a:cs typeface="Gothic Uralic"/>
              </a:rPr>
              <a:t>inference.</a:t>
            </a:r>
            <a:endParaRPr sz="95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14382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53104" y="926464"/>
            <a:ext cx="8181340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684645" algn="l"/>
              </a:tabLst>
            </a:pPr>
            <a:r>
              <a:rPr dirty="0" sz="3050" spc="-515" b="1">
                <a:latin typeface="Verdana"/>
                <a:cs typeface="Verdana"/>
              </a:rPr>
              <a:t>SYSTEM</a:t>
            </a:r>
            <a:r>
              <a:rPr dirty="0" sz="3050" spc="45" b="1">
                <a:latin typeface="Verdana"/>
                <a:cs typeface="Verdana"/>
              </a:rPr>
              <a:t> </a:t>
            </a:r>
            <a:r>
              <a:rPr dirty="0" sz="3050" spc="-420" b="1">
                <a:latin typeface="Verdana"/>
                <a:cs typeface="Verdana"/>
              </a:rPr>
              <a:t>DEVELOPMENT</a:t>
            </a:r>
            <a:r>
              <a:rPr dirty="0" sz="3050" spc="100" b="1">
                <a:latin typeface="Verdana"/>
                <a:cs typeface="Verdana"/>
              </a:rPr>
              <a:t> </a:t>
            </a:r>
            <a:r>
              <a:rPr dirty="0" sz="3050" spc="-295" b="1">
                <a:latin typeface="Verdana"/>
                <a:cs typeface="Verdana"/>
              </a:rPr>
              <a:t>APPROACH</a:t>
            </a:r>
            <a:r>
              <a:rPr dirty="0" sz="3050" b="1">
                <a:latin typeface="Verdana"/>
                <a:cs typeface="Verdana"/>
              </a:rPr>
              <a:t>	</a:t>
            </a:r>
            <a:r>
              <a:rPr dirty="0" sz="3050" spc="-340" b="1">
                <a:latin typeface="Verdana"/>
                <a:cs typeface="Verdana"/>
              </a:rPr>
              <a:t>(CONT.)</a:t>
            </a:r>
            <a:endParaRPr sz="305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2505075"/>
            <a:ext cx="4524375" cy="340995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772784" y="2211387"/>
            <a:ext cx="4045585" cy="916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900" spc="-114" b="1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dirty="0" sz="900" spc="-30" b="1">
                <a:solidFill>
                  <a:srgbClr val="FFFFFF"/>
                </a:solidFill>
                <a:latin typeface="Verdana"/>
                <a:cs typeface="Verdana"/>
              </a:rPr>
              <a:t> Requirements:</a:t>
            </a:r>
            <a:endParaRPr sz="9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9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900" spc="-114" b="1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dirty="0" sz="900" spc="11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(version</a:t>
            </a:r>
            <a:r>
              <a:rPr dirty="0" sz="900" spc="-6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Gothic Uralic"/>
                <a:cs typeface="Gothic Uralic"/>
              </a:rPr>
              <a:t>3.x):</a:t>
            </a:r>
            <a:endParaRPr sz="9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Python</a:t>
            </a:r>
            <a:r>
              <a:rPr dirty="0" sz="900" spc="1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is</a:t>
            </a:r>
            <a:r>
              <a:rPr dirty="0" sz="900" spc="6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essential for</a:t>
            </a:r>
            <a:r>
              <a:rPr dirty="0" sz="900" spc="-2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implementing</a:t>
            </a:r>
            <a:r>
              <a:rPr dirty="0" sz="900" spc="-7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the</a:t>
            </a:r>
            <a:r>
              <a:rPr dirty="0" sz="900" spc="-4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Gothic Uralic"/>
                <a:cs typeface="Gothic Uralic"/>
              </a:rPr>
              <a:t>face</a:t>
            </a:r>
            <a:r>
              <a:rPr dirty="0" sz="900" spc="-4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Gothic Uralic"/>
                <a:cs typeface="Gothic Uralic"/>
              </a:rPr>
              <a:t>mask</a:t>
            </a:r>
            <a:r>
              <a:rPr dirty="0" sz="900" spc="3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detection</a:t>
            </a:r>
            <a:r>
              <a:rPr dirty="0" sz="900" spc="-9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Gothic Uralic"/>
                <a:cs typeface="Gothic Uralic"/>
              </a:rPr>
              <a:t>model.</a:t>
            </a:r>
            <a:endParaRPr sz="9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Install</a:t>
            </a:r>
            <a:r>
              <a:rPr dirty="0" sz="900" spc="-3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Gothic Uralic"/>
                <a:cs typeface="Gothic Uralic"/>
              </a:rPr>
              <a:t>Python</a:t>
            </a:r>
            <a:r>
              <a:rPr dirty="0" sz="900" spc="-10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on</a:t>
            </a:r>
            <a:r>
              <a:rPr dirty="0" sz="900" spc="6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Gothic Uralic"/>
                <a:cs typeface="Gothic Uralic"/>
              </a:rPr>
              <a:t>your</a:t>
            </a:r>
            <a:r>
              <a:rPr dirty="0" sz="900" spc="3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Gothic Uralic"/>
                <a:cs typeface="Gothic Uralic"/>
              </a:rPr>
              <a:t>system.</a:t>
            </a:r>
            <a:endParaRPr sz="900">
              <a:latin typeface="Gothic Uralic"/>
              <a:cs typeface="Gothic Ural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772784" y="3470909"/>
            <a:ext cx="5346065" cy="658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900" spc="-35" b="1">
                <a:solidFill>
                  <a:srgbClr val="FFFFFF"/>
                </a:solidFill>
                <a:latin typeface="Verdana"/>
                <a:cs typeface="Verdana"/>
              </a:rPr>
              <a:t>OpenCV</a:t>
            </a:r>
            <a:r>
              <a:rPr dirty="0" sz="900" spc="2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(version</a:t>
            </a:r>
            <a:r>
              <a:rPr dirty="0" sz="900" spc="-10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Gothic Uralic"/>
                <a:cs typeface="Gothic Uralic"/>
              </a:rPr>
              <a:t>4.4.0</a:t>
            </a:r>
            <a:r>
              <a:rPr dirty="0" sz="900" spc="-3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or</a:t>
            </a:r>
            <a:r>
              <a:rPr dirty="0" sz="900" spc="5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Gothic Uralic"/>
                <a:cs typeface="Gothic Uralic"/>
              </a:rPr>
              <a:t>higher):</a:t>
            </a:r>
            <a:endParaRPr sz="9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900" spc="-10">
                <a:solidFill>
                  <a:srgbClr val="FFFFFF"/>
                </a:solidFill>
                <a:latin typeface="Gothic Uralic"/>
                <a:cs typeface="Gothic Uralic"/>
              </a:rPr>
              <a:t>OpenCV</a:t>
            </a:r>
            <a:r>
              <a:rPr dirty="0" sz="900" spc="22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provides</a:t>
            </a:r>
            <a:r>
              <a:rPr dirty="0" sz="900" spc="-1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tools</a:t>
            </a:r>
            <a:r>
              <a:rPr dirty="0" sz="900" spc="-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for</a:t>
            </a:r>
            <a:r>
              <a:rPr dirty="0" sz="900" spc="-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Gothic Uralic"/>
                <a:cs typeface="Gothic Uralic"/>
              </a:rPr>
              <a:t>image</a:t>
            </a:r>
            <a:r>
              <a:rPr dirty="0" sz="900" spc="-2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processing,</a:t>
            </a:r>
            <a:r>
              <a:rPr dirty="0" sz="900" spc="-7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computer</a:t>
            </a:r>
            <a:r>
              <a:rPr dirty="0" sz="900" spc="-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vision,</a:t>
            </a:r>
            <a:r>
              <a:rPr dirty="0" sz="900" spc="-7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Gothic Uralic"/>
                <a:cs typeface="Gothic Uralic"/>
              </a:rPr>
              <a:t>and</a:t>
            </a:r>
            <a:r>
              <a:rPr dirty="0" sz="900" spc="3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real-time</a:t>
            </a:r>
            <a:r>
              <a:rPr dirty="0" sz="900" spc="-2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video</a:t>
            </a:r>
            <a:r>
              <a:rPr dirty="0" sz="900" spc="-2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Gothic Uralic"/>
                <a:cs typeface="Gothic Uralic"/>
              </a:rPr>
              <a:t>analysis.</a:t>
            </a:r>
            <a:endParaRPr sz="9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Install</a:t>
            </a:r>
            <a:r>
              <a:rPr dirty="0" sz="900" spc="-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Gothic Uralic"/>
                <a:cs typeface="Gothic Uralic"/>
              </a:rPr>
              <a:t>OpenCV</a:t>
            </a:r>
            <a:r>
              <a:rPr dirty="0" sz="900" spc="9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using</a:t>
            </a:r>
            <a:r>
              <a:rPr dirty="0" sz="900" spc="5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pip</a:t>
            </a:r>
            <a:r>
              <a:rPr dirty="0" sz="900" spc="2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install</a:t>
            </a:r>
            <a:r>
              <a:rPr dirty="0" sz="900" spc="-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opencv-</a:t>
            </a:r>
            <a:r>
              <a:rPr dirty="0" sz="900" spc="-10">
                <a:solidFill>
                  <a:srgbClr val="FFFFFF"/>
                </a:solidFill>
                <a:latin typeface="Gothic Uralic"/>
                <a:cs typeface="Gothic Uralic"/>
              </a:rPr>
              <a:t>python.</a:t>
            </a:r>
            <a:endParaRPr sz="900">
              <a:latin typeface="Gothic Uralic"/>
              <a:cs typeface="Gothic Ural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772784" y="4471987"/>
            <a:ext cx="3988435" cy="668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900" spc="-120" b="1">
                <a:solidFill>
                  <a:srgbClr val="FFFFFF"/>
                </a:solidFill>
                <a:latin typeface="Verdana"/>
                <a:cs typeface="Verdana"/>
              </a:rPr>
              <a:t>NumPy</a:t>
            </a:r>
            <a:r>
              <a:rPr dirty="0" sz="900" spc="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(version</a:t>
            </a:r>
            <a:r>
              <a:rPr dirty="0" sz="900" spc="-6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Gothic Uralic"/>
                <a:cs typeface="Gothic Uralic"/>
              </a:rPr>
              <a:t>1.19.3</a:t>
            </a:r>
            <a:r>
              <a:rPr dirty="0" sz="900" spc="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Gothic Uralic"/>
                <a:cs typeface="Gothic Uralic"/>
              </a:rPr>
              <a:t>or</a:t>
            </a:r>
            <a:r>
              <a:rPr dirty="0" sz="900" spc="1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Gothic Uralic"/>
                <a:cs typeface="Gothic Uralic"/>
              </a:rPr>
              <a:t>compatible):</a:t>
            </a:r>
            <a:endParaRPr sz="9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900" spc="-10">
                <a:solidFill>
                  <a:srgbClr val="FFFFFF"/>
                </a:solidFill>
                <a:latin typeface="Gothic Uralic"/>
                <a:cs typeface="Gothic Uralic"/>
              </a:rPr>
              <a:t>NumPy</a:t>
            </a:r>
            <a:r>
              <a:rPr dirty="0" sz="900" spc="3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is</a:t>
            </a:r>
            <a:r>
              <a:rPr dirty="0" sz="900" spc="1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used</a:t>
            </a:r>
            <a:r>
              <a:rPr dirty="0" sz="900" spc="-3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for</a:t>
            </a:r>
            <a:r>
              <a:rPr dirty="0" sz="900" spc="2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Gothic Uralic"/>
                <a:cs typeface="Gothic Uralic"/>
              </a:rPr>
              <a:t>numerical</a:t>
            </a:r>
            <a:r>
              <a:rPr dirty="0" sz="900" spc="-4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computations</a:t>
            </a:r>
            <a:r>
              <a:rPr dirty="0" sz="900" spc="-7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Gothic Uralic"/>
                <a:cs typeface="Gothic Uralic"/>
              </a:rPr>
              <a:t>and</a:t>
            </a:r>
            <a:r>
              <a:rPr dirty="0" sz="900" spc="-2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array</a:t>
            </a:r>
            <a:r>
              <a:rPr dirty="0" sz="900" spc="3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Gothic Uralic"/>
                <a:cs typeface="Gothic Uralic"/>
              </a:rPr>
              <a:t>manipulation.</a:t>
            </a:r>
            <a:endParaRPr sz="9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94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Install </a:t>
            </a:r>
            <a:r>
              <a:rPr dirty="0" sz="900" spc="-25">
                <a:solidFill>
                  <a:srgbClr val="FFFFFF"/>
                </a:solidFill>
                <a:latin typeface="Gothic Uralic"/>
                <a:cs typeface="Gothic Uralic"/>
              </a:rPr>
              <a:t>NumPy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 using</a:t>
            </a:r>
            <a:r>
              <a:rPr dirty="0" sz="900" spc="4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pip</a:t>
            </a:r>
            <a:r>
              <a:rPr dirty="0" sz="900" spc="2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install</a:t>
            </a:r>
            <a:r>
              <a:rPr dirty="0" sz="900" spc="1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Gothic Uralic"/>
                <a:cs typeface="Gothic Uralic"/>
              </a:rPr>
              <a:t>numpy.</a:t>
            </a:r>
            <a:endParaRPr sz="900">
              <a:latin typeface="Gothic Uralic"/>
              <a:cs typeface="Gothic Ural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772784" y="5473382"/>
            <a:ext cx="2531745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900" spc="-114" b="1">
                <a:solidFill>
                  <a:srgbClr val="FFFFFF"/>
                </a:solidFill>
                <a:latin typeface="Verdana"/>
                <a:cs typeface="Verdana"/>
              </a:rPr>
              <a:t>TensorFlow</a:t>
            </a:r>
            <a:r>
              <a:rPr dirty="0" sz="900" spc="-8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(version</a:t>
            </a:r>
            <a:r>
              <a:rPr dirty="0" sz="900" spc="-9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Gothic Uralic"/>
                <a:cs typeface="Gothic Uralic"/>
              </a:rPr>
              <a:t>2.5.0</a:t>
            </a:r>
            <a:r>
              <a:rPr dirty="0" sz="900" spc="-3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or</a:t>
            </a:r>
            <a:r>
              <a:rPr dirty="0" sz="900" spc="6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Gothic Uralic"/>
                <a:cs typeface="Gothic Uralic"/>
              </a:rPr>
              <a:t>compatible):</a:t>
            </a:r>
            <a:endParaRPr sz="9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TensorFlow</a:t>
            </a:r>
            <a:r>
              <a:rPr dirty="0" sz="900" spc="-8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is</a:t>
            </a:r>
            <a:r>
              <a:rPr dirty="0" sz="900" spc="-5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dirty="0" sz="900" spc="7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deep</a:t>
            </a:r>
            <a:r>
              <a:rPr dirty="0" sz="900" spc="-1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learning</a:t>
            </a:r>
            <a:r>
              <a:rPr dirty="0" sz="900" spc="-9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Gothic Uralic"/>
                <a:cs typeface="Gothic Uralic"/>
              </a:rPr>
              <a:t>framework.</a:t>
            </a:r>
            <a:endParaRPr sz="900">
              <a:latin typeface="Gothic Uralic"/>
              <a:cs typeface="Gothic Uralic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772784" y="5979477"/>
            <a:ext cx="26879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Install</a:t>
            </a:r>
            <a:r>
              <a:rPr dirty="0" sz="900" spc="1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TensorFlow</a:t>
            </a:r>
            <a:r>
              <a:rPr dirty="0" sz="900" spc="-4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using</a:t>
            </a:r>
            <a:r>
              <a:rPr dirty="0" sz="900" spc="-3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pip</a:t>
            </a:r>
            <a:r>
              <a:rPr dirty="0" sz="900" spc="3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>
                <a:solidFill>
                  <a:srgbClr val="FFFFFF"/>
                </a:solidFill>
                <a:latin typeface="Gothic Uralic"/>
                <a:cs typeface="Gothic Uralic"/>
              </a:rPr>
              <a:t>install</a:t>
            </a:r>
            <a:r>
              <a:rPr dirty="0" sz="900" spc="2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Gothic Uralic"/>
                <a:cs typeface="Gothic Uralic"/>
              </a:rPr>
              <a:t>tensorflow.</a:t>
            </a:r>
            <a:endParaRPr sz="900">
              <a:latin typeface="Gothic Uralic"/>
              <a:cs typeface="Gothic Uralic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505075" y="5715000"/>
            <a:ext cx="2705100" cy="20002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53975" rIns="0" bIns="0" rtlCol="0" vert="horz">
            <a:spAutoFit/>
          </a:bodyPr>
          <a:lstStyle/>
          <a:p>
            <a:pPr marL="132080">
              <a:lnSpc>
                <a:spcPct val="100000"/>
              </a:lnSpc>
              <a:spcBef>
                <a:spcPts val="425"/>
              </a:spcBef>
            </a:pPr>
            <a:r>
              <a:rPr dirty="0" u="sng" sz="6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4"/>
              </a:rPr>
              <a:t>This</a:t>
            </a:r>
            <a:r>
              <a:rPr dirty="0" u="sng" sz="650" spc="19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4"/>
              </a:rPr>
              <a:t> </a:t>
            </a:r>
            <a:r>
              <a:rPr dirty="0" u="sng" sz="6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4"/>
              </a:rPr>
              <a:t>Photo</a:t>
            </a:r>
            <a:r>
              <a:rPr dirty="0" u="none" sz="650" spc="8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by</a:t>
            </a:r>
            <a:r>
              <a:rPr dirty="0" u="none" sz="650" spc="9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Unknow</a:t>
            </a:r>
            <a:r>
              <a:rPr dirty="0" u="none" sz="650" spc="3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n</a:t>
            </a:r>
            <a:r>
              <a:rPr dirty="0" u="none" sz="650" spc="-5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author</a:t>
            </a:r>
            <a:r>
              <a:rPr dirty="0" u="none" sz="650" spc="10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is</a:t>
            </a:r>
            <a:r>
              <a:rPr dirty="0" u="none" sz="650" spc="3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licensed</a:t>
            </a:r>
            <a:r>
              <a:rPr dirty="0" u="none" sz="650" spc="6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under</a:t>
            </a:r>
            <a:r>
              <a:rPr dirty="0" u="none" sz="650" spc="20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sng" sz="6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5"/>
              </a:rPr>
              <a:t>CC</a:t>
            </a:r>
            <a:r>
              <a:rPr dirty="0" u="sng" sz="650" spc="1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5"/>
              </a:rPr>
              <a:t> </a:t>
            </a:r>
            <a:r>
              <a:rPr dirty="0" u="sng" sz="65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5"/>
              </a:rPr>
              <a:t>BY-</a:t>
            </a:r>
            <a:r>
              <a:rPr dirty="0" u="sng" sz="650" spc="-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5"/>
              </a:rPr>
              <a:t>SA</a:t>
            </a:r>
            <a:r>
              <a:rPr dirty="0" u="none" sz="650" spc="-25">
                <a:solidFill>
                  <a:srgbClr val="FFFFFF"/>
                </a:solidFill>
                <a:latin typeface="Gothic Uralic"/>
                <a:cs typeface="Gothic Uralic"/>
              </a:rPr>
              <a:t>.</a:t>
            </a:r>
            <a:endParaRPr sz="65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3104" y="926464"/>
            <a:ext cx="8181340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684645" algn="l"/>
              </a:tabLst>
            </a:pPr>
            <a:r>
              <a:rPr dirty="0" sz="3050" spc="-515" b="1">
                <a:latin typeface="Verdana"/>
                <a:cs typeface="Verdana"/>
              </a:rPr>
              <a:t>SYSTEM</a:t>
            </a:r>
            <a:r>
              <a:rPr dirty="0" sz="3050" spc="45" b="1">
                <a:latin typeface="Verdana"/>
                <a:cs typeface="Verdana"/>
              </a:rPr>
              <a:t> </a:t>
            </a:r>
            <a:r>
              <a:rPr dirty="0" sz="3050" spc="-420" b="1">
                <a:latin typeface="Verdana"/>
                <a:cs typeface="Verdana"/>
              </a:rPr>
              <a:t>DEVELOPMENT</a:t>
            </a:r>
            <a:r>
              <a:rPr dirty="0" sz="3050" spc="100" b="1">
                <a:latin typeface="Verdana"/>
                <a:cs typeface="Verdana"/>
              </a:rPr>
              <a:t> </a:t>
            </a:r>
            <a:r>
              <a:rPr dirty="0" sz="3050" spc="-295" b="1">
                <a:latin typeface="Verdana"/>
                <a:cs typeface="Verdana"/>
              </a:rPr>
              <a:t>APPROACH</a:t>
            </a:r>
            <a:r>
              <a:rPr dirty="0" sz="3050" b="1">
                <a:latin typeface="Verdana"/>
                <a:cs typeface="Verdana"/>
              </a:rPr>
              <a:t>	</a:t>
            </a:r>
            <a:r>
              <a:rPr dirty="0" sz="3050" spc="-340" b="1">
                <a:latin typeface="Verdana"/>
                <a:cs typeface="Verdana"/>
              </a:rPr>
              <a:t>(CONT.)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65175" y="2094928"/>
            <a:ext cx="10342880" cy="4060825"/>
          </a:xfrm>
          <a:prstGeom prst="rect">
            <a:avLst/>
          </a:prstGeom>
        </p:spPr>
        <p:txBody>
          <a:bodyPr wrap="square" lIns="0" tIns="12319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400" spc="-160" b="1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dirty="0" sz="1400" spc="-1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95" b="1">
                <a:solidFill>
                  <a:srgbClr val="FFFFFF"/>
                </a:solidFill>
                <a:latin typeface="Verdana"/>
                <a:cs typeface="Verdana"/>
              </a:rPr>
              <a:t>Requirements(Cont.):</a:t>
            </a:r>
            <a:endParaRPr sz="140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400" spc="-120" b="1">
                <a:solidFill>
                  <a:srgbClr val="FFFFFF"/>
                </a:solidFill>
                <a:latin typeface="Verdana"/>
                <a:cs typeface="Verdana"/>
              </a:rPr>
              <a:t>Scikit-</a:t>
            </a:r>
            <a:r>
              <a:rPr dirty="0" sz="1400" spc="-110" b="1">
                <a:solidFill>
                  <a:srgbClr val="FFFFFF"/>
                </a:solidFill>
                <a:latin typeface="Verdana"/>
                <a:cs typeface="Verdana"/>
              </a:rPr>
              <a:t>learn</a:t>
            </a:r>
            <a:r>
              <a:rPr dirty="0" sz="1400" spc="-2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(version</a:t>
            </a:r>
            <a:r>
              <a:rPr dirty="0" sz="1400" spc="-8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0.24.2</a:t>
            </a:r>
            <a:r>
              <a:rPr dirty="0" sz="1400" spc="-7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or</a:t>
            </a:r>
            <a:r>
              <a:rPr dirty="0" sz="1400" spc="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Gothic Uralic"/>
                <a:cs typeface="Gothic Uralic"/>
              </a:rPr>
              <a:t>compatible):</a:t>
            </a:r>
            <a:endParaRPr sz="1400">
              <a:latin typeface="Gothic Uralic"/>
              <a:cs typeface="Gothic Uralic"/>
            </a:endParaRPr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400" spc="-20">
                <a:solidFill>
                  <a:srgbClr val="FFFFFF"/>
                </a:solidFill>
                <a:latin typeface="Gothic Uralic"/>
                <a:cs typeface="Gothic Uralic"/>
              </a:rPr>
              <a:t>Scikit-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learn</a:t>
            </a:r>
            <a:r>
              <a:rPr dirty="0" sz="1400" spc="5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prov</a:t>
            </a:r>
            <a:r>
              <a:rPr dirty="0" sz="1400" spc="-19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Gothic Uralic"/>
                <a:cs typeface="Gothic Uralic"/>
              </a:rPr>
              <a:t>ides</a:t>
            </a:r>
            <a:r>
              <a:rPr dirty="0" sz="1400" spc="-17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machine</a:t>
            </a:r>
            <a:r>
              <a:rPr dirty="0" sz="1400" spc="-1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learning</a:t>
            </a:r>
            <a:r>
              <a:rPr dirty="0" sz="1400" spc="-4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Gothic Uralic"/>
                <a:cs typeface="Gothic Uralic"/>
              </a:rPr>
              <a:t>tools.</a:t>
            </a:r>
            <a:endParaRPr sz="1400">
              <a:latin typeface="Gothic Uralic"/>
              <a:cs typeface="Gothic Uralic"/>
            </a:endParaRPr>
          </a:p>
          <a:p>
            <a:pPr marL="240665" indent="-227965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Install</a:t>
            </a:r>
            <a:r>
              <a:rPr dirty="0" sz="1400" spc="-13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Gothic Uralic"/>
                <a:cs typeface="Gothic Uralic"/>
              </a:rPr>
              <a:t>Scikit-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learn</a:t>
            </a:r>
            <a:r>
              <a:rPr dirty="0" sz="1400" spc="13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using</a:t>
            </a:r>
            <a:r>
              <a:rPr dirty="0" sz="1400" spc="-3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pip</a:t>
            </a:r>
            <a:r>
              <a:rPr dirty="0" sz="1400" spc="2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install</a:t>
            </a:r>
            <a:r>
              <a:rPr dirty="0" sz="1400" spc="3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Gothic Uralic"/>
                <a:cs typeface="Gothic Uralic"/>
              </a:rPr>
              <a:t>scikit-learn.</a:t>
            </a:r>
            <a:endParaRPr sz="1400">
              <a:latin typeface="Gothic Uralic"/>
              <a:cs typeface="Gothic Uralic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400" spc="-75" b="1">
                <a:solidFill>
                  <a:srgbClr val="FFFFFF"/>
                </a:solidFill>
                <a:latin typeface="Verdana"/>
                <a:cs typeface="Verdana"/>
              </a:rPr>
              <a:t>MediaPipe</a:t>
            </a:r>
            <a:r>
              <a:rPr dirty="0" sz="1400" spc="-25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(v</a:t>
            </a:r>
            <a:r>
              <a:rPr dirty="0" sz="1400" spc="-18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Gothic Uralic"/>
                <a:cs typeface="Gothic Uralic"/>
              </a:rPr>
              <a:t>ersion</a:t>
            </a:r>
            <a:r>
              <a:rPr dirty="0" sz="1400" spc="-10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0.8.5</a:t>
            </a:r>
            <a:r>
              <a:rPr dirty="0" sz="1400" spc="-9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or</a:t>
            </a:r>
            <a:r>
              <a:rPr dirty="0" sz="1400" spc="6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Gothic Uralic"/>
                <a:cs typeface="Gothic Uralic"/>
              </a:rPr>
              <a:t>compatible):</a:t>
            </a:r>
            <a:endParaRPr sz="1400">
              <a:latin typeface="Gothic Uralic"/>
              <a:cs typeface="Gothic Uralic"/>
            </a:endParaRPr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MediaPipe</a:t>
            </a:r>
            <a:r>
              <a:rPr dirty="0" sz="1400" spc="3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offers</a:t>
            </a:r>
            <a:r>
              <a:rPr dirty="0" sz="1400" spc="-3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solutions</a:t>
            </a:r>
            <a:r>
              <a:rPr dirty="0" sz="1400" spc="-3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for</a:t>
            </a:r>
            <a:r>
              <a:rPr dirty="0" sz="1400" spc="2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face</a:t>
            </a:r>
            <a:r>
              <a:rPr dirty="0" sz="1400" spc="-3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detection</a:t>
            </a:r>
            <a:r>
              <a:rPr dirty="0" sz="1400" spc="-5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and</a:t>
            </a:r>
            <a:r>
              <a:rPr dirty="0" sz="1400" spc="-1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other</a:t>
            </a:r>
            <a:r>
              <a:rPr dirty="0" sz="1400" spc="-13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computer</a:t>
            </a:r>
            <a:r>
              <a:rPr dirty="0" sz="1400" spc="-6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v</a:t>
            </a:r>
            <a:r>
              <a:rPr dirty="0" sz="1400" spc="-20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Gothic Uralic"/>
                <a:cs typeface="Gothic Uralic"/>
              </a:rPr>
              <a:t>ision</a:t>
            </a:r>
            <a:r>
              <a:rPr dirty="0" sz="1400" spc="-5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Gothic Uralic"/>
                <a:cs typeface="Gothic Uralic"/>
              </a:rPr>
              <a:t>tasks.</a:t>
            </a:r>
            <a:endParaRPr sz="1400">
              <a:latin typeface="Gothic Uralic"/>
              <a:cs typeface="Gothic Uralic"/>
            </a:endParaRPr>
          </a:p>
          <a:p>
            <a:pPr marL="240665" indent="-227965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Install</a:t>
            </a:r>
            <a:r>
              <a:rPr dirty="0" sz="1400" spc="-15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MediaPipe</a:t>
            </a:r>
            <a:r>
              <a:rPr dirty="0" sz="1400" spc="12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using</a:t>
            </a:r>
            <a:r>
              <a:rPr dirty="0" sz="1400" spc="-7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pip</a:t>
            </a:r>
            <a:r>
              <a:rPr dirty="0" sz="1400" spc="-1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install</a:t>
            </a:r>
            <a:r>
              <a:rPr dirty="0" sz="1400" spc="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Gothic Uralic"/>
                <a:cs typeface="Gothic Uralic"/>
              </a:rPr>
              <a:t>mediapipe.</a:t>
            </a:r>
            <a:endParaRPr sz="1400">
              <a:latin typeface="Gothic Uralic"/>
              <a:cs typeface="Gothic Uralic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400" spc="-135" b="1">
                <a:solidFill>
                  <a:srgbClr val="FFFFFF"/>
                </a:solidFill>
                <a:latin typeface="Verdana"/>
                <a:cs typeface="Verdana"/>
              </a:rPr>
              <a:t>Tqdm</a:t>
            </a:r>
            <a:r>
              <a:rPr dirty="0" sz="1400" spc="-2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(v</a:t>
            </a:r>
            <a:r>
              <a:rPr dirty="0" sz="1400" spc="-18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Gothic Uralic"/>
                <a:cs typeface="Gothic Uralic"/>
              </a:rPr>
              <a:t>ersion</a:t>
            </a:r>
            <a:r>
              <a:rPr dirty="0" sz="1400" spc="-9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4.60.0</a:t>
            </a:r>
            <a:r>
              <a:rPr dirty="0" sz="1400" spc="-9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or</a:t>
            </a:r>
            <a:r>
              <a:rPr dirty="0" sz="1400" spc="-2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Gothic Uralic"/>
                <a:cs typeface="Gothic Uralic"/>
              </a:rPr>
              <a:t>compatible):</a:t>
            </a:r>
            <a:endParaRPr sz="1400">
              <a:latin typeface="Gothic Uralic"/>
              <a:cs typeface="Gothic Uralic"/>
            </a:endParaRPr>
          </a:p>
          <a:p>
            <a:pPr marL="240665" indent="-227965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Tqdm</a:t>
            </a:r>
            <a:r>
              <a:rPr dirty="0" sz="1400" spc="-5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prov</a:t>
            </a:r>
            <a:r>
              <a:rPr dirty="0" sz="1400" spc="-19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Gothic Uralic"/>
                <a:cs typeface="Gothic Uralic"/>
              </a:rPr>
              <a:t>ides</a:t>
            </a:r>
            <a:r>
              <a:rPr dirty="0" sz="1400" spc="-18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progress</a:t>
            </a:r>
            <a:r>
              <a:rPr dirty="0" sz="1400" spc="-9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bars</a:t>
            </a:r>
            <a:r>
              <a:rPr dirty="0" sz="1400" spc="-2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for</a:t>
            </a:r>
            <a:r>
              <a:rPr dirty="0" sz="1400" spc="4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loops</a:t>
            </a:r>
            <a:r>
              <a:rPr dirty="0" sz="1400" spc="6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and</a:t>
            </a:r>
            <a:r>
              <a:rPr dirty="0" sz="1400" spc="-6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Gothic Uralic"/>
                <a:cs typeface="Gothic Uralic"/>
              </a:rPr>
              <a:t>tasks.</a:t>
            </a:r>
            <a:endParaRPr sz="1400">
              <a:latin typeface="Gothic Uralic"/>
              <a:cs typeface="Gothic Uralic"/>
            </a:endParaRPr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Install</a:t>
            </a:r>
            <a:r>
              <a:rPr dirty="0" sz="1400" spc="-13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Tqdm</a:t>
            </a:r>
            <a:r>
              <a:rPr dirty="0" sz="1400" spc="-4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using</a:t>
            </a:r>
            <a:r>
              <a:rPr dirty="0" sz="1400" spc="4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pip</a:t>
            </a:r>
            <a:r>
              <a:rPr dirty="0" sz="1400" spc="2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install</a:t>
            </a:r>
            <a:r>
              <a:rPr dirty="0" sz="1400" spc="4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Gothic Uralic"/>
                <a:cs typeface="Gothic Uralic"/>
              </a:rPr>
              <a:t>tqdm.</a:t>
            </a:r>
            <a:endParaRPr sz="1400">
              <a:latin typeface="Gothic Uralic"/>
              <a:cs typeface="Gothic Uralic"/>
            </a:endParaRPr>
          </a:p>
          <a:p>
            <a:pPr marL="240665" indent="-227965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400" spc="-45" b="1">
                <a:solidFill>
                  <a:srgbClr val="FFFFFF"/>
                </a:solidFill>
                <a:latin typeface="Verdana"/>
                <a:cs typeface="Verdana"/>
              </a:rPr>
              <a:t>Google</a:t>
            </a:r>
            <a:r>
              <a:rPr dirty="0" sz="1400" spc="-17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45" b="1">
                <a:solidFill>
                  <a:srgbClr val="FFFFFF"/>
                </a:solidFill>
                <a:latin typeface="Verdana"/>
                <a:cs typeface="Verdana"/>
              </a:rPr>
              <a:t>Colab:</a:t>
            </a:r>
            <a:r>
              <a:rPr dirty="0" sz="1400" spc="-26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These</a:t>
            </a:r>
            <a:r>
              <a:rPr dirty="0" sz="1400" spc="-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platforms</a:t>
            </a:r>
            <a:r>
              <a:rPr dirty="0" sz="1400" spc="-1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can</a:t>
            </a:r>
            <a:r>
              <a:rPr dirty="0" sz="1400" spc="-2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be used</a:t>
            </a:r>
            <a:r>
              <a:rPr dirty="0" sz="1400" spc="2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for</a:t>
            </a:r>
            <a:r>
              <a:rPr dirty="0" sz="1400" spc="-3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interactiv</a:t>
            </a:r>
            <a:r>
              <a:rPr dirty="0" sz="1400" spc="-19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e</a:t>
            </a:r>
            <a:r>
              <a:rPr dirty="0" sz="1400" spc="-17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development,</a:t>
            </a:r>
            <a:r>
              <a:rPr dirty="0" sz="1400" spc="-16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experimentation,</a:t>
            </a:r>
            <a:r>
              <a:rPr dirty="0" sz="1400" spc="-8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and</a:t>
            </a:r>
            <a:r>
              <a:rPr dirty="0" sz="1400" spc="-6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Gothic Uralic"/>
                <a:cs typeface="Gothic Uralic"/>
              </a:rPr>
              <a:t>documentation.</a:t>
            </a:r>
            <a:endParaRPr sz="1400">
              <a:latin typeface="Gothic Uralic"/>
              <a:cs typeface="Gothic Uralic"/>
            </a:endParaRPr>
          </a:p>
          <a:p>
            <a:pPr marL="240665" indent="-227965">
              <a:lnSpc>
                <a:spcPts val="1630"/>
              </a:lnSpc>
              <a:spcBef>
                <a:spcPts val="80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These</a:t>
            </a:r>
            <a:r>
              <a:rPr dirty="0" sz="1400" spc="-2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requirements</a:t>
            </a:r>
            <a:r>
              <a:rPr dirty="0" sz="1400" spc="-9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will</a:t>
            </a:r>
            <a:r>
              <a:rPr dirty="0" sz="1400" spc="114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help</a:t>
            </a:r>
            <a:r>
              <a:rPr dirty="0" sz="1400" spc="1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you</a:t>
            </a:r>
            <a:r>
              <a:rPr dirty="0" sz="1400" spc="-11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set</a:t>
            </a:r>
            <a:r>
              <a:rPr dirty="0" sz="1400" spc="6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up</a:t>
            </a:r>
            <a:r>
              <a:rPr dirty="0" sz="1400" spc="-6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dirty="0" sz="1400" spc="2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system</a:t>
            </a:r>
            <a:r>
              <a:rPr dirty="0" sz="1400" spc="-5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capable</a:t>
            </a:r>
            <a:r>
              <a:rPr dirty="0" sz="1400" spc="-1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of</a:t>
            </a:r>
            <a:r>
              <a:rPr dirty="0" sz="1400" spc="1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running</a:t>
            </a:r>
            <a:r>
              <a:rPr dirty="0" sz="1400" spc="-12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dirty="0" sz="1400" spc="-6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face</a:t>
            </a:r>
            <a:r>
              <a:rPr dirty="0" sz="1400" spc="-1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mask</a:t>
            </a:r>
            <a:r>
              <a:rPr dirty="0" sz="1400" spc="5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detection</a:t>
            </a:r>
            <a:r>
              <a:rPr dirty="0" sz="1400" spc="-3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project</a:t>
            </a:r>
            <a:r>
              <a:rPr dirty="0" sz="1400" spc="6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using</a:t>
            </a:r>
            <a:r>
              <a:rPr dirty="0" sz="1400" spc="3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>
                <a:solidFill>
                  <a:srgbClr val="FFFFFF"/>
                </a:solidFill>
                <a:latin typeface="Gothic Uralic"/>
                <a:cs typeface="Gothic Uralic"/>
              </a:rPr>
              <a:t>CNN</a:t>
            </a:r>
            <a:r>
              <a:rPr dirty="0" sz="1400" spc="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Gothic Uralic"/>
                <a:cs typeface="Gothic Uralic"/>
              </a:rPr>
              <a:t>binary</a:t>
            </a:r>
            <a:endParaRPr sz="1400">
              <a:latin typeface="Gothic Uralic"/>
              <a:cs typeface="Gothic Uralic"/>
            </a:endParaRPr>
          </a:p>
          <a:p>
            <a:pPr marL="241300">
              <a:lnSpc>
                <a:spcPts val="1630"/>
              </a:lnSpc>
            </a:pPr>
            <a:r>
              <a:rPr dirty="0" sz="1400" spc="-10">
                <a:solidFill>
                  <a:srgbClr val="FFFFFF"/>
                </a:solidFill>
                <a:latin typeface="Gothic Uralic"/>
                <a:cs typeface="Gothic Uralic"/>
              </a:rPr>
              <a:t>classification.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486900" y="6657975"/>
            <a:ext cx="2705100" cy="200025"/>
          </a:xfrm>
          <a:custGeom>
            <a:avLst/>
            <a:gdLst/>
            <a:ahLst/>
            <a:cxnLst/>
            <a:rect l="l" t="t" r="r" b="b"/>
            <a:pathLst>
              <a:path w="2705100" h="200025">
                <a:moveTo>
                  <a:pt x="2705100" y="0"/>
                </a:moveTo>
                <a:lnTo>
                  <a:pt x="0" y="0"/>
                </a:lnTo>
                <a:lnTo>
                  <a:pt x="0" y="200025"/>
                </a:lnTo>
                <a:lnTo>
                  <a:pt x="2705100" y="200025"/>
                </a:lnTo>
                <a:lnTo>
                  <a:pt x="2705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9607422" y="6699884"/>
            <a:ext cx="250698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sng" sz="650" spc="-11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 </a:t>
            </a:r>
            <a:r>
              <a:rPr dirty="0" u="sng" sz="6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This</a:t>
            </a:r>
            <a:r>
              <a:rPr dirty="0" u="sng" sz="650" spc="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 </a:t>
            </a:r>
            <a:r>
              <a:rPr dirty="0" u="sng" sz="6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Photo</a:t>
            </a:r>
            <a:r>
              <a:rPr dirty="0" u="none" sz="650" spc="9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by</a:t>
            </a:r>
            <a:r>
              <a:rPr dirty="0" u="none" sz="650" spc="9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Unknow</a:t>
            </a:r>
            <a:r>
              <a:rPr dirty="0" u="none" sz="650" spc="3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n</a:t>
            </a:r>
            <a:r>
              <a:rPr dirty="0" u="none" sz="650" spc="-5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author</a:t>
            </a:r>
            <a:r>
              <a:rPr dirty="0" u="none" sz="650" spc="10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is</a:t>
            </a:r>
            <a:r>
              <a:rPr dirty="0" u="none" sz="650" spc="3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licensed</a:t>
            </a:r>
            <a:r>
              <a:rPr dirty="0" u="none" sz="650" spc="5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under</a:t>
            </a:r>
            <a:r>
              <a:rPr dirty="0" u="none" sz="650" spc="12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sng" sz="650" spc="-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3"/>
              </a:rPr>
              <a:t> </a:t>
            </a:r>
            <a:r>
              <a:rPr dirty="0" u="sng" sz="6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3"/>
              </a:rPr>
              <a:t>CC</a:t>
            </a:r>
            <a:r>
              <a:rPr dirty="0" u="sng" sz="650" spc="1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3"/>
              </a:rPr>
              <a:t> </a:t>
            </a:r>
            <a:r>
              <a:rPr dirty="0" u="sng" sz="65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3"/>
              </a:rPr>
              <a:t>BY-</a:t>
            </a:r>
            <a:r>
              <a:rPr dirty="0" u="sng" sz="650" spc="-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3"/>
              </a:rPr>
              <a:t>SA</a:t>
            </a:r>
            <a:r>
              <a:rPr dirty="0" u="none" sz="650" spc="-25">
                <a:solidFill>
                  <a:srgbClr val="FFFFFF"/>
                </a:solidFill>
                <a:latin typeface="Gothic Uralic"/>
                <a:cs typeface="Gothic Uralic"/>
              </a:rPr>
              <a:t>.</a:t>
            </a:r>
            <a:endParaRPr sz="65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8844" rIns="0" bIns="0" rtlCol="0" vert="horz">
            <a:spAutoFit/>
          </a:bodyPr>
          <a:lstStyle/>
          <a:p>
            <a:pPr marL="2757805">
              <a:lnSpc>
                <a:spcPct val="100000"/>
              </a:lnSpc>
              <a:spcBef>
                <a:spcPts val="130"/>
              </a:spcBef>
            </a:pPr>
            <a:r>
              <a:rPr dirty="0" spc="-490" b="1">
                <a:latin typeface="Verdana"/>
                <a:cs typeface="Verdana"/>
              </a:rPr>
              <a:t>5.ALGORITHM</a:t>
            </a:r>
            <a:r>
              <a:rPr dirty="0" spc="-125" b="1">
                <a:latin typeface="Verdana"/>
                <a:cs typeface="Verdana"/>
              </a:rPr>
              <a:t> </a:t>
            </a:r>
            <a:r>
              <a:rPr dirty="0" spc="-365" b="1">
                <a:latin typeface="Verdana"/>
                <a:cs typeface="Verdana"/>
              </a:rPr>
              <a:t>AND</a:t>
            </a:r>
            <a:r>
              <a:rPr dirty="0" spc="-155" b="1">
                <a:latin typeface="Verdana"/>
                <a:cs typeface="Verdana"/>
              </a:rPr>
              <a:t> </a:t>
            </a:r>
            <a:r>
              <a:rPr dirty="0" spc="-550" b="1">
                <a:latin typeface="Verdana"/>
                <a:cs typeface="Verdana"/>
              </a:rPr>
              <a:t>DEPLOYMENT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65175" y="2211387"/>
            <a:ext cx="4340860" cy="1500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950" spc="-90" b="1">
                <a:solidFill>
                  <a:srgbClr val="FFFFFF"/>
                </a:solidFill>
                <a:latin typeface="Verdana"/>
                <a:cs typeface="Verdana"/>
              </a:rPr>
              <a:t>Importing</a:t>
            </a:r>
            <a:r>
              <a:rPr dirty="0" sz="950" spc="-6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 b="1">
                <a:solidFill>
                  <a:srgbClr val="FFFFFF"/>
                </a:solidFill>
                <a:latin typeface="Verdana"/>
                <a:cs typeface="Verdana"/>
              </a:rPr>
              <a:t>Face</a:t>
            </a:r>
            <a:r>
              <a:rPr dirty="0" sz="950" spc="-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60" b="1">
                <a:solidFill>
                  <a:srgbClr val="FFFFFF"/>
                </a:solidFill>
                <a:latin typeface="Verdana"/>
                <a:cs typeface="Verdana"/>
              </a:rPr>
              <a:t>mask</a:t>
            </a:r>
            <a:r>
              <a:rPr dirty="0" sz="950" spc="2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 b="1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endParaRPr sz="95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950" spc="-70" b="1">
                <a:solidFill>
                  <a:srgbClr val="FFFFFF"/>
                </a:solidFill>
                <a:latin typeface="Verdana"/>
                <a:cs typeface="Verdana"/>
              </a:rPr>
              <a:t>Fetch</a:t>
            </a:r>
            <a:r>
              <a:rPr dirty="0" sz="950" spc="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85" b="1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950" spc="-5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 b="1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dirty="0" sz="950" spc="-10">
                <a:solidFill>
                  <a:srgbClr val="FFFFFF"/>
                </a:solidFill>
                <a:latin typeface="Gothic Uralic"/>
                <a:cs typeface="Gothic Uralic"/>
              </a:rPr>
              <a:t>:</a:t>
            </a:r>
            <a:endParaRPr sz="950">
              <a:latin typeface="Gothic Uralic"/>
              <a:cs typeface="Gothic Uralic"/>
            </a:endParaRPr>
          </a:p>
          <a:p>
            <a:pPr marL="240665" indent="-227965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950" spc="20">
                <a:solidFill>
                  <a:srgbClr val="FFFFFF"/>
                </a:solidFill>
                <a:latin typeface="Gothic Uralic"/>
                <a:cs typeface="Gothic Uralic"/>
              </a:rPr>
              <a:t>You</a:t>
            </a:r>
            <a:r>
              <a:rPr dirty="0" sz="950" spc="6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20">
                <a:solidFill>
                  <a:srgbClr val="FFFFFF"/>
                </a:solidFill>
                <a:latin typeface="Gothic Uralic"/>
                <a:cs typeface="Gothic Uralic"/>
              </a:rPr>
              <a:t>are</a:t>
            </a:r>
            <a:r>
              <a:rPr dirty="0" sz="950" spc="10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20">
                <a:solidFill>
                  <a:srgbClr val="FFFFFF"/>
                </a:solidFill>
                <a:latin typeface="Gothic Uralic"/>
                <a:cs typeface="Gothic Uralic"/>
              </a:rPr>
              <a:t>using</a:t>
            </a:r>
            <a:r>
              <a:rPr dirty="0" sz="950" spc="7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20">
                <a:solidFill>
                  <a:srgbClr val="FFFFFF"/>
                </a:solidFill>
                <a:latin typeface="Gothic Uralic"/>
                <a:cs typeface="Gothic Uralic"/>
              </a:rPr>
              <a:t>the</a:t>
            </a:r>
            <a:r>
              <a:rPr dirty="0" sz="950" spc="2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20">
                <a:solidFill>
                  <a:srgbClr val="FFFFFF"/>
                </a:solidFill>
                <a:latin typeface="Gothic Uralic"/>
                <a:cs typeface="Gothic Uralic"/>
              </a:rPr>
              <a:t>Kaggle API</a:t>
            </a:r>
            <a:r>
              <a:rPr dirty="0" sz="950" spc="6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20">
                <a:solidFill>
                  <a:srgbClr val="FFFFFF"/>
                </a:solidFill>
                <a:latin typeface="Gothic Uralic"/>
                <a:cs typeface="Gothic Uralic"/>
              </a:rPr>
              <a:t>to download</a:t>
            </a:r>
            <a:r>
              <a:rPr dirty="0" sz="950" spc="-1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20">
                <a:solidFill>
                  <a:srgbClr val="FFFFFF"/>
                </a:solidFill>
                <a:latin typeface="Gothic Uralic"/>
                <a:cs typeface="Gothic Uralic"/>
              </a:rPr>
              <a:t>the</a:t>
            </a:r>
            <a:r>
              <a:rPr dirty="0" sz="950" spc="-6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20">
                <a:solidFill>
                  <a:srgbClr val="FFFFFF"/>
                </a:solidFill>
                <a:latin typeface="Gothic Uralic"/>
                <a:cs typeface="Gothic Uralic"/>
              </a:rPr>
              <a:t>face</a:t>
            </a:r>
            <a:r>
              <a:rPr dirty="0" sz="950" spc="10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20">
                <a:solidFill>
                  <a:srgbClr val="FFFFFF"/>
                </a:solidFill>
                <a:latin typeface="Gothic Uralic"/>
                <a:cs typeface="Gothic Uralic"/>
              </a:rPr>
              <a:t>mask</a:t>
            </a:r>
            <a:r>
              <a:rPr dirty="0" sz="950" spc="9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Gothic Uralic"/>
                <a:cs typeface="Gothic Uralic"/>
              </a:rPr>
              <a:t>dataset.</a:t>
            </a:r>
            <a:endParaRPr sz="950">
              <a:latin typeface="Gothic Uralic"/>
              <a:cs typeface="Gothic Uralic"/>
            </a:endParaRPr>
          </a:p>
          <a:p>
            <a:pPr marL="240665" indent="-22796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950" spc="-85" b="1">
                <a:solidFill>
                  <a:srgbClr val="FFFFFF"/>
                </a:solidFill>
                <a:latin typeface="Verdana"/>
                <a:cs typeface="Verdana"/>
              </a:rPr>
              <a:t>Extract</a:t>
            </a:r>
            <a:r>
              <a:rPr dirty="0" sz="950" spc="-2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85" b="1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950" spc="-5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45" b="1">
                <a:solidFill>
                  <a:srgbClr val="FFFFFF"/>
                </a:solidFill>
                <a:latin typeface="Verdana"/>
                <a:cs typeface="Verdana"/>
              </a:rPr>
              <a:t>Compressed</a:t>
            </a:r>
            <a:r>
              <a:rPr dirty="0" sz="950" spc="4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 b="1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dirty="0" sz="950" spc="-10">
                <a:solidFill>
                  <a:srgbClr val="FFFFFF"/>
                </a:solidFill>
                <a:latin typeface="Gothic Uralic"/>
                <a:cs typeface="Gothic Uralic"/>
              </a:rPr>
              <a:t>:</a:t>
            </a:r>
            <a:endParaRPr sz="950">
              <a:latin typeface="Gothic Uralic"/>
              <a:cs typeface="Gothic Uralic"/>
            </a:endParaRPr>
          </a:p>
          <a:p>
            <a:pPr marL="240665" indent="-227965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The</a:t>
            </a:r>
            <a:r>
              <a:rPr dirty="0" sz="950" spc="14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downloaded dataset</a:t>
            </a:r>
            <a:r>
              <a:rPr dirty="0" sz="950" spc="14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is</a:t>
            </a:r>
            <a:r>
              <a:rPr dirty="0" sz="950" spc="9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in</a:t>
            </a:r>
            <a:r>
              <a:rPr dirty="0" sz="950" spc="1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dirty="0" sz="950" spc="10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compressed</a:t>
            </a:r>
            <a:r>
              <a:rPr dirty="0" sz="950" spc="27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format</a:t>
            </a:r>
            <a:r>
              <a:rPr dirty="0" sz="950" spc="6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Gothic Uralic"/>
                <a:cs typeface="Gothic Uralic"/>
              </a:rPr>
              <a:t>(ZIP).</a:t>
            </a:r>
            <a:endParaRPr sz="950">
              <a:latin typeface="Gothic Uralic"/>
              <a:cs typeface="Gothic Uralic"/>
            </a:endParaRPr>
          </a:p>
          <a:p>
            <a:pPr marL="240665" indent="-22796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You</a:t>
            </a:r>
            <a:r>
              <a:rPr dirty="0" sz="950" spc="114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extract</a:t>
            </a:r>
            <a:r>
              <a:rPr dirty="0" sz="950" spc="26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the</a:t>
            </a:r>
            <a:r>
              <a:rPr dirty="0" sz="950" spc="6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contents</a:t>
            </a:r>
            <a:r>
              <a:rPr dirty="0" sz="950" spc="114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of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the</a:t>
            </a:r>
            <a:r>
              <a:rPr dirty="0" sz="950" spc="6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ZIP</a:t>
            </a:r>
            <a:r>
              <a:rPr dirty="0" sz="950" spc="14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file</a:t>
            </a:r>
            <a:r>
              <a:rPr dirty="0" sz="950" spc="7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using</a:t>
            </a:r>
            <a:r>
              <a:rPr dirty="0" sz="950" spc="13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Gothic Uralic"/>
                <a:cs typeface="Gothic Uralic"/>
              </a:rPr>
              <a:t>Python.</a:t>
            </a:r>
            <a:endParaRPr sz="950">
              <a:latin typeface="Gothic Uralic"/>
              <a:cs typeface="Gothic Uralic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65175" y="4071302"/>
            <a:ext cx="4320540" cy="175831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950" spc="-90" b="1">
                <a:solidFill>
                  <a:srgbClr val="FFFFFF"/>
                </a:solidFill>
                <a:latin typeface="Verdana"/>
                <a:cs typeface="Verdana"/>
              </a:rPr>
              <a:t>Importing</a:t>
            </a:r>
            <a:r>
              <a:rPr dirty="0" sz="95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85" b="1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950" spc="-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 b="1">
                <a:solidFill>
                  <a:srgbClr val="FFFFFF"/>
                </a:solidFill>
                <a:latin typeface="Verdana"/>
                <a:cs typeface="Verdana"/>
              </a:rPr>
              <a:t>Dependencies</a:t>
            </a:r>
            <a:endParaRPr sz="95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950" spc="-120" b="1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dirty="0" sz="950" spc="-6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 b="1">
                <a:solidFill>
                  <a:srgbClr val="FFFFFF"/>
                </a:solidFill>
                <a:latin typeface="Verdana"/>
                <a:cs typeface="Verdana"/>
              </a:rPr>
              <a:t>Files:</a:t>
            </a:r>
            <a:endParaRPr sz="95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950" spc="20">
                <a:solidFill>
                  <a:srgbClr val="FFFFFF"/>
                </a:solidFill>
                <a:latin typeface="Gothic Uralic"/>
                <a:cs typeface="Gothic Uralic"/>
              </a:rPr>
              <a:t>The</a:t>
            </a:r>
            <a:r>
              <a:rPr dirty="0" sz="950" spc="11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20">
                <a:solidFill>
                  <a:srgbClr val="FFFFFF"/>
                </a:solidFill>
                <a:latin typeface="Gothic Uralic"/>
                <a:cs typeface="Gothic Uralic"/>
              </a:rPr>
              <a:t>code</a:t>
            </a:r>
            <a:r>
              <a:rPr dirty="0" sz="950" spc="11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20">
                <a:solidFill>
                  <a:srgbClr val="FFFFFF"/>
                </a:solidFill>
                <a:latin typeface="Gothic Uralic"/>
                <a:cs typeface="Gothic Uralic"/>
              </a:rPr>
              <a:t>lists</a:t>
            </a:r>
            <a:r>
              <a:rPr dirty="0" sz="950" spc="-2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20">
                <a:solidFill>
                  <a:srgbClr val="FFFFFF"/>
                </a:solidFill>
                <a:latin typeface="Gothic Uralic"/>
                <a:cs typeface="Gothic Uralic"/>
              </a:rPr>
              <a:t>files</a:t>
            </a:r>
            <a:r>
              <a:rPr dirty="0" sz="950" spc="6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20">
                <a:solidFill>
                  <a:srgbClr val="FFFFFF"/>
                </a:solidFill>
                <a:latin typeface="Gothic Uralic"/>
                <a:cs typeface="Gothic Uralic"/>
              </a:rPr>
              <a:t>in</a:t>
            </a:r>
            <a:r>
              <a:rPr dirty="0" sz="950" spc="-1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55">
                <a:solidFill>
                  <a:srgbClr val="FFFFFF"/>
                </a:solidFill>
                <a:latin typeface="Gothic Uralic"/>
                <a:cs typeface="Gothic Uralic"/>
              </a:rPr>
              <a:t>two</a:t>
            </a:r>
            <a:r>
              <a:rPr dirty="0" sz="950" spc="2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directories:</a:t>
            </a:r>
            <a:r>
              <a:rPr dirty="0" sz="950" spc="-5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20">
                <a:solidFill>
                  <a:srgbClr val="FFFFFF"/>
                </a:solidFill>
                <a:latin typeface="Gothic Uralic"/>
                <a:cs typeface="Gothic Uralic"/>
              </a:rPr>
              <a:t>with_mask</a:t>
            </a:r>
            <a:r>
              <a:rPr dirty="0" sz="950" spc="3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20">
                <a:solidFill>
                  <a:srgbClr val="FFFFFF"/>
                </a:solidFill>
                <a:latin typeface="Gothic Uralic"/>
                <a:cs typeface="Gothic Uralic"/>
              </a:rPr>
              <a:t>and</a:t>
            </a:r>
            <a:r>
              <a:rPr dirty="0" sz="950" spc="-1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Gothic Uralic"/>
                <a:cs typeface="Gothic Uralic"/>
              </a:rPr>
              <a:t>without_mask.</a:t>
            </a:r>
            <a:endParaRPr sz="950">
              <a:latin typeface="Gothic Uralic"/>
              <a:cs typeface="Gothic Uralic"/>
            </a:endParaRPr>
          </a:p>
          <a:p>
            <a:pPr marL="240665" indent="-22796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These</a:t>
            </a:r>
            <a:r>
              <a:rPr dirty="0" sz="950" spc="229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directories</a:t>
            </a:r>
            <a:r>
              <a:rPr dirty="0" sz="950" spc="9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contain</a:t>
            </a:r>
            <a:r>
              <a:rPr dirty="0" sz="950" spc="11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face</a:t>
            </a:r>
            <a:r>
              <a:rPr dirty="0" sz="950" spc="15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images</a:t>
            </a:r>
            <a:r>
              <a:rPr dirty="0" sz="950" spc="9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50">
                <a:solidFill>
                  <a:srgbClr val="FFFFFF"/>
                </a:solidFill>
                <a:latin typeface="Gothic Uralic"/>
                <a:cs typeface="Gothic Uralic"/>
              </a:rPr>
              <a:t>with</a:t>
            </a:r>
            <a:r>
              <a:rPr dirty="0" sz="950" spc="1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and</a:t>
            </a:r>
            <a:r>
              <a:rPr dirty="0" sz="950" spc="1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Gothic Uralic"/>
                <a:cs typeface="Gothic Uralic"/>
              </a:rPr>
              <a:t>without</a:t>
            </a:r>
            <a:r>
              <a:rPr dirty="0" sz="950" spc="6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Gothic Uralic"/>
                <a:cs typeface="Gothic Uralic"/>
              </a:rPr>
              <a:t>masks.</a:t>
            </a:r>
            <a:endParaRPr sz="950">
              <a:latin typeface="Gothic Uralic"/>
              <a:cs typeface="Gothic Uralic"/>
            </a:endParaRPr>
          </a:p>
          <a:p>
            <a:pPr marL="240665" indent="-227965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950" spc="-65" b="1">
                <a:solidFill>
                  <a:srgbClr val="FFFFFF"/>
                </a:solidFill>
                <a:latin typeface="Verdana"/>
                <a:cs typeface="Verdana"/>
              </a:rPr>
              <a:t>Count</a:t>
            </a:r>
            <a:r>
              <a:rPr dirty="0" sz="95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 b="1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dirty="0" sz="950" spc="-10">
                <a:solidFill>
                  <a:srgbClr val="FFFFFF"/>
                </a:solidFill>
                <a:latin typeface="Gothic Uralic"/>
                <a:cs typeface="Gothic Uralic"/>
              </a:rPr>
              <a:t>:</a:t>
            </a:r>
            <a:endParaRPr sz="950">
              <a:latin typeface="Gothic Uralic"/>
              <a:cs typeface="Gothic Uralic"/>
            </a:endParaRPr>
          </a:p>
          <a:p>
            <a:pPr marL="240665" indent="-227965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It</a:t>
            </a:r>
            <a:r>
              <a:rPr dirty="0" sz="950" spc="8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calculates</a:t>
            </a:r>
            <a:r>
              <a:rPr dirty="0" sz="950" spc="22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the</a:t>
            </a:r>
            <a:r>
              <a:rPr dirty="0" sz="950" spc="8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total</a:t>
            </a:r>
            <a:r>
              <a:rPr dirty="0" sz="950" spc="7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number</a:t>
            </a:r>
            <a:r>
              <a:rPr dirty="0" sz="950" spc="14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of</a:t>
            </a:r>
            <a:r>
              <a:rPr dirty="0" sz="950" spc="2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images</a:t>
            </a:r>
            <a:r>
              <a:rPr dirty="0" sz="950" spc="12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in</a:t>
            </a:r>
            <a:r>
              <a:rPr dirty="0" sz="950" spc="13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each</a:t>
            </a:r>
            <a:r>
              <a:rPr dirty="0" sz="950" spc="23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Gothic Uralic"/>
                <a:cs typeface="Gothic Uralic"/>
              </a:rPr>
              <a:t>category.</a:t>
            </a:r>
            <a:endParaRPr sz="950">
              <a:latin typeface="Gothic Uralic"/>
              <a:cs typeface="Gothic Uralic"/>
            </a:endParaRPr>
          </a:p>
          <a:p>
            <a:pPr marL="240665" indent="-227965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Helpful</a:t>
            </a:r>
            <a:r>
              <a:rPr dirty="0" sz="950" spc="15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for</a:t>
            </a:r>
            <a:r>
              <a:rPr dirty="0" sz="950" spc="12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>
                <a:solidFill>
                  <a:srgbClr val="FFFFFF"/>
                </a:solidFill>
                <a:latin typeface="Gothic Uralic"/>
                <a:cs typeface="Gothic Uralic"/>
              </a:rPr>
              <a:t>dataset</a:t>
            </a:r>
            <a:r>
              <a:rPr dirty="0" sz="950" spc="17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Gothic Uralic"/>
                <a:cs typeface="Gothic Uralic"/>
              </a:rPr>
              <a:t>understanding.</a:t>
            </a:r>
            <a:endParaRPr sz="950">
              <a:latin typeface="Gothic Uralic"/>
              <a:cs typeface="Gothic Uralic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9629775" y="6657975"/>
            <a:ext cx="2562225" cy="200025"/>
          </a:xfrm>
          <a:custGeom>
            <a:avLst/>
            <a:gdLst/>
            <a:ahLst/>
            <a:cxnLst/>
            <a:rect l="l" t="t" r="r" b="b"/>
            <a:pathLst>
              <a:path w="2562225" h="200025">
                <a:moveTo>
                  <a:pt x="2562225" y="0"/>
                </a:moveTo>
                <a:lnTo>
                  <a:pt x="0" y="0"/>
                </a:lnTo>
                <a:lnTo>
                  <a:pt x="0" y="200025"/>
                </a:lnTo>
                <a:lnTo>
                  <a:pt x="2562225" y="200025"/>
                </a:lnTo>
                <a:lnTo>
                  <a:pt x="2562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9748519" y="6699884"/>
            <a:ext cx="237299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sng" sz="650" spc="-11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3"/>
              </a:rPr>
              <a:t> </a:t>
            </a:r>
            <a:r>
              <a:rPr dirty="0" u="sng" sz="6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3"/>
              </a:rPr>
              <a:t>This</a:t>
            </a:r>
            <a:r>
              <a:rPr dirty="0" u="sng" sz="650" spc="19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3"/>
              </a:rPr>
              <a:t> </a:t>
            </a:r>
            <a:r>
              <a:rPr dirty="0" u="sng" sz="6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3"/>
              </a:rPr>
              <a:t>Photo</a:t>
            </a:r>
            <a:r>
              <a:rPr dirty="0" u="none" sz="650" spc="9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by</a:t>
            </a:r>
            <a:r>
              <a:rPr dirty="0" u="none" sz="650" spc="9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Unknow</a:t>
            </a:r>
            <a:r>
              <a:rPr dirty="0" u="none" sz="650" spc="3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n</a:t>
            </a:r>
            <a:r>
              <a:rPr dirty="0" u="none" sz="650" spc="-5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author</a:t>
            </a:r>
            <a:r>
              <a:rPr dirty="0" u="none" sz="650" spc="9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is</a:t>
            </a:r>
            <a:r>
              <a:rPr dirty="0" u="none" sz="650" spc="3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licensed</a:t>
            </a:r>
            <a:r>
              <a:rPr dirty="0" u="none" sz="650" spc="5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none" sz="650">
                <a:solidFill>
                  <a:srgbClr val="FFFFFF"/>
                </a:solidFill>
                <a:latin typeface="Gothic Uralic"/>
                <a:cs typeface="Gothic Uralic"/>
              </a:rPr>
              <a:t>under</a:t>
            </a:r>
            <a:r>
              <a:rPr dirty="0" u="none" sz="650" spc="12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u="sng" sz="650" spc="-9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4"/>
              </a:rPr>
              <a:t> </a:t>
            </a:r>
            <a:r>
              <a:rPr dirty="0" u="sng" sz="6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4"/>
              </a:rPr>
              <a:t>CC</a:t>
            </a:r>
            <a:r>
              <a:rPr dirty="0" u="sng" sz="650" spc="1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4"/>
              </a:rPr>
              <a:t> </a:t>
            </a:r>
            <a:r>
              <a:rPr dirty="0" u="sng" sz="650" spc="-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  <a:hlinkClick r:id="rId4"/>
              </a:rPr>
              <a:t>BY</a:t>
            </a:r>
            <a:r>
              <a:rPr dirty="0" u="none" sz="650" spc="-25">
                <a:solidFill>
                  <a:srgbClr val="FFFFFF"/>
                </a:solidFill>
                <a:latin typeface="Gothic Uralic"/>
                <a:cs typeface="Gothic Uralic"/>
              </a:rPr>
              <a:t>.</a:t>
            </a:r>
            <a:endParaRPr sz="65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2024-04-08T05:17:10Z</dcterms:created>
  <dcterms:modified xsi:type="dcterms:W3CDTF">2024-04-08T05:17:10Z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2024-04-05T00:00:00Z</vt:filetime>
  </property>
  <property fmtid="{D5CDD505-2E9C-101B-9397-08002B2CF9AE}" pid="3" name="LastSaved">
    <vt:filetime>2024-04-08T00:00:00Z</vt:filetime>
  </property>
  <property fmtid="{D5CDD505-2E9C-101B-9397-08002B2CF9AE}" pid="4" name="Producer">
    <vt:lpwstr>3-Heights(TM) PDF Security Shell 4.8.25.2 (http://www.pdf-tools.com)</vt:lpwstr>
  </property>
</Properties>
</file>